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A4_F3FCEBFB.xml" ContentType="application/vnd.ms-powerpoint.comments+xml"/>
  <Override PartName="/ppt/notesSlides/notesSlide2.xml" ContentType="application/vnd.openxmlformats-officedocument.presentationml.notesSlide+xml"/>
  <Override PartName="/ppt/comments/modernComment_1A5_4F0741D4.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30_8C7F7285.xml" ContentType="application/vnd.ms-powerpoint.comments+xml"/>
  <Override PartName="/ppt/notesSlides/notesSlide10.xml" ContentType="application/vnd.openxmlformats-officedocument.presentationml.notesSlide+xml"/>
  <Override PartName="/ppt/comments/modernComment_101_1DB335F5.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9C_6AFA7490.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A8_4F8B9D21.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1"/>
    <p:sldMasterId id="2147483725" r:id="rId2"/>
  </p:sldMasterIdLst>
  <p:notesMasterIdLst>
    <p:notesMasterId r:id="rId78"/>
  </p:notesMasterIdLst>
  <p:handoutMasterIdLst>
    <p:handoutMasterId r:id="rId79"/>
  </p:handoutMasterIdLst>
  <p:sldIdLst>
    <p:sldId id="441" r:id="rId3"/>
    <p:sldId id="301" r:id="rId4"/>
    <p:sldId id="287" r:id="rId5"/>
    <p:sldId id="298" r:id="rId6"/>
    <p:sldId id="318" r:id="rId7"/>
    <p:sldId id="290" r:id="rId8"/>
    <p:sldId id="442" r:id="rId9"/>
    <p:sldId id="317" r:id="rId10"/>
    <p:sldId id="443" r:id="rId11"/>
    <p:sldId id="267" r:id="rId12"/>
    <p:sldId id="288" r:id="rId13"/>
    <p:sldId id="291" r:id="rId14"/>
    <p:sldId id="276" r:id="rId15"/>
    <p:sldId id="268" r:id="rId16"/>
    <p:sldId id="277" r:id="rId17"/>
    <p:sldId id="419" r:id="rId18"/>
    <p:sldId id="420" r:id="rId19"/>
    <p:sldId id="421" r:id="rId20"/>
    <p:sldId id="422" r:id="rId21"/>
    <p:sldId id="316" r:id="rId22"/>
    <p:sldId id="413" r:id="rId23"/>
    <p:sldId id="414" r:id="rId24"/>
    <p:sldId id="415" r:id="rId25"/>
    <p:sldId id="416" r:id="rId26"/>
    <p:sldId id="417" r:id="rId27"/>
    <p:sldId id="434" r:id="rId28"/>
    <p:sldId id="297" r:id="rId29"/>
    <p:sldId id="304" r:id="rId30"/>
    <p:sldId id="305" r:id="rId31"/>
    <p:sldId id="306" r:id="rId32"/>
    <p:sldId id="311" r:id="rId33"/>
    <p:sldId id="312" r:id="rId34"/>
    <p:sldId id="310" r:id="rId35"/>
    <p:sldId id="418" r:id="rId36"/>
    <p:sldId id="295" r:id="rId37"/>
    <p:sldId id="257" r:id="rId38"/>
    <p:sldId id="396" r:id="rId39"/>
    <p:sldId id="397" r:id="rId40"/>
    <p:sldId id="398" r:id="rId41"/>
    <p:sldId id="395" r:id="rId42"/>
    <p:sldId id="431" r:id="rId43"/>
    <p:sldId id="399" r:id="rId44"/>
    <p:sldId id="401" r:id="rId45"/>
    <p:sldId id="402" r:id="rId46"/>
    <p:sldId id="403" r:id="rId47"/>
    <p:sldId id="258" r:id="rId48"/>
    <p:sldId id="259" r:id="rId49"/>
    <p:sldId id="359" r:id="rId50"/>
    <p:sldId id="433" r:id="rId51"/>
    <p:sldId id="404" r:id="rId52"/>
    <p:sldId id="406" r:id="rId53"/>
    <p:sldId id="407" r:id="rId54"/>
    <p:sldId id="408" r:id="rId55"/>
    <p:sldId id="432" r:id="rId56"/>
    <p:sldId id="409" r:id="rId57"/>
    <p:sldId id="410" r:id="rId58"/>
    <p:sldId id="411" r:id="rId59"/>
    <p:sldId id="412" r:id="rId60"/>
    <p:sldId id="384" r:id="rId61"/>
    <p:sldId id="424" r:id="rId62"/>
    <p:sldId id="425" r:id="rId63"/>
    <p:sldId id="426" r:id="rId64"/>
    <p:sldId id="427" r:id="rId65"/>
    <p:sldId id="428" r:id="rId66"/>
    <p:sldId id="430" r:id="rId67"/>
    <p:sldId id="394" r:id="rId68"/>
    <p:sldId id="393" r:id="rId69"/>
    <p:sldId id="388" r:id="rId70"/>
    <p:sldId id="390" r:id="rId71"/>
    <p:sldId id="379" r:id="rId72"/>
    <p:sldId id="435" r:id="rId73"/>
    <p:sldId id="436" r:id="rId74"/>
    <p:sldId id="437" r:id="rId75"/>
    <p:sldId id="438" r:id="rId76"/>
    <p:sldId id="440" r:id="rId77"/>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KABI Presentation" id="{960AC9E3-4E27-4A33-9DE1-18287CF99C10}">
          <p14:sldIdLst>
            <p14:sldId id="441"/>
            <p14:sldId id="301"/>
            <p14:sldId id="287"/>
            <p14:sldId id="298"/>
            <p14:sldId id="318"/>
            <p14:sldId id="290"/>
            <p14:sldId id="442"/>
            <p14:sldId id="317"/>
            <p14:sldId id="443"/>
            <p14:sldId id="267"/>
            <p14:sldId id="288"/>
            <p14:sldId id="291"/>
            <p14:sldId id="276"/>
            <p14:sldId id="268"/>
            <p14:sldId id="277"/>
          </p14:sldIdLst>
        </p14:section>
        <p14:section name="CTIE - TranscriboVox" id="{A2925B97-B69A-4DD2-B8CE-42B45295379B}">
          <p14:sldIdLst>
            <p14:sldId id="419"/>
            <p14:sldId id="420"/>
            <p14:sldId id="421"/>
            <p14:sldId id="422"/>
            <p14:sldId id="316"/>
          </p14:sldIdLst>
        </p14:section>
        <p14:section name="GovTech - Semantifynd" id="{0C2C62BA-13D9-4440-A1FD-FC05830A0106}">
          <p14:sldIdLst>
            <p14:sldId id="413"/>
            <p14:sldId id="414"/>
            <p14:sldId id="415"/>
            <p14:sldId id="416"/>
            <p14:sldId id="417"/>
            <p14:sldId id="434"/>
            <p14:sldId id="297"/>
            <p14:sldId id="304"/>
            <p14:sldId id="305"/>
            <p14:sldId id="306"/>
            <p14:sldId id="311"/>
            <p14:sldId id="312"/>
            <p14:sldId id="310"/>
            <p14:sldId id="418"/>
            <p14:sldId id="295"/>
            <p14:sldId id="257"/>
          </p14:sldIdLst>
        </p14:section>
        <p14:section name="AXA - Secure GPT" id="{AAAA58AA-13DC-47AC-950E-CEB65B6C7D11}">
          <p14:sldIdLst>
            <p14:sldId id="396"/>
            <p14:sldId id="397"/>
            <p14:sldId id="398"/>
            <p14:sldId id="395"/>
            <p14:sldId id="431"/>
          </p14:sldIdLst>
        </p14:section>
        <p14:section name="AXA - RAG" id="{33112073-97AD-406D-A6C3-864AE3C2A544}">
          <p14:sldIdLst>
            <p14:sldId id="399"/>
            <p14:sldId id="401"/>
            <p14:sldId id="402"/>
            <p14:sldId id="403"/>
            <p14:sldId id="258"/>
            <p14:sldId id="259"/>
            <p14:sldId id="359"/>
            <p14:sldId id="433"/>
          </p14:sldIdLst>
        </p14:section>
        <p14:section name="AXA - Sentiment Analysis" id="{E882A6C6-EC8E-4533-8FE5-8567F18F5FC5}">
          <p14:sldIdLst>
            <p14:sldId id="404"/>
            <p14:sldId id="406"/>
            <p14:sldId id="407"/>
            <p14:sldId id="408"/>
            <p14:sldId id="432"/>
          </p14:sldIdLst>
        </p14:section>
        <p14:section name="DIOT" id="{0F1AD5E4-4091-4810-990B-07442687A472}">
          <p14:sldIdLst>
            <p14:sldId id="409"/>
            <p14:sldId id="410"/>
            <p14:sldId id="411"/>
            <p14:sldId id="412"/>
            <p14:sldId id="384"/>
          </p14:sldIdLst>
        </p14:section>
        <p14:section name="Foyer - NER" id="{8767FD5A-48B7-4892-A509-FC2A78D1066A}">
          <p14:sldIdLst>
            <p14:sldId id="424"/>
            <p14:sldId id="425"/>
            <p14:sldId id="426"/>
            <p14:sldId id="427"/>
            <p14:sldId id="428"/>
            <p14:sldId id="430"/>
          </p14:sldIdLst>
        </p14:section>
        <p14:section name="ESG" id="{B4476141-F95F-4351-A954-F723D6DE97A5}">
          <p14:sldIdLst>
            <p14:sldId id="394"/>
            <p14:sldId id="393"/>
            <p14:sldId id="388"/>
            <p14:sldId id="390"/>
            <p14:sldId id="379"/>
          </p14:sldIdLst>
        </p14:section>
        <p14:section name="Handover prediction" id="{7890E32A-4BCE-49B5-8A9D-F99512940A5A}">
          <p14:sldIdLst>
            <p14:sldId id="435"/>
            <p14:sldId id="436"/>
            <p14:sldId id="437"/>
            <p14:sldId id="438"/>
          </p14:sldIdLst>
        </p14:section>
        <p14:section name="Keep in touch" id="{7F8DBDAA-9545-464A-8AB5-1AC6CBCE67F3}">
          <p14:sldIdLst>
            <p14:sldId id="4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eur" initials="M"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91D38"/>
    <a:srgbClr val="649DB8"/>
    <a:srgbClr val="2E2926"/>
    <a:srgbClr val="FFFFFF"/>
    <a:srgbClr val="FA0129"/>
    <a:srgbClr val="FB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9BB63F-F120-4819-B2F3-5DE91A223E18}" v="139" dt="2024-11-07T13:19:11.575"/>
    <p1510:client id="{9F21C47C-98E0-4DDB-9B83-844DC7ED3A52}" v="756" dt="2024-11-06T18:44:05.390"/>
    <p1510:client id="{F03A25D4-5647-4303-8AA0-9E0721A02E94}" v="325" dt="2024-11-07T10:29:36.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microsoft.com/office/2015/10/relationships/revisionInfo" Target="revisionInfo.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85" Type="http://schemas.microsoft.com/office/2018/10/relationships/authors" Targe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theme" Target="theme/theme1.xml"/></Relationships>
</file>

<file path=ppt/comments/modernComment_101_1DB335F5.xml><?xml version="1.0" encoding="utf-8"?>
<p188:cmLst xmlns:a="http://schemas.openxmlformats.org/drawingml/2006/main" xmlns:r="http://schemas.openxmlformats.org/officeDocument/2006/relationships" xmlns:p188="http://schemas.microsoft.com/office/powerpoint/2018/8/main">
  <p188:cm id="{572DA147-5BA0-4302-8CBB-C1F18F1C986D}" authorId="{00000000-0000-0000-0000-000000000000}" status="resolved" created="2024-11-06T17:24:09.189">
    <ac:deMkLst xmlns:ac="http://schemas.microsoft.com/office/drawing/2013/main/command">
      <pc:docMk xmlns:pc="http://schemas.microsoft.com/office/powerpoint/2013/main/command"/>
      <pc:sldMk xmlns:pc="http://schemas.microsoft.com/office/powerpoint/2013/main/command" cId="498284021" sldId="257"/>
      <ac:spMk id="2" creationId="{9E88F66A-63CA-E2C1-BE86-F16C1817D16A}"/>
    </ac:deMkLst>
    <p188:txBody>
      <a:bodyPr/>
      <a:lstStyle/>
      <a:p>
        <a:r>
          <a:rPr lang="en-GB"/>
          <a:t>bullet points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30_8C7F7285.xml><?xml version="1.0" encoding="utf-8"?>
<p188:cmLst xmlns:a="http://schemas.openxmlformats.org/drawingml/2006/main" xmlns:r="http://schemas.openxmlformats.org/officeDocument/2006/relationships" xmlns:p188="http://schemas.microsoft.com/office/powerpoint/2018/8/main">
  <p188:cm id="{C036C7C5-ADA8-4C7F-95F0-6CB03961DF71}" authorId="{00000000-0000-0000-0000-000000000000}" status="resolved" created="2024-11-06T17:18:26.920">
    <ac:txMkLst xmlns:ac="http://schemas.microsoft.com/office/drawing/2013/main/command">
      <pc:docMk xmlns:pc="http://schemas.microsoft.com/office/powerpoint/2013/main/command"/>
      <pc:sldMk xmlns:pc="http://schemas.microsoft.com/office/powerpoint/2013/main/command" cId="2357162629" sldId="304"/>
      <ac:spMk id="2" creationId="{0811523C-D88E-32B6-75FD-7A1D5B506F72}"/>
      <ac:txMk cp="0" len="27">
        <ac:context len="28" hash="461652174"/>
      </ac:txMk>
    </ac:txMkLst>
    <p188:pos x="5627914" y="228600"/>
    <p188:txBody>
      <a:bodyPr/>
      <a:lstStyle/>
      <a:p>
        <a:r>
          <a:rPr lang="en-GB"/>
          <a:t>bullets points bleu</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9C_6AFA7490.xml><?xml version="1.0" encoding="utf-8"?>
<p188:cmLst xmlns:a="http://schemas.openxmlformats.org/drawingml/2006/main" xmlns:r="http://schemas.openxmlformats.org/officeDocument/2006/relationships" xmlns:p188="http://schemas.microsoft.com/office/powerpoint/2018/8/main">
  <p188:cm id="{987A8F9D-32FC-4AE6-A599-D407E1E09C1E}" authorId="{00000000-0000-0000-0000-000000000000}" created="2024-10-25T10:27:04.454">
    <ac:txMkLst xmlns:ac="http://schemas.microsoft.com/office/drawing/2013/main/command">
      <pc:docMk xmlns:pc="http://schemas.microsoft.com/office/powerpoint/2013/main/command"/>
      <pc:sldMk xmlns:pc="http://schemas.microsoft.com/office/powerpoint/2013/main/command" cId="1794798736" sldId="412"/>
      <ac:spMk id="3" creationId="{9249753A-C93E-4442-C470-164103D22C51}"/>
      <ac:txMk cp="0" len="112">
        <ac:context len="113" hash="1025008841"/>
      </ac:txMk>
    </ac:txMkLst>
    <p188:pos x="3452739" y="271050"/>
    <p188:txBody>
      <a:bodyPr/>
      <a:lstStyle/>
      <a:p>
        <a:r>
          <a:rPr lang="fr-FR"/>
          <a:t>À vérifier par [Mention was removed]  et [Mention was removed]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A4_F3FCEBFB.xml><?xml version="1.0" encoding="utf-8"?>
<p188:cmLst xmlns:a="http://schemas.openxmlformats.org/drawingml/2006/main" xmlns:r="http://schemas.openxmlformats.org/officeDocument/2006/relationships" xmlns:p188="http://schemas.microsoft.com/office/powerpoint/2018/8/main">
  <p188:cm id="{E087C54D-95D6-49C2-A3F3-2F76523E1098}" authorId="{00000000-0000-0000-0000-000000000000}" status="resolved" created="2024-11-06T16:37:06.435">
    <pc:sldMkLst xmlns:pc="http://schemas.microsoft.com/office/powerpoint/2013/main/command">
      <pc:docMk/>
      <pc:sldMk cId="4093438971" sldId="420"/>
    </pc:sldMkLst>
    <p188:txBody>
      <a:bodyPr/>
      <a:lstStyle/>
      <a:p>
        <a:r>
          <a:rPr lang="en-GB"/>
          <a:t>changer le format date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A5_4F0741D4.xml><?xml version="1.0" encoding="utf-8"?>
<p188:cmLst xmlns:a="http://schemas.openxmlformats.org/drawingml/2006/main" xmlns:r="http://schemas.openxmlformats.org/officeDocument/2006/relationships" xmlns:p188="http://schemas.microsoft.com/office/powerpoint/2018/8/main">
  <p188:cm id="{DE698139-550B-49B6-9932-761AD0A47356}" authorId="{00000000-0000-0000-0000-000000000000}" status="resolved" created="2024-11-06T16:39:38.131">
    <ac:txMkLst xmlns:ac="http://schemas.microsoft.com/office/drawing/2013/main/command">
      <pc:docMk xmlns:pc="http://schemas.microsoft.com/office/powerpoint/2013/main/command"/>
      <pc:sldMk xmlns:pc="http://schemas.microsoft.com/office/powerpoint/2013/main/command" cId="1325875668" sldId="421"/>
      <ac:spMk id="14" creationId="{7EF8CA2D-8CDD-8E77-6CAC-56FA85CBB15B}"/>
      <ac:txMk cp="77" len="22">
        <ac:context len="100" hash="5620336"/>
      </ac:txMk>
    </ac:txMkLst>
    <p188:pos x="4637314" y="533400"/>
    <p188:txBody>
      <a:bodyPr/>
      <a:lstStyle/>
      <a:p>
        <a:r>
          <a:rPr lang="en-GB"/>
          <a:t>presse du gouvernement</a:t>
        </a:r>
      </a:p>
    </p188:txBody>
    <p188:extLst>
      <p:ext xmlns:p="http://schemas.openxmlformats.org/presentationml/2006/main" uri="{5BB2D875-25FF-4072-B9AC-8F64D62656EB}">
        <p228:taskDetails xmlns:p228="http://schemas.microsoft.com/office/powerpoint/2022/08/main">
          <p228:history/>
        </p228:taskDetails>
      </p:ext>
      <p:ext xmlns:p="http://schemas.openxmlformats.org/presentationml/2006/main" uri="{57CB4572-C831-44C2-8A1C-0ADB6CCDFE69}">
        <p223:reactions xmlns:p223="http://schemas.microsoft.com/office/powerpoint/2022/03/main">
          <p223:rxn type="👍">
            <p223:instance time="2024-11-06T16:50:47.310" authorId="{00000000-0000-0000-0000-000000000000}"/>
          </p223:rxn>
        </p223:reactions>
      </p:ext>
    </p188:extLst>
  </p188:cm>
</p188:cmLst>
</file>

<file path=ppt/comments/modernComment_1A8_4F8B9D21.xml><?xml version="1.0" encoding="utf-8"?>
<p188:cmLst xmlns:a="http://schemas.openxmlformats.org/drawingml/2006/main" xmlns:r="http://schemas.openxmlformats.org/officeDocument/2006/relationships" xmlns:p188="http://schemas.microsoft.com/office/powerpoint/2018/8/main">
  <p188:cm id="{6C1F09C1-02EC-41E4-9E04-DF3B6E29C5E4}" authorId="{00000000-0000-0000-0000-000000000000}" created="2024-10-28T14:19:52.971">
    <pc:sldMkLst xmlns:pc="http://schemas.microsoft.com/office/powerpoint/2013/main/command">
      <pc:docMk/>
      <pc:sldMk cId="1334549793" sldId="424"/>
    </pc:sldMkLst>
    <p188:txBody>
      <a:bodyPr/>
      <a:lstStyle/>
      <a:p>
        <a:r>
          <a:rPr lang="fr-FR"/>
          <a:t>[Mention was removed]  et [Mention was removed] pouvez vous passer en revue cette partie et voir si elle est cohérence notamment vis à vis des remarques que je vous avais remontées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19F53EA-F482-478C-A149-AC1FFE07C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DD54A1-E3D8-4068-A21E-CA4F310DB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C7FF3D-C5F5-4AC3-8F18-E8B53B43BF30}" type="datetime1">
              <a:rPr lang="fr-FR" smtClean="0"/>
              <a:t>07/11/2024</a:t>
            </a:fld>
            <a:endParaRPr lang="fr-FR"/>
          </a:p>
        </p:txBody>
      </p:sp>
      <p:sp>
        <p:nvSpPr>
          <p:cNvPr id="4" name="Espace réservé du pied de page 3">
            <a:extLst>
              <a:ext uri="{FF2B5EF4-FFF2-40B4-BE49-F238E27FC236}">
                <a16:creationId xmlns:a16="http://schemas.microsoft.com/office/drawing/2014/main" id="{54AAA2CD-8B31-40E2-9C28-63CE51E7F9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6FABA94-0B94-490D-822B-7DC6B3A9E4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B8D298-A79E-416D-8301-EE0BFB96C443}" type="slidenum">
              <a:rPr lang="fr-FR" smtClean="0"/>
              <a:t>‹#›</a:t>
            </a:fld>
            <a:endParaRPr lang="fr-FR"/>
          </a:p>
        </p:txBody>
      </p:sp>
    </p:spTree>
    <p:extLst>
      <p:ext uri="{BB962C8B-B14F-4D97-AF65-F5344CB8AC3E}">
        <p14:creationId xmlns:p14="http://schemas.microsoft.com/office/powerpoint/2010/main" val="42680814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DEC79-C634-472A-AE71-2FB2E246F3A4}" type="datetime1">
              <a:rPr lang="fr-FR" smtClean="0"/>
              <a:pPr/>
              <a:t>07/11/2024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61D08-A544-4DEF-9451-4774D4FA6D9C}" type="slidenum">
              <a:rPr lang="fr-FR" noProof="0" smtClean="0"/>
              <a:t>‹#›</a:t>
            </a:fld>
            <a:endParaRPr lang="fr-FR" noProof="0"/>
          </a:p>
        </p:txBody>
      </p:sp>
    </p:spTree>
    <p:extLst>
      <p:ext uri="{BB962C8B-B14F-4D97-AF65-F5344CB8AC3E}">
        <p14:creationId xmlns:p14="http://schemas.microsoft.com/office/powerpoint/2010/main" val="3781884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lifeinsuranceinternational.com/comment/ai-and-chatgpt-can-help-insurers-retain-customers-by-improving-the-claims-experienc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lifeinsuranceinternational.com/comment/ai-and-chatgpt-can-help-insurers-retain-customers-by-improving-the-claims-experienc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17</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0DCBB05-D5C7-48C5-BD8E-0CD2D8E2CAAE}" type="slidenum">
              <a:rPr lang="fr-FR" smtClean="0"/>
              <a:t>36</a:t>
            </a:fld>
            <a:endParaRPr lang="fr-FR"/>
          </a:p>
        </p:txBody>
      </p:sp>
    </p:spTree>
    <p:extLst>
      <p:ext uri="{BB962C8B-B14F-4D97-AF65-F5344CB8AC3E}">
        <p14:creationId xmlns:p14="http://schemas.microsoft.com/office/powerpoint/2010/main" val="1809109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38</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Sources: </a:t>
            </a:r>
          </a:p>
          <a:p>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https://masterofcode.com/blog/chatgpt-statistics</a:t>
            </a:r>
          </a:p>
          <a:p>
            <a:r>
              <a:rPr lang="en-US">
                <a:hlinkClick r:id="rId3"/>
              </a:rPr>
              <a:t>AI and ChatGPT can help insurers improve the claims experience (lifeinsuranceinternational.com)</a:t>
            </a:r>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39</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43</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44</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51</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Sources: </a:t>
            </a:r>
          </a:p>
          <a:p>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https://masterofcode.com/blog/chatgpt-statistics</a:t>
            </a:r>
          </a:p>
          <a:p>
            <a:r>
              <a:rPr lang="en-US">
                <a:hlinkClick r:id="rId3"/>
              </a:rPr>
              <a:t>AI and ChatGPT can help insurers improve the claims experience (lifeinsuranceinternational.com)</a:t>
            </a:r>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52</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18</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pPr algn="l"/>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56</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57</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58</a:t>
            </a:fld>
            <a:endParaRPr lang="fr-FR" noProof="0"/>
          </a:p>
        </p:txBody>
      </p:sp>
    </p:spTree>
    <p:extLst>
      <p:ext uri="{BB962C8B-B14F-4D97-AF65-F5344CB8AC3E}">
        <p14:creationId xmlns:p14="http://schemas.microsoft.com/office/powerpoint/2010/main" val="312815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PP: Extraction </a:t>
            </a:r>
            <a:r>
              <a:rPr lang="en-US" err="1"/>
              <a:t>plutot</a:t>
            </a:r>
            <a:r>
              <a:rPr lang="en-US"/>
              <a:t> que Recognition</a:t>
            </a:r>
          </a:p>
        </p:txBody>
      </p:sp>
      <p:sp>
        <p:nvSpPr>
          <p:cNvPr id="4" name="Slide Number Placeholder 3"/>
          <p:cNvSpPr>
            <a:spLocks noGrp="1"/>
          </p:cNvSpPr>
          <p:nvPr>
            <p:ph type="sldNum" sz="quarter" idx="5"/>
          </p:nvPr>
        </p:nvSpPr>
        <p:spPr/>
        <p:txBody>
          <a:bodyPr/>
          <a:lstStyle/>
          <a:p>
            <a:fld id="{EBA61D08-A544-4DEF-9451-4774D4FA6D9C}" type="slidenum">
              <a:rPr lang="fr-FR" noProof="0" smtClean="0"/>
              <a:t>60</a:t>
            </a:fld>
            <a:endParaRPr lang="fr-FR" noProof="0"/>
          </a:p>
        </p:txBody>
      </p:sp>
    </p:spTree>
    <p:extLst>
      <p:ext uri="{BB962C8B-B14F-4D97-AF65-F5344CB8AC3E}">
        <p14:creationId xmlns:p14="http://schemas.microsoft.com/office/powerpoint/2010/main" val="1264989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pPr algn="l"/>
            <a:r>
              <a:rPr lang="fr-FR" sz="1800" b="0" i="0" u="none" strike="noStrike" baseline="0">
                <a:latin typeface="LinLibertineT"/>
              </a:rPr>
              <a:t>— </a:t>
            </a:r>
            <a:r>
              <a:rPr lang="fr-FR" sz="1800" b="0" i="0" u="none" strike="noStrike" baseline="0" err="1">
                <a:latin typeface="LinLibertineTB"/>
              </a:rPr>
              <a:t>adversarial_company_name</a:t>
            </a:r>
            <a:r>
              <a:rPr lang="fr-FR" sz="1800" b="0" i="0" u="none" strike="noStrike" baseline="0">
                <a:latin typeface="LinLibertineTB"/>
              </a:rPr>
              <a:t> (chaîne de caractères) </a:t>
            </a:r>
            <a:r>
              <a:rPr lang="fr-FR" sz="1800" b="0" i="0" u="none" strike="noStrike" baseline="0">
                <a:latin typeface="LinLibertineT"/>
              </a:rPr>
              <a:t>: nom de l’entreprise adverse</a:t>
            </a:r>
          </a:p>
          <a:p>
            <a:pPr algn="l"/>
            <a:r>
              <a:rPr lang="fr-FR" sz="1800" b="0" i="0" u="none" strike="noStrike" baseline="0">
                <a:latin typeface="LinLibertineT"/>
              </a:rPr>
              <a:t>envoyant le courrier - obligatoire ;</a:t>
            </a:r>
          </a:p>
          <a:p>
            <a:pPr algn="l"/>
            <a:r>
              <a:rPr lang="fr-FR" sz="1800" b="0" i="0" u="none" strike="noStrike" baseline="0">
                <a:latin typeface="LinLibertineT"/>
              </a:rPr>
              <a:t>— </a:t>
            </a:r>
            <a:r>
              <a:rPr lang="fr-FR" sz="1800" b="0" i="0" u="none" strike="noStrike" baseline="0" err="1">
                <a:latin typeface="LinLibertineTB"/>
              </a:rPr>
              <a:t>adversarial_claim_id</a:t>
            </a:r>
            <a:r>
              <a:rPr lang="fr-FR" sz="1800" b="0" i="0" u="none" strike="noStrike" baseline="0">
                <a:latin typeface="LinLibertineTB"/>
              </a:rPr>
              <a:t> (chaîne de caractères) </a:t>
            </a:r>
            <a:r>
              <a:rPr lang="fr-FR" sz="1800" b="0" i="0" u="none" strike="noStrike" baseline="0">
                <a:latin typeface="LinLibertineT"/>
              </a:rPr>
              <a:t>: </a:t>
            </a:r>
            <a:r>
              <a:rPr lang="fr-FR" sz="1800" b="0" i="0" u="none" strike="noStrike" baseline="0" err="1">
                <a:latin typeface="LinLibertineT"/>
              </a:rPr>
              <a:t>identiant</a:t>
            </a:r>
            <a:r>
              <a:rPr lang="fr-FR" sz="1800" b="0" i="0" u="none" strike="noStrike" baseline="0">
                <a:latin typeface="LinLibertineT"/>
              </a:rPr>
              <a:t> unique de l’entreprise adverse</a:t>
            </a:r>
          </a:p>
          <a:p>
            <a:pPr algn="l"/>
            <a:r>
              <a:rPr lang="fr-FR" sz="1800" b="0" i="0" u="none" strike="noStrike" baseline="0">
                <a:latin typeface="LinLibertineT"/>
              </a:rPr>
              <a:t>permettant de référencer la demande - obligatoire ;</a:t>
            </a:r>
          </a:p>
          <a:p>
            <a:pPr algn="l"/>
            <a:r>
              <a:rPr lang="fr-FR" sz="1800" b="0" i="0" u="none" strike="noStrike" baseline="0">
                <a:latin typeface="LinLibertineT"/>
              </a:rPr>
              <a:t>— </a:t>
            </a:r>
            <a:r>
              <a:rPr lang="fr-FR" sz="1800" b="0" i="0" u="none" strike="noStrike" baseline="0" err="1">
                <a:latin typeface="LinLibertineTB"/>
              </a:rPr>
              <a:t>reference_paiement</a:t>
            </a:r>
            <a:r>
              <a:rPr lang="fr-FR" sz="1800" b="0" i="0" u="none" strike="noStrike" baseline="0">
                <a:latin typeface="LinLibertineTB"/>
              </a:rPr>
              <a:t> (chaîne de caractères) </a:t>
            </a:r>
            <a:r>
              <a:rPr lang="fr-FR" sz="1800" b="0" i="0" u="none" strike="noStrike" baseline="0">
                <a:latin typeface="LinLibertineT"/>
              </a:rPr>
              <a:t>: référence demandée par l’entreprise</a:t>
            </a:r>
          </a:p>
          <a:p>
            <a:pPr algn="l"/>
            <a:r>
              <a:rPr lang="fr-FR" sz="1800" b="0" i="0" u="none" strike="noStrike" baseline="0">
                <a:latin typeface="LinLibertineT"/>
              </a:rPr>
              <a:t>adverse lors du paiement - obligatoire ;</a:t>
            </a:r>
          </a:p>
          <a:p>
            <a:pPr algn="l"/>
            <a:r>
              <a:rPr lang="fr-FR" sz="1800" b="0" i="0" u="none" strike="noStrike" baseline="0">
                <a:latin typeface="LinLibertineT"/>
              </a:rPr>
              <a:t>— </a:t>
            </a:r>
            <a:r>
              <a:rPr lang="fr-FR" sz="1800" b="0" i="0" u="none" strike="noStrike" baseline="0" err="1">
                <a:latin typeface="LinLibertineTB"/>
              </a:rPr>
              <a:t>montant_reparation</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des réparations - optionnel ;</a:t>
            </a:r>
          </a:p>
          <a:p>
            <a:pPr algn="l"/>
            <a:r>
              <a:rPr lang="fr-FR" sz="1800" b="0" i="0" u="none" strike="noStrike" baseline="0">
                <a:latin typeface="LinLibertineT"/>
              </a:rPr>
              <a:t>— </a:t>
            </a:r>
            <a:r>
              <a:rPr lang="fr-FR" sz="1800" b="0" i="0" u="none" strike="noStrike" baseline="0" err="1">
                <a:latin typeface="LinLibertineTB"/>
              </a:rPr>
              <a:t>montant_immobilisation</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 l’immobilisation du véhicule - optionnel</a:t>
            </a:r>
          </a:p>
          <a:p>
            <a:pPr algn="l"/>
            <a:r>
              <a:rPr lang="fr-FR" sz="1800" b="0" i="0" u="none" strike="noStrike" baseline="0">
                <a:latin typeface="LinLibertineT"/>
              </a:rPr>
              <a:t>;</a:t>
            </a:r>
          </a:p>
          <a:p>
            <a:pPr algn="l"/>
            <a:r>
              <a:rPr lang="fr-FR" sz="1800" b="0" i="0" u="none" strike="noStrike" baseline="0">
                <a:latin typeface="LinLibertineT"/>
              </a:rPr>
              <a:t>— </a:t>
            </a:r>
            <a:r>
              <a:rPr lang="fr-FR" sz="1800" b="0" i="0" u="none" strike="noStrike" baseline="0" err="1">
                <a:latin typeface="LinLibertineTB"/>
              </a:rPr>
              <a:t>montant_location</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des frais de location - optionnel ;</a:t>
            </a:r>
          </a:p>
          <a:p>
            <a:pPr algn="l"/>
            <a:r>
              <a:rPr lang="fr-FR" sz="1800" b="0" i="0" u="none" strike="noStrike" baseline="0">
                <a:latin typeface="LinLibertineT"/>
              </a:rPr>
              <a:t>— </a:t>
            </a:r>
            <a:r>
              <a:rPr lang="fr-FR" sz="1800" b="0" i="0" u="none" strike="noStrike" baseline="0" err="1">
                <a:latin typeface="LinLibertineTB"/>
              </a:rPr>
              <a:t>montant_depannage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des frais de dépannage - optionnel ;</a:t>
            </a:r>
          </a:p>
          <a:p>
            <a:pPr algn="l"/>
            <a:r>
              <a:rPr lang="fr-FR" sz="1800" b="0" i="0" u="none" strike="noStrike" baseline="0">
                <a:latin typeface="LinLibertineT"/>
              </a:rPr>
              <a:t>— </a:t>
            </a:r>
            <a:r>
              <a:rPr lang="fr-FR" sz="1800" b="0" i="0" u="none" strike="noStrike" baseline="0" err="1">
                <a:latin typeface="LinLibertineTB"/>
              </a:rPr>
              <a:t>autres_frais</a:t>
            </a:r>
            <a:r>
              <a:rPr lang="fr-FR" sz="1800" b="0" i="0" u="none" strike="noStrike" baseline="0">
                <a:latin typeface="LinLibertineTB"/>
              </a:rPr>
              <a:t> (booléen) </a:t>
            </a:r>
            <a:r>
              <a:rPr lang="fr-FR" sz="1800" b="0" i="0" u="none" strike="noStrike" baseline="0">
                <a:latin typeface="LinLibertineT"/>
              </a:rPr>
              <a:t>: présence d’autres frais - obligatoire ;</a:t>
            </a:r>
          </a:p>
          <a:p>
            <a:pPr algn="l"/>
            <a:r>
              <a:rPr lang="fr-FR" sz="1800" b="0" i="0" u="none" strike="noStrike" baseline="0">
                <a:latin typeface="LinLibertineT"/>
              </a:rPr>
              <a:t>— </a:t>
            </a:r>
            <a:r>
              <a:rPr lang="fr-FR" sz="1800" b="0" i="0" u="none" strike="noStrike" baseline="0">
                <a:latin typeface="LinLibertineTB"/>
              </a:rPr>
              <a:t>devise (chaîne de caractères) </a:t>
            </a:r>
            <a:r>
              <a:rPr lang="fr-FR" sz="1800" b="0" i="0" u="none" strike="noStrike" baseline="0">
                <a:latin typeface="LinLibertineT"/>
              </a:rPr>
              <a:t>: devise - obligatoire ;</a:t>
            </a:r>
          </a:p>
          <a:p>
            <a:pPr algn="l"/>
            <a:r>
              <a:rPr lang="fr-FR" sz="1800" b="0" i="0" u="none" strike="noStrike" baseline="0">
                <a:latin typeface="LinLibertineT"/>
              </a:rPr>
              <a:t>— </a:t>
            </a:r>
            <a:r>
              <a:rPr lang="fr-FR" sz="1800" b="0" i="0" u="none" strike="noStrike" baseline="0" err="1">
                <a:latin typeface="LinLibertineTB"/>
              </a:rPr>
              <a:t>tva_deductible</a:t>
            </a:r>
            <a:r>
              <a:rPr lang="fr-FR" sz="1800" b="0" i="0" u="none" strike="noStrike" baseline="0">
                <a:latin typeface="LinLibertineTB"/>
              </a:rPr>
              <a:t> (chaîne de caractères) </a:t>
            </a:r>
            <a:r>
              <a:rPr lang="fr-FR" sz="1800" b="0" i="0" u="none" strike="noStrike" baseline="0">
                <a:latin typeface="LinLibertineT"/>
              </a:rPr>
              <a:t>: tva déductible - obligatoire ;</a:t>
            </a:r>
          </a:p>
          <a:p>
            <a:pPr algn="l"/>
            <a:r>
              <a:rPr lang="fr-FR" sz="1800" b="0" i="0" u="none" strike="noStrike" baseline="0">
                <a:latin typeface="LinLibertineT"/>
              </a:rPr>
              <a:t>— </a:t>
            </a:r>
            <a:r>
              <a:rPr lang="fr-FR" sz="1800" b="0" i="0" u="none" strike="noStrike" baseline="0">
                <a:latin typeface="LinLibertineTB"/>
              </a:rPr>
              <a:t>corporel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des frais médicaux - optionnel ;</a:t>
            </a:r>
          </a:p>
          <a:p>
            <a:pPr algn="l"/>
            <a:r>
              <a:rPr lang="fr-FR" sz="1800" b="0" i="0" u="none" strike="noStrike" baseline="0">
                <a:latin typeface="LinLibertineT"/>
              </a:rPr>
              <a:t>— </a:t>
            </a:r>
            <a:r>
              <a:rPr lang="fr-FR" sz="1800" b="0" i="0" u="none" strike="noStrike" baseline="0">
                <a:latin typeface="LinLibertineTB"/>
              </a:rPr>
              <a:t>total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total des frais - optionnel ;</a:t>
            </a:r>
          </a:p>
          <a:p>
            <a:pPr algn="l"/>
            <a:r>
              <a:rPr lang="fr-FR" sz="1800" b="0" i="0" u="none" strike="noStrike" baseline="0">
                <a:latin typeface="LinLibertineT"/>
              </a:rPr>
              <a:t>— pour les rapports d’expertise (sous-catégorie des décomptes) :</a:t>
            </a:r>
          </a:p>
          <a:p>
            <a:pPr algn="l"/>
            <a:r>
              <a:rPr lang="fr-FR" sz="1800" b="0" i="0" u="none" strike="noStrike" baseline="0">
                <a:latin typeface="LinLibertineT"/>
              </a:rPr>
              <a:t>— </a:t>
            </a:r>
            <a:r>
              <a:rPr lang="fr-FR" sz="1800" b="0" i="0" u="none" strike="noStrike" baseline="0" err="1">
                <a:latin typeface="LinLibertineTB"/>
              </a:rPr>
              <a:t>rapport_expertise_joint</a:t>
            </a:r>
            <a:r>
              <a:rPr lang="fr-FR" sz="1800" b="0" i="0" u="none" strike="noStrike" baseline="0">
                <a:latin typeface="LinLibertineTB"/>
              </a:rPr>
              <a:t> (booléen) </a:t>
            </a:r>
            <a:r>
              <a:rPr lang="fr-FR" sz="1800" b="0" i="0" u="none" strike="noStrike" baseline="0">
                <a:latin typeface="LinLibertineT"/>
              </a:rPr>
              <a:t>: indique la présence d’un rapport d’expertise</a:t>
            </a:r>
          </a:p>
          <a:p>
            <a:pPr algn="l"/>
            <a:r>
              <a:rPr lang="fr-FR" sz="1800" b="0" i="0" u="none" strike="noStrike" baseline="0">
                <a:latin typeface="LinLibertineT"/>
              </a:rPr>
              <a:t>joint au décompte - obligatoire</a:t>
            </a:r>
          </a:p>
          <a:p>
            <a:pPr algn="l"/>
            <a:r>
              <a:rPr lang="fr-FR" sz="1800" b="0" i="0" u="none" strike="noStrike" baseline="0">
                <a:latin typeface="LinLibertineT"/>
              </a:rPr>
              <a:t>— </a:t>
            </a:r>
            <a:r>
              <a:rPr lang="fr-FR" sz="1800" b="0" i="0" u="none" strike="noStrike" baseline="0" err="1">
                <a:latin typeface="LinLibertineTB"/>
              </a:rPr>
              <a:t>montant_HT_rapport_expertise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estimé hors taxes - optionnel</a:t>
            </a:r>
          </a:p>
          <a:p>
            <a:pPr algn="l"/>
            <a:r>
              <a:rPr lang="fr-FR" sz="1800" b="0" i="0" u="none" strike="noStrike" baseline="0">
                <a:latin typeface="LinLibertineT"/>
              </a:rPr>
              <a:t>— </a:t>
            </a:r>
            <a:r>
              <a:rPr lang="fr-FR" sz="1800" b="0" i="0" u="none" strike="noStrike" baseline="0" err="1">
                <a:latin typeface="LinLibertineTB"/>
              </a:rPr>
              <a:t>montant_TTC_rapport_expertise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estimé toutes charges comprises</a:t>
            </a:r>
          </a:p>
          <a:p>
            <a:pPr algn="l"/>
            <a:r>
              <a:rPr lang="fr-FR" sz="1800" b="0" i="0" u="none" strike="noStrike" baseline="0">
                <a:latin typeface="LinLibertineT"/>
              </a:rPr>
              <a:t>- optionnel</a:t>
            </a:r>
          </a:p>
          <a:p>
            <a:pPr algn="l"/>
            <a:r>
              <a:rPr lang="fr-FR" sz="1800" b="0" i="0" u="none" strike="noStrike" baseline="0">
                <a:latin typeface="LinLibertineT"/>
              </a:rPr>
              <a:t>— </a:t>
            </a:r>
            <a:r>
              <a:rPr lang="fr-FR" sz="1800" b="0" i="0" u="none" strike="noStrike" baseline="0" err="1">
                <a:latin typeface="LinLibertineTB"/>
              </a:rPr>
              <a:t>tx_TVA_rapport_expertise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taux de tva - optionnel</a:t>
            </a:r>
          </a:p>
          <a:p>
            <a:pPr marL="285750" indent="-285750">
              <a:buFont typeface="Arial,Sans-Serif"/>
              <a:buChar char="•"/>
            </a:pPr>
            <a:r>
              <a:rPr lang="fr-FR" sz="1800" b="0" i="0" u="none" strike="noStrike" baseline="0">
                <a:latin typeface="LinLibertineT"/>
              </a:rPr>
              <a:t>— </a:t>
            </a:r>
            <a:r>
              <a:rPr lang="fr-FR" sz="1800" b="0" i="0" u="none" strike="noStrike" baseline="0" err="1">
                <a:latin typeface="LinLibertineTB"/>
              </a:rPr>
              <a:t>nbre_de_jours_chomage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nombre de jours de chômage - optionnel</a:t>
            </a:r>
            <a:br>
              <a:rPr lang="fr-FR" sz="1800">
                <a:latin typeface="LinLibertineT"/>
              </a:rPr>
            </a:br>
            <a:br>
              <a:rPr lang="fr-FR" sz="1800">
                <a:latin typeface="LinLibertineT"/>
              </a:rPr>
            </a:br>
            <a:endParaRPr lang="fr-FR" sz="1800">
              <a:latin typeface="LinLibertineT"/>
            </a:endParaRPr>
          </a:p>
          <a:p>
            <a:pPr marL="285750" indent="-285750">
              <a:buFont typeface="Arial,Sans-Serif"/>
              <a:buChar char="•"/>
            </a:pPr>
            <a:r>
              <a:rPr lang="en-US"/>
              <a:t>Data Breaches due to Shadow AI ???</a:t>
            </a:r>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61</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62</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63</a:t>
            </a:fld>
            <a:endParaRPr lang="fr-FR" noProof="0"/>
          </a:p>
        </p:txBody>
      </p:sp>
    </p:spTree>
    <p:extLst>
      <p:ext uri="{BB962C8B-B14F-4D97-AF65-F5344CB8AC3E}">
        <p14:creationId xmlns:p14="http://schemas.microsoft.com/office/powerpoint/2010/main" val="312815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pPr algn="l"/>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67</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Secure deployment: Leveraged Azure OpenAI to implement a scalable, secure, and compliant infrastructure for AI use across the organization.</a:t>
            </a:r>
          </a:p>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19</a:t>
            </a:fld>
            <a:endParaRPr lang="fr-FR" noProof="0"/>
          </a:p>
        </p:txBody>
      </p:sp>
    </p:spTree>
    <p:extLst>
      <p:ext uri="{BB962C8B-B14F-4D97-AF65-F5344CB8AC3E}">
        <p14:creationId xmlns:p14="http://schemas.microsoft.com/office/powerpoint/2010/main" val="312815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68</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1200" b="1"/>
              <a:t>Outil disponible pour les experts métiers : Autonomie accrue et accès rapide aux données ESG pour des analyses </a:t>
            </a:r>
            <a:r>
              <a:rPr lang="fr-FR" sz="1200" b="1" err="1"/>
              <a:t>approfondies.Conformité</a:t>
            </a:r>
            <a:r>
              <a:rPr lang="fr-FR" sz="1200" b="1"/>
              <a:t> : Respect strict des normes ESG et des attentes des </a:t>
            </a:r>
            <a:r>
              <a:rPr lang="fr-FR" sz="1200" b="1" err="1"/>
              <a:t>LPs</a:t>
            </a:r>
            <a:r>
              <a:rPr lang="fr-FR" sz="1200" b="1"/>
              <a:t>, réduisant le risque de non-conformité.</a:t>
            </a:r>
          </a:p>
          <a:p>
            <a:pPr marL="0" indent="0">
              <a:buNone/>
            </a:pPr>
            <a:endParaRPr lang="fr-FR" sz="1200" b="1"/>
          </a:p>
          <a:p>
            <a:pPr marL="0" indent="0">
              <a:buNone/>
            </a:pPr>
            <a:endParaRPr lang="en-US" sz="1200" b="1"/>
          </a:p>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69</a:t>
            </a:fld>
            <a:endParaRPr lang="fr-FR" noProof="0"/>
          </a:p>
        </p:txBody>
      </p:sp>
    </p:spTree>
    <p:extLst>
      <p:ext uri="{BB962C8B-B14F-4D97-AF65-F5344CB8AC3E}">
        <p14:creationId xmlns:p14="http://schemas.microsoft.com/office/powerpoint/2010/main" val="312815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72</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22</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23</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24</a:t>
            </a:fld>
            <a:endParaRPr lang="fr-FR" noProof="0"/>
          </a:p>
        </p:txBody>
      </p:sp>
    </p:spTree>
    <p:extLst>
      <p:ext uri="{BB962C8B-B14F-4D97-AF65-F5344CB8AC3E}">
        <p14:creationId xmlns:p14="http://schemas.microsoft.com/office/powerpoint/2010/main" val="312815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0DCBB05-D5C7-48C5-BD8E-0CD2D8E2CAAE}" type="slidenum">
              <a:rPr lang="fr-FR" smtClean="0"/>
              <a:t>28</a:t>
            </a:fld>
            <a:endParaRPr lang="fr-FR"/>
          </a:p>
        </p:txBody>
      </p:sp>
    </p:spTree>
    <p:extLst>
      <p:ext uri="{BB962C8B-B14F-4D97-AF65-F5344CB8AC3E}">
        <p14:creationId xmlns:p14="http://schemas.microsoft.com/office/powerpoint/2010/main" val="7209226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3B3DACF-A3A8-4142-B379-40C72AB74E46}" type="datetime1">
              <a:rPr lang="fr-FR" smtClean="0"/>
              <a:t>07/11/2024</a:t>
            </a:fld>
            <a:endParaRPr lang="fr-FR"/>
          </a:p>
        </p:txBody>
      </p:sp>
      <p:pic>
        <p:nvPicPr>
          <p:cNvPr id="11" name="Image 21">
            <a:extLst>
              <a:ext uri="{FF2B5EF4-FFF2-40B4-BE49-F238E27FC236}">
                <a16:creationId xmlns:a16="http://schemas.microsoft.com/office/drawing/2014/main" id="{4D33AE66-E28D-40C0-841B-9E1BCF0A0AC6}"/>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035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203943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A553965-6E4A-4FB0-9602-FDB55FA04C97}"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323B672-B0A4-43EB-B5B0-643D00CA85A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0246949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0ED432C-F055-4A20-9805-48CD2DF8F146}"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B1C20C00-6B86-4184-A7B9-033D7F5EBE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4485940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20324594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027585" y="2118169"/>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027585" y="346107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2118169"/>
            <a:ext cx="4699645" cy="3616519"/>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056275" y="2115895"/>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056275" y="2486695"/>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419" y="1304784"/>
            <a:ext cx="1051533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202438" y="2292976"/>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202438" y="363588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500546BA-C02F-DCC1-53F6-8265A10C0E8F}"/>
              </a:ext>
            </a:extLst>
          </p:cNvPr>
          <p:cNvSpPr/>
          <p:nvPr userDrawn="1"/>
        </p:nvSpPr>
        <p:spPr>
          <a:xfrm>
            <a:off x="6030552" y="480397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5" name="Espace réservé pour une image  2">
            <a:extLst>
              <a:ext uri="{FF2B5EF4-FFF2-40B4-BE49-F238E27FC236}">
                <a16:creationId xmlns:a16="http://schemas.microsoft.com/office/drawing/2014/main" id="{25027882-A2E6-1E4F-9E4C-742F231836EA}"/>
              </a:ext>
            </a:extLst>
          </p:cNvPr>
          <p:cNvSpPr>
            <a:spLocks noGrp="1"/>
          </p:cNvSpPr>
          <p:nvPr>
            <p:ph type="pic" sz="quarter" idx="42" hasCustomPrompt="1"/>
          </p:nvPr>
        </p:nvSpPr>
        <p:spPr>
          <a:xfrm>
            <a:off x="6205405" y="497878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 name="Espace réservé du texte 2">
            <a:extLst>
              <a:ext uri="{FF2B5EF4-FFF2-40B4-BE49-F238E27FC236}">
                <a16:creationId xmlns:a16="http://schemas.microsoft.com/office/drawing/2014/main" id="{F65BF653-9D27-F18A-B3D5-DBD14A8CF2BD}"/>
              </a:ext>
            </a:extLst>
          </p:cNvPr>
          <p:cNvSpPr>
            <a:spLocks noGrp="1"/>
          </p:cNvSpPr>
          <p:nvPr>
            <p:ph type="body" sz="quarter" idx="43" hasCustomPrompt="1"/>
          </p:nvPr>
        </p:nvSpPr>
        <p:spPr>
          <a:xfrm>
            <a:off x="7056275" y="4806960"/>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7" name="Espace réservé du texte 4">
            <a:extLst>
              <a:ext uri="{FF2B5EF4-FFF2-40B4-BE49-F238E27FC236}">
                <a16:creationId xmlns:a16="http://schemas.microsoft.com/office/drawing/2014/main" id="{364BC785-9724-0760-41CE-0FB5B117548C}"/>
              </a:ext>
            </a:extLst>
          </p:cNvPr>
          <p:cNvSpPr>
            <a:spLocks noGrp="1"/>
          </p:cNvSpPr>
          <p:nvPr>
            <p:ph type="body" sz="quarter" idx="44" hasCustomPrompt="1"/>
          </p:nvPr>
        </p:nvSpPr>
        <p:spPr>
          <a:xfrm>
            <a:off x="7056275" y="5177760"/>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 name="Espace réservé du texte 2">
            <a:extLst>
              <a:ext uri="{FF2B5EF4-FFF2-40B4-BE49-F238E27FC236}">
                <a16:creationId xmlns:a16="http://schemas.microsoft.com/office/drawing/2014/main" id="{EF2E8B8B-8562-311B-01C2-A2189B05B609}"/>
              </a:ext>
            </a:extLst>
          </p:cNvPr>
          <p:cNvSpPr>
            <a:spLocks noGrp="1"/>
          </p:cNvSpPr>
          <p:nvPr>
            <p:ph type="body" sz="quarter" idx="45" hasCustomPrompt="1"/>
          </p:nvPr>
        </p:nvSpPr>
        <p:spPr>
          <a:xfrm>
            <a:off x="7056450" y="3459767"/>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9" name="Espace réservé du texte 4">
            <a:extLst>
              <a:ext uri="{FF2B5EF4-FFF2-40B4-BE49-F238E27FC236}">
                <a16:creationId xmlns:a16="http://schemas.microsoft.com/office/drawing/2014/main" id="{5061E05A-E5E5-D802-CB52-B108648A918D}"/>
              </a:ext>
            </a:extLst>
          </p:cNvPr>
          <p:cNvSpPr>
            <a:spLocks noGrp="1"/>
          </p:cNvSpPr>
          <p:nvPr>
            <p:ph type="body" sz="quarter" idx="46" hasCustomPrompt="1"/>
          </p:nvPr>
        </p:nvSpPr>
        <p:spPr>
          <a:xfrm>
            <a:off x="7056450" y="3830567"/>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5130366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DBC5CB5-3557-49E0-B180-EAB0DB4FE07C}"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6B35966D-DED0-483F-A88D-06D71FDC264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1291721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AD56203-D68F-4C09-A407-DAE55717C32D}"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830073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Items (Commercial)">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8" name="Rectangle 4">
            <a:extLst>
              <a:ext uri="{FF2B5EF4-FFF2-40B4-BE49-F238E27FC236}">
                <a16:creationId xmlns:a16="http://schemas.microsoft.com/office/drawing/2014/main" id="{9E41C899-2BEF-F43F-4DB7-D7A39C5F86A9}"/>
              </a:ext>
            </a:extLst>
          </p:cNvPr>
          <p:cNvSpPr/>
          <p:nvPr userDrawn="1"/>
        </p:nvSpPr>
        <p:spPr>
          <a:xfrm flipH="1">
            <a:off x="1493998" y="4603242"/>
            <a:ext cx="9204002" cy="270354"/>
          </a:xfrm>
          <a:prstGeom prst="roundRect">
            <a:avLst>
              <a:gd name="adj" fmla="val 50000"/>
            </a:avLst>
          </a:prstGeom>
          <a:solidFill>
            <a:schemeClr val="accent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oppins Light" panose="020B0502040204020203" pitchFamily="2" charset="0"/>
              <a:cs typeface="Poppins Light" panose="020B0502040204020203" pitchFamily="2" charset="0"/>
            </a:endParaRPr>
          </a:p>
        </p:txBody>
      </p:sp>
      <p:sp>
        <p:nvSpPr>
          <p:cNvPr id="9" name="Picture Placeholder 2">
            <a:extLst>
              <a:ext uri="{FF2B5EF4-FFF2-40B4-BE49-F238E27FC236}">
                <a16:creationId xmlns:a16="http://schemas.microsoft.com/office/drawing/2014/main" id="{9BC82D6B-7109-81B7-85F4-75E8C4731AF5}"/>
              </a:ext>
            </a:extLst>
          </p:cNvPr>
          <p:cNvSpPr>
            <a:spLocks noGrp="1"/>
          </p:cNvSpPr>
          <p:nvPr>
            <p:ph type="pic" sz="quarter" idx="14" hasCustomPrompt="1"/>
          </p:nvPr>
        </p:nvSpPr>
        <p:spPr>
          <a:xfrm>
            <a:off x="1494594" y="5111118"/>
            <a:ext cx="1294537" cy="892514"/>
          </a:xfrm>
        </p:spPr>
        <p:txBody>
          <a:bodyPr anchor="t" anchorCtr="1"/>
          <a:lstStyle>
            <a:lvl1pPr marL="0" indent="0" algn="l">
              <a:buNone/>
              <a:defRPr/>
            </a:lvl1pPr>
          </a:lstStyle>
          <a:p>
            <a:r>
              <a:rPr lang="fr-FR"/>
              <a:t>Insert an image</a:t>
            </a:r>
          </a:p>
        </p:txBody>
      </p:sp>
      <p:sp>
        <p:nvSpPr>
          <p:cNvPr id="10" name="Picture Placeholder 2">
            <a:extLst>
              <a:ext uri="{FF2B5EF4-FFF2-40B4-BE49-F238E27FC236}">
                <a16:creationId xmlns:a16="http://schemas.microsoft.com/office/drawing/2014/main" id="{9362ECDC-9808-5CE7-341B-3A5BB9BF0F25}"/>
              </a:ext>
            </a:extLst>
          </p:cNvPr>
          <p:cNvSpPr>
            <a:spLocks noGrp="1"/>
          </p:cNvSpPr>
          <p:nvPr>
            <p:ph type="pic" sz="quarter" idx="28" hasCustomPrompt="1"/>
          </p:nvPr>
        </p:nvSpPr>
        <p:spPr>
          <a:xfrm>
            <a:off x="9403463" y="5111118"/>
            <a:ext cx="1294537" cy="892514"/>
          </a:xfrm>
        </p:spPr>
        <p:txBody>
          <a:bodyPr anchor="t" anchorCtr="1"/>
          <a:lstStyle>
            <a:lvl1pPr marL="0" indent="0" algn="l">
              <a:buNone/>
              <a:defRPr/>
            </a:lvl1pPr>
          </a:lstStyle>
          <a:p>
            <a:r>
              <a:rPr lang="fr-FR"/>
              <a:t>Insert an image</a:t>
            </a:r>
          </a:p>
        </p:txBody>
      </p:sp>
      <p:sp>
        <p:nvSpPr>
          <p:cNvPr id="11" name="Picture Placeholder 2">
            <a:extLst>
              <a:ext uri="{FF2B5EF4-FFF2-40B4-BE49-F238E27FC236}">
                <a16:creationId xmlns:a16="http://schemas.microsoft.com/office/drawing/2014/main" id="{2BF9E622-E023-3954-5BA2-44F65B76C2BF}"/>
              </a:ext>
            </a:extLst>
          </p:cNvPr>
          <p:cNvSpPr>
            <a:spLocks noGrp="1"/>
          </p:cNvSpPr>
          <p:nvPr>
            <p:ph type="pic" sz="quarter" idx="29" hasCustomPrompt="1"/>
          </p:nvPr>
        </p:nvSpPr>
        <p:spPr>
          <a:xfrm>
            <a:off x="7426246" y="5111118"/>
            <a:ext cx="1294537" cy="892514"/>
          </a:xfrm>
        </p:spPr>
        <p:txBody>
          <a:bodyPr anchor="t" anchorCtr="1"/>
          <a:lstStyle>
            <a:lvl1pPr marL="0" indent="0" algn="l">
              <a:buNone/>
              <a:defRPr/>
            </a:lvl1pPr>
          </a:lstStyle>
          <a:p>
            <a:r>
              <a:rPr lang="fr-FR"/>
              <a:t>Insert an image</a:t>
            </a:r>
          </a:p>
        </p:txBody>
      </p:sp>
      <p:sp>
        <p:nvSpPr>
          <p:cNvPr id="12" name="Picture Placeholder 2">
            <a:extLst>
              <a:ext uri="{FF2B5EF4-FFF2-40B4-BE49-F238E27FC236}">
                <a16:creationId xmlns:a16="http://schemas.microsoft.com/office/drawing/2014/main" id="{88AC3CC5-0EEF-54E2-145E-157F281AB731}"/>
              </a:ext>
            </a:extLst>
          </p:cNvPr>
          <p:cNvSpPr>
            <a:spLocks noGrp="1"/>
          </p:cNvSpPr>
          <p:nvPr>
            <p:ph type="pic" sz="quarter" idx="30" hasCustomPrompt="1"/>
          </p:nvPr>
        </p:nvSpPr>
        <p:spPr>
          <a:xfrm>
            <a:off x="5449029" y="5111118"/>
            <a:ext cx="1294537" cy="892514"/>
          </a:xfrm>
        </p:spPr>
        <p:txBody>
          <a:bodyPr anchor="t" anchorCtr="1"/>
          <a:lstStyle>
            <a:lvl1pPr marL="0" indent="0" algn="l">
              <a:buNone/>
              <a:defRPr/>
            </a:lvl1pPr>
          </a:lstStyle>
          <a:p>
            <a:r>
              <a:rPr lang="fr-FR"/>
              <a:t>Insert an image</a:t>
            </a:r>
          </a:p>
        </p:txBody>
      </p:sp>
      <p:sp>
        <p:nvSpPr>
          <p:cNvPr id="13" name="Picture Placeholder 2">
            <a:extLst>
              <a:ext uri="{FF2B5EF4-FFF2-40B4-BE49-F238E27FC236}">
                <a16:creationId xmlns:a16="http://schemas.microsoft.com/office/drawing/2014/main" id="{B0733384-062A-F528-81DE-D1D49E2BA46E}"/>
              </a:ext>
            </a:extLst>
          </p:cNvPr>
          <p:cNvSpPr>
            <a:spLocks noGrp="1"/>
          </p:cNvSpPr>
          <p:nvPr>
            <p:ph type="pic" sz="quarter" idx="31" hasCustomPrompt="1"/>
          </p:nvPr>
        </p:nvSpPr>
        <p:spPr>
          <a:xfrm>
            <a:off x="3471812" y="5111118"/>
            <a:ext cx="1294537" cy="892514"/>
          </a:xfrm>
        </p:spPr>
        <p:txBody>
          <a:bodyPr anchor="t" anchorCtr="1"/>
          <a:lstStyle>
            <a:lvl1pPr marL="0" indent="0" algn="l">
              <a:buNone/>
              <a:defRPr/>
            </a:lvl1pPr>
          </a:lstStyle>
          <a:p>
            <a:r>
              <a:rPr lang="fr-FR"/>
              <a:t>Insert an image</a:t>
            </a:r>
          </a:p>
        </p:txBody>
      </p:sp>
      <p:sp>
        <p:nvSpPr>
          <p:cNvPr id="14" name="Espace réservé du texte 2">
            <a:extLst>
              <a:ext uri="{FF2B5EF4-FFF2-40B4-BE49-F238E27FC236}">
                <a16:creationId xmlns:a16="http://schemas.microsoft.com/office/drawing/2014/main" id="{D2EA7643-A356-52D5-BAEB-1C956758A5D3}"/>
              </a:ext>
            </a:extLst>
          </p:cNvPr>
          <p:cNvSpPr>
            <a:spLocks noGrp="1"/>
          </p:cNvSpPr>
          <p:nvPr>
            <p:ph type="body" sz="quarter" idx="32" hasCustomPrompt="1"/>
          </p:nvPr>
        </p:nvSpPr>
        <p:spPr>
          <a:xfrm>
            <a:off x="1494594" y="4612767"/>
            <a:ext cx="9203406" cy="270354"/>
          </a:xfrm>
        </p:spPr>
        <p:txBody>
          <a:bodyPr>
            <a:normAutofit/>
          </a:bodyPr>
          <a:lstStyle>
            <a:lvl1pPr marL="0" indent="0" algn="ctr">
              <a:buNone/>
              <a:defRPr sz="1200">
                <a:solidFill>
                  <a:schemeClr val="bg1"/>
                </a:solidFill>
                <a:latin typeface="Poppins Light" panose="00000400000000000000" pitchFamily="2" charset="0"/>
                <a:cs typeface="Poppins Light" panose="00000400000000000000" pitchFamily="2" charset="0"/>
              </a:defRPr>
            </a:lvl1pPr>
          </a:lstStyle>
          <a:p>
            <a:pPr lvl="0"/>
            <a:r>
              <a:rPr lang="fr-FR"/>
              <a:t>SUBTITLE</a:t>
            </a:r>
          </a:p>
        </p:txBody>
      </p:sp>
      <p:sp>
        <p:nvSpPr>
          <p:cNvPr id="2" name="Espace réservé de la date 11">
            <a:extLst>
              <a:ext uri="{FF2B5EF4-FFF2-40B4-BE49-F238E27FC236}">
                <a16:creationId xmlns:a16="http://schemas.microsoft.com/office/drawing/2014/main" id="{6D4E1C47-0A13-5CB3-E252-353AA998B29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Tree>
    <p:extLst>
      <p:ext uri="{BB962C8B-B14F-4D97-AF65-F5344CB8AC3E}">
        <p14:creationId xmlns:p14="http://schemas.microsoft.com/office/powerpoint/2010/main" val="16035642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58">
            <a:extLst>
              <a:ext uri="{FF2B5EF4-FFF2-40B4-BE49-F238E27FC236}">
                <a16:creationId xmlns:a16="http://schemas.microsoft.com/office/drawing/2014/main" id="{45329555-1B4B-40AF-05DE-D2433B17E1EC}"/>
              </a:ext>
            </a:extLst>
          </p:cNvPr>
          <p:cNvSpPr>
            <a:spLocks/>
          </p:cNvSpPr>
          <p:nvPr userDrawn="1"/>
        </p:nvSpPr>
        <p:spPr bwMode="auto">
          <a:xfrm rot="2700000">
            <a:off x="4803527" y="1541396"/>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21529" y="5022"/>
                </a:moveTo>
                <a:lnTo>
                  <a:pt x="10888" y="161"/>
                </a:lnTo>
                <a:cubicBezTo>
                  <a:pt x="10615" y="59"/>
                  <a:pt x="10271" y="3"/>
                  <a:pt x="9915" y="0"/>
                </a:cubicBezTo>
                <a:cubicBezTo>
                  <a:pt x="9544" y="-2"/>
                  <a:pt x="9184" y="55"/>
                  <a:pt x="8898" y="161"/>
                </a:cubicBezTo>
                <a:cubicBezTo>
                  <a:pt x="3150" y="3107"/>
                  <a:pt x="-11" y="6885"/>
                  <a:pt x="0" y="10793"/>
                </a:cubicBezTo>
                <a:cubicBezTo>
                  <a:pt x="12" y="14687"/>
                  <a:pt x="3171" y="18448"/>
                  <a:pt x="8898" y="21383"/>
                </a:cubicBezTo>
                <a:cubicBezTo>
                  <a:pt x="9232" y="21525"/>
                  <a:pt x="9683" y="21598"/>
                  <a:pt x="10142" y="21586"/>
                </a:cubicBezTo>
                <a:cubicBezTo>
                  <a:pt x="10533" y="21576"/>
                  <a:pt x="10902" y="21504"/>
                  <a:pt x="11186" y="21383"/>
                </a:cubicBezTo>
                <a:lnTo>
                  <a:pt x="21589" y="16736"/>
                </a:lnTo>
                <a:lnTo>
                  <a:pt x="21529" y="5022"/>
                </a:lnTo>
                <a:close/>
              </a:path>
            </a:pathLst>
          </a:custGeom>
          <a:solidFill>
            <a:schemeClr val="accent4"/>
          </a:solidFill>
          <a:ln>
            <a:noFill/>
          </a:ln>
        </p:spPr>
        <p:txBody>
          <a:bodyPr lIns="25400" tIns="25400" rIns="25400" bIns="25400" anchor="ctr"/>
          <a:lstStyle/>
          <a:p>
            <a:endParaRPr lang="en-US" sz="900">
              <a:latin typeface="Lato Light" panose="020F0302020204030203" pitchFamily="34" charset="77"/>
            </a:endParaRPr>
          </a:p>
        </p:txBody>
      </p:sp>
      <p:sp>
        <p:nvSpPr>
          <p:cNvPr id="3" name="Shape 59">
            <a:extLst>
              <a:ext uri="{FF2B5EF4-FFF2-40B4-BE49-F238E27FC236}">
                <a16:creationId xmlns:a16="http://schemas.microsoft.com/office/drawing/2014/main" id="{E50F0BD7-775C-EB2E-0BE6-FC3FB2B0F966}"/>
              </a:ext>
            </a:extLst>
          </p:cNvPr>
          <p:cNvSpPr>
            <a:spLocks/>
          </p:cNvSpPr>
          <p:nvPr userDrawn="1"/>
        </p:nvSpPr>
        <p:spPr bwMode="auto">
          <a:xfrm rot="2700000">
            <a:off x="4200836" y="3749742"/>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0"/>
                </a:moveTo>
                <a:lnTo>
                  <a:pt x="226" y="10396"/>
                </a:lnTo>
                <a:cubicBezTo>
                  <a:pt x="83" y="10674"/>
                  <a:pt x="1" y="11072"/>
                  <a:pt x="0" y="11492"/>
                </a:cubicBezTo>
                <a:cubicBezTo>
                  <a:pt x="-1" y="11888"/>
                  <a:pt x="71" y="12267"/>
                  <a:pt x="200" y="12544"/>
                </a:cubicBezTo>
                <a:cubicBezTo>
                  <a:pt x="3251" y="18457"/>
                  <a:pt x="7210" y="21600"/>
                  <a:pt x="11275" y="21336"/>
                </a:cubicBezTo>
                <a:cubicBezTo>
                  <a:pt x="15009" y="21094"/>
                  <a:pt x="18587" y="17984"/>
                  <a:pt x="21386" y="12544"/>
                </a:cubicBezTo>
                <a:cubicBezTo>
                  <a:pt x="21511" y="12312"/>
                  <a:pt x="21586" y="11974"/>
                  <a:pt x="21592" y="11614"/>
                </a:cubicBezTo>
                <a:cubicBezTo>
                  <a:pt x="21599" y="11219"/>
                  <a:pt x="21523" y="10840"/>
                  <a:pt x="21386" y="10585"/>
                </a:cubicBezTo>
                <a:lnTo>
                  <a:pt x="16577" y="11"/>
                </a:lnTo>
                <a:lnTo>
                  <a:pt x="5055" y="0"/>
                </a:lnTo>
                <a:close/>
              </a:path>
            </a:pathLst>
          </a:custGeom>
          <a:solidFill>
            <a:schemeClr val="accent3"/>
          </a:solidFill>
          <a:ln>
            <a:noFill/>
          </a:ln>
        </p:spPr>
        <p:txBody>
          <a:bodyPr lIns="25400" tIns="25400" rIns="25400" bIns="25400" anchor="ctr"/>
          <a:lstStyle/>
          <a:p>
            <a:endParaRPr lang="en-US" sz="900">
              <a:latin typeface="Lato Light" panose="020F0302020204030203" pitchFamily="34" charset="77"/>
            </a:endParaRPr>
          </a:p>
        </p:txBody>
      </p:sp>
      <p:sp>
        <p:nvSpPr>
          <p:cNvPr id="4" name="Shape 60">
            <a:extLst>
              <a:ext uri="{FF2B5EF4-FFF2-40B4-BE49-F238E27FC236}">
                <a16:creationId xmlns:a16="http://schemas.microsoft.com/office/drawing/2014/main" id="{4BE6CC9C-9DE6-2E5C-8899-6119FBBF019F}"/>
              </a:ext>
            </a:extLst>
          </p:cNvPr>
          <p:cNvSpPr>
            <a:spLocks/>
          </p:cNvSpPr>
          <p:nvPr userDrawn="1"/>
        </p:nvSpPr>
        <p:spPr bwMode="auto">
          <a:xfrm rot="2700000">
            <a:off x="5813926" y="2132186"/>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21352"/>
                </a:moveTo>
                <a:lnTo>
                  <a:pt x="226" y="10956"/>
                </a:lnTo>
                <a:cubicBezTo>
                  <a:pt x="83" y="10678"/>
                  <a:pt x="1" y="10280"/>
                  <a:pt x="0" y="9860"/>
                </a:cubicBezTo>
                <a:cubicBezTo>
                  <a:pt x="-1" y="9464"/>
                  <a:pt x="71" y="9085"/>
                  <a:pt x="200" y="8808"/>
                </a:cubicBezTo>
                <a:cubicBezTo>
                  <a:pt x="3251" y="2895"/>
                  <a:pt x="7210" y="-248"/>
                  <a:pt x="11275" y="16"/>
                </a:cubicBezTo>
                <a:cubicBezTo>
                  <a:pt x="15009" y="258"/>
                  <a:pt x="18587" y="3368"/>
                  <a:pt x="21386" y="8808"/>
                </a:cubicBezTo>
                <a:cubicBezTo>
                  <a:pt x="21511" y="9040"/>
                  <a:pt x="21586" y="9378"/>
                  <a:pt x="21592" y="9738"/>
                </a:cubicBezTo>
                <a:cubicBezTo>
                  <a:pt x="21599" y="10133"/>
                  <a:pt x="21523" y="10512"/>
                  <a:pt x="21386" y="10767"/>
                </a:cubicBezTo>
                <a:lnTo>
                  <a:pt x="16577" y="21341"/>
                </a:lnTo>
                <a:lnTo>
                  <a:pt x="5055" y="21352"/>
                </a:lnTo>
                <a:close/>
              </a:path>
            </a:pathLst>
          </a:custGeom>
          <a:solidFill>
            <a:schemeClr val="accent1"/>
          </a:solidFill>
          <a:ln>
            <a:noFill/>
          </a:ln>
        </p:spPr>
        <p:txBody>
          <a:bodyPr lIns="25400" tIns="25400" rIns="25400" bIns="25400" anchor="ctr"/>
          <a:lstStyle/>
          <a:p>
            <a:endParaRPr lang="en-US" sz="900">
              <a:latin typeface="Lato Light" panose="020F0302020204030203" pitchFamily="34" charset="77"/>
            </a:endParaRPr>
          </a:p>
        </p:txBody>
      </p:sp>
      <p:sp>
        <p:nvSpPr>
          <p:cNvPr id="5" name="Shape 61">
            <a:extLst>
              <a:ext uri="{FF2B5EF4-FFF2-40B4-BE49-F238E27FC236}">
                <a16:creationId xmlns:a16="http://schemas.microsoft.com/office/drawing/2014/main" id="{25434CB3-2D42-8089-F354-CB59084BB02C}"/>
              </a:ext>
            </a:extLst>
          </p:cNvPr>
          <p:cNvSpPr>
            <a:spLocks/>
          </p:cNvSpPr>
          <p:nvPr userDrawn="1"/>
        </p:nvSpPr>
        <p:spPr bwMode="auto">
          <a:xfrm rot="2700000">
            <a:off x="6420687" y="3161095"/>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60" y="5022"/>
                </a:moveTo>
                <a:lnTo>
                  <a:pt x="10701" y="161"/>
                </a:lnTo>
                <a:cubicBezTo>
                  <a:pt x="10974" y="59"/>
                  <a:pt x="11318" y="3"/>
                  <a:pt x="11674" y="0"/>
                </a:cubicBezTo>
                <a:cubicBezTo>
                  <a:pt x="12045" y="-2"/>
                  <a:pt x="12405" y="55"/>
                  <a:pt x="12691" y="161"/>
                </a:cubicBezTo>
                <a:cubicBezTo>
                  <a:pt x="18439" y="3107"/>
                  <a:pt x="21600" y="6885"/>
                  <a:pt x="21589" y="10793"/>
                </a:cubicBezTo>
                <a:cubicBezTo>
                  <a:pt x="21577" y="14687"/>
                  <a:pt x="18418" y="18448"/>
                  <a:pt x="12691" y="21383"/>
                </a:cubicBezTo>
                <a:cubicBezTo>
                  <a:pt x="12357" y="21525"/>
                  <a:pt x="11906" y="21598"/>
                  <a:pt x="11447" y="21586"/>
                </a:cubicBezTo>
                <a:cubicBezTo>
                  <a:pt x="11056" y="21576"/>
                  <a:pt x="10687" y="21504"/>
                  <a:pt x="10403" y="21383"/>
                </a:cubicBezTo>
                <a:lnTo>
                  <a:pt x="0" y="16736"/>
                </a:lnTo>
                <a:lnTo>
                  <a:pt x="60" y="5022"/>
                </a:lnTo>
                <a:close/>
              </a:path>
            </a:pathLst>
          </a:custGeom>
          <a:solidFill>
            <a:schemeClr val="accent2"/>
          </a:solidFill>
          <a:ln>
            <a:noFill/>
          </a:ln>
        </p:spPr>
        <p:txBody>
          <a:bodyPr lIns="25400" tIns="25400" rIns="25400" bIns="25400" anchor="ctr"/>
          <a:lstStyle/>
          <a:p>
            <a:endParaRPr lang="en-US" sz="900">
              <a:latin typeface="Lato Light" panose="020F0302020204030203" pitchFamily="34" charset="77"/>
            </a:endParaRPr>
          </a:p>
        </p:txBody>
      </p:sp>
      <p:sp>
        <p:nvSpPr>
          <p:cNvPr id="34" name="Espace réservé pour une image  2">
            <a:extLst>
              <a:ext uri="{FF2B5EF4-FFF2-40B4-BE49-F238E27FC236}">
                <a16:creationId xmlns:a16="http://schemas.microsoft.com/office/drawing/2014/main" id="{04797946-1973-203D-6F50-1E2A4E2B9E84}"/>
              </a:ext>
            </a:extLst>
          </p:cNvPr>
          <p:cNvSpPr>
            <a:spLocks noGrp="1"/>
          </p:cNvSpPr>
          <p:nvPr>
            <p:ph type="pic" sz="quarter" idx="23" hasCustomPrompt="1"/>
          </p:nvPr>
        </p:nvSpPr>
        <p:spPr>
          <a:xfrm>
            <a:off x="5034793" y="2371723"/>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5" name="Espace réservé pour une image  2">
            <a:extLst>
              <a:ext uri="{FF2B5EF4-FFF2-40B4-BE49-F238E27FC236}">
                <a16:creationId xmlns:a16="http://schemas.microsoft.com/office/drawing/2014/main" id="{151ABD75-8A58-270C-A884-36BAA6528DF7}"/>
              </a:ext>
            </a:extLst>
          </p:cNvPr>
          <p:cNvSpPr>
            <a:spLocks noGrp="1"/>
          </p:cNvSpPr>
          <p:nvPr>
            <p:ph type="pic" sz="quarter" idx="24" hasCustomPrompt="1"/>
          </p:nvPr>
        </p:nvSpPr>
        <p:spPr>
          <a:xfrm>
            <a:off x="6646466" y="23682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6" name="Espace réservé pour une image  2">
            <a:extLst>
              <a:ext uri="{FF2B5EF4-FFF2-40B4-BE49-F238E27FC236}">
                <a16:creationId xmlns:a16="http://schemas.microsoft.com/office/drawing/2014/main" id="{C1AC02C4-E483-5E28-8397-6F0B21276F4F}"/>
              </a:ext>
            </a:extLst>
          </p:cNvPr>
          <p:cNvSpPr>
            <a:spLocks noGrp="1"/>
          </p:cNvSpPr>
          <p:nvPr>
            <p:ph type="pic" sz="quarter" idx="25" hasCustomPrompt="1"/>
          </p:nvPr>
        </p:nvSpPr>
        <p:spPr>
          <a:xfrm>
            <a:off x="6651953" y="39914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B15AA948-0710-A64C-BEC3-B741F6B2F2E1}"/>
              </a:ext>
            </a:extLst>
          </p:cNvPr>
          <p:cNvSpPr>
            <a:spLocks noGrp="1"/>
          </p:cNvSpPr>
          <p:nvPr>
            <p:ph type="pic" sz="quarter" idx="26" hasCustomPrompt="1"/>
          </p:nvPr>
        </p:nvSpPr>
        <p:spPr>
          <a:xfrm>
            <a:off x="5033376" y="3985778"/>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8" name="Espace réservé du texte 2">
            <a:extLst>
              <a:ext uri="{FF2B5EF4-FFF2-40B4-BE49-F238E27FC236}">
                <a16:creationId xmlns:a16="http://schemas.microsoft.com/office/drawing/2014/main" id="{0FC4275B-4F5D-14CF-0863-D1F0EFF32CFD}"/>
              </a:ext>
            </a:extLst>
          </p:cNvPr>
          <p:cNvSpPr>
            <a:spLocks noGrp="1"/>
          </p:cNvSpPr>
          <p:nvPr>
            <p:ph type="body" sz="quarter" idx="22" hasCustomPrompt="1"/>
          </p:nvPr>
        </p:nvSpPr>
        <p:spPr>
          <a:xfrm>
            <a:off x="7846292" y="2078227"/>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9" name="Espace réservé du texte 4">
            <a:extLst>
              <a:ext uri="{FF2B5EF4-FFF2-40B4-BE49-F238E27FC236}">
                <a16:creationId xmlns:a16="http://schemas.microsoft.com/office/drawing/2014/main" id="{96DBF5B0-4926-A9D8-0D8A-062E3DB9062A}"/>
              </a:ext>
            </a:extLst>
          </p:cNvPr>
          <p:cNvSpPr>
            <a:spLocks noGrp="1"/>
          </p:cNvSpPr>
          <p:nvPr>
            <p:ph type="body" sz="quarter" idx="27" hasCustomPrompt="1"/>
          </p:nvPr>
        </p:nvSpPr>
        <p:spPr>
          <a:xfrm>
            <a:off x="7768872" y="2402227"/>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2">
            <a:extLst>
              <a:ext uri="{FF2B5EF4-FFF2-40B4-BE49-F238E27FC236}">
                <a16:creationId xmlns:a16="http://schemas.microsoft.com/office/drawing/2014/main" id="{06AF1DFB-75E5-BC81-05E7-0FE728FEB821}"/>
              </a:ext>
            </a:extLst>
          </p:cNvPr>
          <p:cNvSpPr>
            <a:spLocks noGrp="1"/>
          </p:cNvSpPr>
          <p:nvPr>
            <p:ph type="body" sz="quarter" idx="28" hasCustomPrompt="1"/>
          </p:nvPr>
        </p:nvSpPr>
        <p:spPr>
          <a:xfrm>
            <a:off x="7846292" y="4030353"/>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1" name="Espace réservé du texte 4">
            <a:extLst>
              <a:ext uri="{FF2B5EF4-FFF2-40B4-BE49-F238E27FC236}">
                <a16:creationId xmlns:a16="http://schemas.microsoft.com/office/drawing/2014/main" id="{6A4B1C94-E5B0-ACE4-BF1B-F3D151740CD7}"/>
              </a:ext>
            </a:extLst>
          </p:cNvPr>
          <p:cNvSpPr>
            <a:spLocks noGrp="1"/>
          </p:cNvSpPr>
          <p:nvPr>
            <p:ph type="body" sz="quarter" idx="29" hasCustomPrompt="1"/>
          </p:nvPr>
        </p:nvSpPr>
        <p:spPr>
          <a:xfrm>
            <a:off x="7768872" y="4354353"/>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2">
            <a:extLst>
              <a:ext uri="{FF2B5EF4-FFF2-40B4-BE49-F238E27FC236}">
                <a16:creationId xmlns:a16="http://schemas.microsoft.com/office/drawing/2014/main" id="{6FCA3F60-296C-BE94-DC99-20326C4E9705}"/>
              </a:ext>
            </a:extLst>
          </p:cNvPr>
          <p:cNvSpPr>
            <a:spLocks noGrp="1"/>
          </p:cNvSpPr>
          <p:nvPr>
            <p:ph type="body" sz="quarter" idx="30" hasCustomPrompt="1"/>
          </p:nvPr>
        </p:nvSpPr>
        <p:spPr>
          <a:xfrm>
            <a:off x="1031045" y="403299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3" name="Espace réservé du texte 4">
            <a:extLst>
              <a:ext uri="{FF2B5EF4-FFF2-40B4-BE49-F238E27FC236}">
                <a16:creationId xmlns:a16="http://schemas.microsoft.com/office/drawing/2014/main" id="{BB1E6621-03DD-0540-84C3-A591055CFB49}"/>
              </a:ext>
            </a:extLst>
          </p:cNvPr>
          <p:cNvSpPr>
            <a:spLocks noGrp="1"/>
          </p:cNvSpPr>
          <p:nvPr>
            <p:ph type="body" sz="quarter" idx="31" hasCustomPrompt="1"/>
          </p:nvPr>
        </p:nvSpPr>
        <p:spPr>
          <a:xfrm>
            <a:off x="1031045" y="435699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4" name="Espace réservé du texte 2">
            <a:extLst>
              <a:ext uri="{FF2B5EF4-FFF2-40B4-BE49-F238E27FC236}">
                <a16:creationId xmlns:a16="http://schemas.microsoft.com/office/drawing/2014/main" id="{DAF9FF44-CFC5-DC9A-CF61-1F3922F89245}"/>
              </a:ext>
            </a:extLst>
          </p:cNvPr>
          <p:cNvSpPr>
            <a:spLocks noGrp="1"/>
          </p:cNvSpPr>
          <p:nvPr>
            <p:ph type="body" sz="quarter" idx="32" hasCustomPrompt="1"/>
          </p:nvPr>
        </p:nvSpPr>
        <p:spPr>
          <a:xfrm>
            <a:off x="1029844" y="207822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5" name="Espace réservé du texte 4">
            <a:extLst>
              <a:ext uri="{FF2B5EF4-FFF2-40B4-BE49-F238E27FC236}">
                <a16:creationId xmlns:a16="http://schemas.microsoft.com/office/drawing/2014/main" id="{71C3BC66-5587-7884-9B6A-0E7F0C2860CF}"/>
              </a:ext>
            </a:extLst>
          </p:cNvPr>
          <p:cNvSpPr>
            <a:spLocks noGrp="1"/>
          </p:cNvSpPr>
          <p:nvPr>
            <p:ph type="body" sz="quarter" idx="33" hasCustomPrompt="1"/>
          </p:nvPr>
        </p:nvSpPr>
        <p:spPr>
          <a:xfrm>
            <a:off x="1029844" y="240222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6923976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7" name="Freeform 720">
            <a:extLst>
              <a:ext uri="{FF2B5EF4-FFF2-40B4-BE49-F238E27FC236}">
                <a16:creationId xmlns:a16="http://schemas.microsoft.com/office/drawing/2014/main" id="{4A692C00-3266-E687-D944-BC1A2AF03764}"/>
              </a:ext>
            </a:extLst>
          </p:cNvPr>
          <p:cNvSpPr>
            <a:spLocks noChangeArrowheads="1"/>
          </p:cNvSpPr>
          <p:nvPr userDrawn="1"/>
        </p:nvSpPr>
        <p:spPr bwMode="auto">
          <a:xfrm>
            <a:off x="4354998" y="1897953"/>
            <a:ext cx="3467716" cy="3466810"/>
          </a:xfrm>
          <a:custGeom>
            <a:avLst/>
            <a:gdLst>
              <a:gd name="T0" fmla="*/ 557 w 1115"/>
              <a:gd name="T1" fmla="*/ 1114 h 1115"/>
              <a:gd name="T2" fmla="*/ 0 w 1115"/>
              <a:gd name="T3" fmla="*/ 557 h 1115"/>
              <a:gd name="T4" fmla="*/ 557 w 1115"/>
              <a:gd name="T5" fmla="*/ 0 h 1115"/>
              <a:gd name="T6" fmla="*/ 1114 w 1115"/>
              <a:gd name="T7" fmla="*/ 557 h 1115"/>
              <a:gd name="T8" fmla="*/ 1114 w 1115"/>
              <a:gd name="T9" fmla="*/ 557 h 1115"/>
              <a:gd name="T10" fmla="*/ 557 w 1115"/>
              <a:gd name="T11" fmla="*/ 1114 h 1115"/>
              <a:gd name="T12" fmla="*/ 557 w 1115"/>
              <a:gd name="T13" fmla="*/ 44 h 1115"/>
              <a:gd name="T14" fmla="*/ 44 w 1115"/>
              <a:gd name="T15" fmla="*/ 557 h 1115"/>
              <a:gd name="T16" fmla="*/ 557 w 1115"/>
              <a:gd name="T17" fmla="*/ 1069 h 1115"/>
              <a:gd name="T18" fmla="*/ 1069 w 1115"/>
              <a:gd name="T19" fmla="*/ 557 h 1115"/>
              <a:gd name="T20" fmla="*/ 557 w 1115"/>
              <a:gd name="T21" fmla="*/ 44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5" h="1115">
                <a:moveTo>
                  <a:pt x="557" y="1114"/>
                </a:moveTo>
                <a:cubicBezTo>
                  <a:pt x="249" y="1114"/>
                  <a:pt x="0" y="865"/>
                  <a:pt x="0" y="557"/>
                </a:cubicBezTo>
                <a:cubicBezTo>
                  <a:pt x="0" y="250"/>
                  <a:pt x="250" y="0"/>
                  <a:pt x="557" y="0"/>
                </a:cubicBezTo>
                <a:cubicBezTo>
                  <a:pt x="865" y="0"/>
                  <a:pt x="1114" y="249"/>
                  <a:pt x="1114" y="557"/>
                </a:cubicBezTo>
                <a:lnTo>
                  <a:pt x="1114" y="557"/>
                </a:lnTo>
                <a:cubicBezTo>
                  <a:pt x="1113" y="864"/>
                  <a:pt x="864" y="1114"/>
                  <a:pt x="557" y="1114"/>
                </a:cubicBezTo>
                <a:close/>
                <a:moveTo>
                  <a:pt x="557" y="44"/>
                </a:moveTo>
                <a:cubicBezTo>
                  <a:pt x="274" y="44"/>
                  <a:pt x="44" y="274"/>
                  <a:pt x="44" y="557"/>
                </a:cubicBezTo>
                <a:cubicBezTo>
                  <a:pt x="44" y="840"/>
                  <a:pt x="274" y="1069"/>
                  <a:pt x="557" y="1069"/>
                </a:cubicBezTo>
                <a:cubicBezTo>
                  <a:pt x="840" y="1069"/>
                  <a:pt x="1069" y="840"/>
                  <a:pt x="1069" y="557"/>
                </a:cubicBezTo>
                <a:cubicBezTo>
                  <a:pt x="1069" y="274"/>
                  <a:pt x="840" y="44"/>
                  <a:pt x="557" y="44"/>
                </a:cubicBezTo>
                <a:close/>
              </a:path>
            </a:pathLst>
          </a:custGeom>
          <a:solidFill>
            <a:schemeClr val="accent4"/>
          </a:solidFill>
          <a:ln>
            <a:noFill/>
          </a:ln>
          <a:effectLst/>
        </p:spPr>
        <p:txBody>
          <a:bodyPr wrap="none" anchor="ctr"/>
          <a:lstStyle/>
          <a:p>
            <a:endParaRPr lang="en-US" sz="900"/>
          </a:p>
        </p:txBody>
      </p:sp>
      <p:sp>
        <p:nvSpPr>
          <p:cNvPr id="9" name="Oval 74">
            <a:extLst>
              <a:ext uri="{FF2B5EF4-FFF2-40B4-BE49-F238E27FC236}">
                <a16:creationId xmlns:a16="http://schemas.microsoft.com/office/drawing/2014/main" id="{127E6D9C-EA6A-AE76-6DA4-6F43E4DEE80A}"/>
              </a:ext>
            </a:extLst>
          </p:cNvPr>
          <p:cNvSpPr/>
          <p:nvPr/>
        </p:nvSpPr>
        <p:spPr>
          <a:xfrm>
            <a:off x="4745026" y="1932052"/>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2" name="Oval 75">
            <a:extLst>
              <a:ext uri="{FF2B5EF4-FFF2-40B4-BE49-F238E27FC236}">
                <a16:creationId xmlns:a16="http://schemas.microsoft.com/office/drawing/2014/main" id="{509DD4B7-A6BC-C32C-017E-ACA37DEB7407}"/>
              </a:ext>
            </a:extLst>
          </p:cNvPr>
          <p:cNvSpPr/>
          <p:nvPr/>
        </p:nvSpPr>
        <p:spPr>
          <a:xfrm>
            <a:off x="4082474" y="3275011"/>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9" name="Oval 76">
            <a:extLst>
              <a:ext uri="{FF2B5EF4-FFF2-40B4-BE49-F238E27FC236}">
                <a16:creationId xmlns:a16="http://schemas.microsoft.com/office/drawing/2014/main" id="{67C395E4-9513-67BD-F469-F489C281EA1B}"/>
              </a:ext>
            </a:extLst>
          </p:cNvPr>
          <p:cNvSpPr/>
          <p:nvPr userDrawn="1"/>
        </p:nvSpPr>
        <p:spPr>
          <a:xfrm>
            <a:off x="4745026" y="4552983"/>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39" name="Oval 120">
            <a:extLst>
              <a:ext uri="{FF2B5EF4-FFF2-40B4-BE49-F238E27FC236}">
                <a16:creationId xmlns:a16="http://schemas.microsoft.com/office/drawing/2014/main" id="{05F8664B-C8BF-2472-A313-5594DD7EB59D}"/>
              </a:ext>
            </a:extLst>
          </p:cNvPr>
          <p:cNvSpPr/>
          <p:nvPr/>
        </p:nvSpPr>
        <p:spPr>
          <a:xfrm>
            <a:off x="7411830" y="3275011"/>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46" name="Oval 127">
            <a:extLst>
              <a:ext uri="{FF2B5EF4-FFF2-40B4-BE49-F238E27FC236}">
                <a16:creationId xmlns:a16="http://schemas.microsoft.com/office/drawing/2014/main" id="{CA5782BC-803A-DCE9-802F-86EF17C9AF49}"/>
              </a:ext>
            </a:extLst>
          </p:cNvPr>
          <p:cNvSpPr/>
          <p:nvPr/>
        </p:nvSpPr>
        <p:spPr>
          <a:xfrm>
            <a:off x="6693931" y="1932052"/>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51" name="Oval 132">
            <a:extLst>
              <a:ext uri="{FF2B5EF4-FFF2-40B4-BE49-F238E27FC236}">
                <a16:creationId xmlns:a16="http://schemas.microsoft.com/office/drawing/2014/main" id="{6FE01CB7-4C35-5784-1CA2-E2CDC8FFE44A}"/>
              </a:ext>
            </a:extLst>
          </p:cNvPr>
          <p:cNvSpPr/>
          <p:nvPr/>
        </p:nvSpPr>
        <p:spPr>
          <a:xfrm>
            <a:off x="6693931" y="4552983"/>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79" name="Espace réservé du texte 2">
            <a:extLst>
              <a:ext uri="{FF2B5EF4-FFF2-40B4-BE49-F238E27FC236}">
                <a16:creationId xmlns:a16="http://schemas.microsoft.com/office/drawing/2014/main" id="{7DC7FB2A-A9EC-E081-97B9-98D46ACF0F54}"/>
              </a:ext>
            </a:extLst>
          </p:cNvPr>
          <p:cNvSpPr>
            <a:spLocks noGrp="1"/>
          </p:cNvSpPr>
          <p:nvPr userDrawn="1">
            <p:ph type="body" sz="quarter" idx="22" hasCustomPrompt="1"/>
          </p:nvPr>
        </p:nvSpPr>
        <p:spPr>
          <a:xfrm>
            <a:off x="7670759" y="1855550"/>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0" name="Espace réservé du texte 4">
            <a:extLst>
              <a:ext uri="{FF2B5EF4-FFF2-40B4-BE49-F238E27FC236}">
                <a16:creationId xmlns:a16="http://schemas.microsoft.com/office/drawing/2014/main" id="{DCCEB2A6-E65D-E733-96D9-4E41DA0D0A4C}"/>
              </a:ext>
            </a:extLst>
          </p:cNvPr>
          <p:cNvSpPr>
            <a:spLocks noGrp="1"/>
          </p:cNvSpPr>
          <p:nvPr userDrawn="1">
            <p:ph type="body" sz="quarter" idx="27" hasCustomPrompt="1"/>
          </p:nvPr>
        </p:nvSpPr>
        <p:spPr>
          <a:xfrm>
            <a:off x="7656471" y="2178715"/>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3" name="Espace réservé du texte 2">
            <a:extLst>
              <a:ext uri="{FF2B5EF4-FFF2-40B4-BE49-F238E27FC236}">
                <a16:creationId xmlns:a16="http://schemas.microsoft.com/office/drawing/2014/main" id="{DA94FC43-AC1C-1BC5-54EC-C1CF76816B99}"/>
              </a:ext>
            </a:extLst>
          </p:cNvPr>
          <p:cNvSpPr>
            <a:spLocks noGrp="1"/>
          </p:cNvSpPr>
          <p:nvPr userDrawn="1">
            <p:ph type="body" sz="quarter" idx="28" hasCustomPrompt="1"/>
          </p:nvPr>
        </p:nvSpPr>
        <p:spPr>
          <a:xfrm>
            <a:off x="8330296" y="3227113"/>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4" name="Espace réservé du texte 4">
            <a:extLst>
              <a:ext uri="{FF2B5EF4-FFF2-40B4-BE49-F238E27FC236}">
                <a16:creationId xmlns:a16="http://schemas.microsoft.com/office/drawing/2014/main" id="{BAE3A9C6-FB73-FE31-8EE4-D7349E8FE8AC}"/>
              </a:ext>
            </a:extLst>
          </p:cNvPr>
          <p:cNvSpPr>
            <a:spLocks noGrp="1"/>
          </p:cNvSpPr>
          <p:nvPr userDrawn="1">
            <p:ph type="body" sz="quarter" idx="29" hasCustomPrompt="1"/>
          </p:nvPr>
        </p:nvSpPr>
        <p:spPr>
          <a:xfrm>
            <a:off x="8316009" y="3550278"/>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2">
            <a:extLst>
              <a:ext uri="{FF2B5EF4-FFF2-40B4-BE49-F238E27FC236}">
                <a16:creationId xmlns:a16="http://schemas.microsoft.com/office/drawing/2014/main" id="{3E601FA4-38AE-D19F-0CEA-9323DE3A87D6}"/>
              </a:ext>
            </a:extLst>
          </p:cNvPr>
          <p:cNvSpPr>
            <a:spLocks noGrp="1"/>
          </p:cNvSpPr>
          <p:nvPr userDrawn="1">
            <p:ph type="body" sz="quarter" idx="30" hasCustomPrompt="1"/>
          </p:nvPr>
        </p:nvSpPr>
        <p:spPr>
          <a:xfrm>
            <a:off x="7685047" y="4553916"/>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86" name="Espace réservé du texte 4">
            <a:extLst>
              <a:ext uri="{FF2B5EF4-FFF2-40B4-BE49-F238E27FC236}">
                <a16:creationId xmlns:a16="http://schemas.microsoft.com/office/drawing/2014/main" id="{66A6AFD2-9C24-067F-17FE-D91ABE7DEEC4}"/>
              </a:ext>
            </a:extLst>
          </p:cNvPr>
          <p:cNvSpPr>
            <a:spLocks noGrp="1"/>
          </p:cNvSpPr>
          <p:nvPr userDrawn="1">
            <p:ph type="body" sz="quarter" idx="31" hasCustomPrompt="1"/>
          </p:nvPr>
        </p:nvSpPr>
        <p:spPr>
          <a:xfrm>
            <a:off x="7670759" y="4877081"/>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7" name="Espace réservé du texte 2">
            <a:extLst>
              <a:ext uri="{FF2B5EF4-FFF2-40B4-BE49-F238E27FC236}">
                <a16:creationId xmlns:a16="http://schemas.microsoft.com/office/drawing/2014/main" id="{C54F0F5E-77E8-122E-DB55-6D607ACA4866}"/>
              </a:ext>
            </a:extLst>
          </p:cNvPr>
          <p:cNvSpPr>
            <a:spLocks noGrp="1"/>
          </p:cNvSpPr>
          <p:nvPr userDrawn="1">
            <p:ph type="body" sz="quarter" idx="32" hasCustomPrompt="1"/>
          </p:nvPr>
        </p:nvSpPr>
        <p:spPr>
          <a:xfrm>
            <a:off x="983531" y="4534955"/>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88" name="Espace réservé du texte 4">
            <a:extLst>
              <a:ext uri="{FF2B5EF4-FFF2-40B4-BE49-F238E27FC236}">
                <a16:creationId xmlns:a16="http://schemas.microsoft.com/office/drawing/2014/main" id="{C8A88F22-6290-8AA4-5E7A-148E121CA65B}"/>
              </a:ext>
            </a:extLst>
          </p:cNvPr>
          <p:cNvSpPr>
            <a:spLocks noGrp="1"/>
          </p:cNvSpPr>
          <p:nvPr userDrawn="1">
            <p:ph type="body" sz="quarter" idx="33" hasCustomPrompt="1"/>
          </p:nvPr>
        </p:nvSpPr>
        <p:spPr>
          <a:xfrm>
            <a:off x="969243" y="4858120"/>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9" name="Espace réservé du texte 2">
            <a:extLst>
              <a:ext uri="{FF2B5EF4-FFF2-40B4-BE49-F238E27FC236}">
                <a16:creationId xmlns:a16="http://schemas.microsoft.com/office/drawing/2014/main" id="{1BD9DD83-8BAA-E3DF-B375-19C08576DF49}"/>
              </a:ext>
            </a:extLst>
          </p:cNvPr>
          <p:cNvSpPr>
            <a:spLocks noGrp="1"/>
          </p:cNvSpPr>
          <p:nvPr userDrawn="1">
            <p:ph type="body" sz="quarter" idx="34" hasCustomPrompt="1"/>
          </p:nvPr>
        </p:nvSpPr>
        <p:spPr>
          <a:xfrm>
            <a:off x="382399" y="3231248"/>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90" name="Espace réservé du texte 4">
            <a:extLst>
              <a:ext uri="{FF2B5EF4-FFF2-40B4-BE49-F238E27FC236}">
                <a16:creationId xmlns:a16="http://schemas.microsoft.com/office/drawing/2014/main" id="{CE8AE390-09CD-3C04-DF59-E3FA9A27835E}"/>
              </a:ext>
            </a:extLst>
          </p:cNvPr>
          <p:cNvSpPr>
            <a:spLocks noGrp="1"/>
          </p:cNvSpPr>
          <p:nvPr userDrawn="1">
            <p:ph type="body" sz="quarter" idx="35" hasCustomPrompt="1"/>
          </p:nvPr>
        </p:nvSpPr>
        <p:spPr>
          <a:xfrm>
            <a:off x="368111" y="355441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1" name="Espace réservé du texte 2">
            <a:extLst>
              <a:ext uri="{FF2B5EF4-FFF2-40B4-BE49-F238E27FC236}">
                <a16:creationId xmlns:a16="http://schemas.microsoft.com/office/drawing/2014/main" id="{75DAEFF8-78DE-1F71-661B-F04E60635EEF}"/>
              </a:ext>
            </a:extLst>
          </p:cNvPr>
          <p:cNvSpPr>
            <a:spLocks noGrp="1"/>
          </p:cNvSpPr>
          <p:nvPr userDrawn="1">
            <p:ph type="body" sz="quarter" idx="36" hasCustomPrompt="1"/>
          </p:nvPr>
        </p:nvSpPr>
        <p:spPr>
          <a:xfrm>
            <a:off x="1024869" y="1853037"/>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92" name="Espace réservé du texte 4">
            <a:extLst>
              <a:ext uri="{FF2B5EF4-FFF2-40B4-BE49-F238E27FC236}">
                <a16:creationId xmlns:a16="http://schemas.microsoft.com/office/drawing/2014/main" id="{830F8BDE-EAE5-4441-ABB0-2BB0EC087DE2}"/>
              </a:ext>
            </a:extLst>
          </p:cNvPr>
          <p:cNvSpPr>
            <a:spLocks noGrp="1"/>
          </p:cNvSpPr>
          <p:nvPr userDrawn="1">
            <p:ph type="body" sz="quarter" idx="37" hasCustomPrompt="1"/>
          </p:nvPr>
        </p:nvSpPr>
        <p:spPr>
          <a:xfrm>
            <a:off x="1010581" y="217620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5" name="Espace réservé pour une image  2">
            <a:extLst>
              <a:ext uri="{FF2B5EF4-FFF2-40B4-BE49-F238E27FC236}">
                <a16:creationId xmlns:a16="http://schemas.microsoft.com/office/drawing/2014/main" id="{9EF28673-0128-89ED-3F1F-E8A690BE142F}"/>
              </a:ext>
            </a:extLst>
          </p:cNvPr>
          <p:cNvSpPr>
            <a:spLocks noGrp="1"/>
          </p:cNvSpPr>
          <p:nvPr userDrawn="1">
            <p:ph type="pic" sz="quarter" idx="23" hasCustomPrompt="1"/>
          </p:nvPr>
        </p:nvSpPr>
        <p:spPr>
          <a:xfrm>
            <a:off x="4882772" y="205633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6" name="Espace réservé pour une image  2">
            <a:extLst>
              <a:ext uri="{FF2B5EF4-FFF2-40B4-BE49-F238E27FC236}">
                <a16:creationId xmlns:a16="http://schemas.microsoft.com/office/drawing/2014/main" id="{1FFCA1FE-E376-BD01-C081-E0D94ABBC790}"/>
              </a:ext>
            </a:extLst>
          </p:cNvPr>
          <p:cNvSpPr>
            <a:spLocks noGrp="1"/>
          </p:cNvSpPr>
          <p:nvPr>
            <p:ph type="pic" sz="quarter" idx="38" hasCustomPrompt="1"/>
          </p:nvPr>
        </p:nvSpPr>
        <p:spPr>
          <a:xfrm>
            <a:off x="6831677" y="2069762"/>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7" name="Espace réservé pour une image  2">
            <a:extLst>
              <a:ext uri="{FF2B5EF4-FFF2-40B4-BE49-F238E27FC236}">
                <a16:creationId xmlns:a16="http://schemas.microsoft.com/office/drawing/2014/main" id="{B60DE466-8FCD-554A-FA32-DA9D0F5845C1}"/>
              </a:ext>
            </a:extLst>
          </p:cNvPr>
          <p:cNvSpPr>
            <a:spLocks noGrp="1"/>
          </p:cNvSpPr>
          <p:nvPr>
            <p:ph type="pic" sz="quarter" idx="39" hasCustomPrompt="1"/>
          </p:nvPr>
        </p:nvSpPr>
        <p:spPr>
          <a:xfrm>
            <a:off x="7549576"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8" name="Espace réservé pour une image  2">
            <a:extLst>
              <a:ext uri="{FF2B5EF4-FFF2-40B4-BE49-F238E27FC236}">
                <a16:creationId xmlns:a16="http://schemas.microsoft.com/office/drawing/2014/main" id="{87893C7D-872D-E6F8-2C1E-488C9FD018B3}"/>
              </a:ext>
            </a:extLst>
          </p:cNvPr>
          <p:cNvSpPr>
            <a:spLocks noGrp="1"/>
          </p:cNvSpPr>
          <p:nvPr>
            <p:ph type="pic" sz="quarter" idx="40" hasCustomPrompt="1"/>
          </p:nvPr>
        </p:nvSpPr>
        <p:spPr>
          <a:xfrm>
            <a:off x="6831677"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9" name="Espace réservé pour une image  2">
            <a:extLst>
              <a:ext uri="{FF2B5EF4-FFF2-40B4-BE49-F238E27FC236}">
                <a16:creationId xmlns:a16="http://schemas.microsoft.com/office/drawing/2014/main" id="{12BD3F64-1AB0-CA4F-BDAD-87935E75EDF0}"/>
              </a:ext>
            </a:extLst>
          </p:cNvPr>
          <p:cNvSpPr>
            <a:spLocks noGrp="1"/>
          </p:cNvSpPr>
          <p:nvPr>
            <p:ph type="pic" sz="quarter" idx="41" hasCustomPrompt="1"/>
          </p:nvPr>
        </p:nvSpPr>
        <p:spPr>
          <a:xfrm>
            <a:off x="4882772"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100" name="Espace réservé pour une image  2">
            <a:extLst>
              <a:ext uri="{FF2B5EF4-FFF2-40B4-BE49-F238E27FC236}">
                <a16:creationId xmlns:a16="http://schemas.microsoft.com/office/drawing/2014/main" id="{1E215BE0-E2A3-AE66-F4EF-8F9B9C629C32}"/>
              </a:ext>
            </a:extLst>
          </p:cNvPr>
          <p:cNvSpPr>
            <a:spLocks noGrp="1"/>
          </p:cNvSpPr>
          <p:nvPr>
            <p:ph type="pic" sz="quarter" idx="42" hasCustomPrompt="1"/>
          </p:nvPr>
        </p:nvSpPr>
        <p:spPr>
          <a:xfrm>
            <a:off x="4220220"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38438070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4" name="Freeform 19">
            <a:extLst>
              <a:ext uri="{FF2B5EF4-FFF2-40B4-BE49-F238E27FC236}">
                <a16:creationId xmlns:a16="http://schemas.microsoft.com/office/drawing/2014/main" id="{7FD2614C-6601-98E7-0568-CA8F743DA2DE}"/>
              </a:ext>
            </a:extLst>
          </p:cNvPr>
          <p:cNvSpPr>
            <a:spLocks/>
          </p:cNvSpPr>
          <p:nvPr/>
        </p:nvSpPr>
        <p:spPr bwMode="auto">
          <a:xfrm>
            <a:off x="4167641" y="1848711"/>
            <a:ext cx="2894702" cy="1840999"/>
          </a:xfrm>
          <a:custGeom>
            <a:avLst/>
            <a:gdLst>
              <a:gd name="T0" fmla="*/ 408 w 3473"/>
              <a:gd name="T1" fmla="*/ 2199 h 2209"/>
              <a:gd name="T2" fmla="*/ 471 w 3473"/>
              <a:gd name="T3" fmla="*/ 2155 h 2209"/>
              <a:gd name="T4" fmla="*/ 489 w 3473"/>
              <a:gd name="T5" fmla="*/ 2096 h 2209"/>
              <a:gd name="T6" fmla="*/ 478 w 3473"/>
              <a:gd name="T7" fmla="*/ 2026 h 2209"/>
              <a:gd name="T8" fmla="*/ 457 w 3473"/>
              <a:gd name="T9" fmla="*/ 1923 h 2209"/>
              <a:gd name="T10" fmla="*/ 465 w 3473"/>
              <a:gd name="T11" fmla="*/ 1837 h 2209"/>
              <a:gd name="T12" fmla="*/ 517 w 3473"/>
              <a:gd name="T13" fmla="*/ 1751 h 2209"/>
              <a:gd name="T14" fmla="*/ 583 w 3473"/>
              <a:gd name="T15" fmla="*/ 1707 h 2209"/>
              <a:gd name="T16" fmla="*/ 661 w 3473"/>
              <a:gd name="T17" fmla="*/ 1692 h 2209"/>
              <a:gd name="T18" fmla="*/ 759 w 3473"/>
              <a:gd name="T19" fmla="*/ 1717 h 2209"/>
              <a:gd name="T20" fmla="*/ 832 w 3473"/>
              <a:gd name="T21" fmla="*/ 1783 h 2209"/>
              <a:gd name="T22" fmla="*/ 865 w 3473"/>
              <a:gd name="T23" fmla="*/ 1877 h 2209"/>
              <a:gd name="T24" fmla="*/ 859 w 3473"/>
              <a:gd name="T25" fmla="*/ 1970 h 2209"/>
              <a:gd name="T26" fmla="*/ 838 w 3473"/>
              <a:gd name="T27" fmla="*/ 2046 h 2209"/>
              <a:gd name="T28" fmla="*/ 836 w 3473"/>
              <a:gd name="T29" fmla="*/ 2128 h 2209"/>
              <a:gd name="T30" fmla="*/ 870 w 3473"/>
              <a:gd name="T31" fmla="*/ 2178 h 2209"/>
              <a:gd name="T32" fmla="*/ 948 w 3473"/>
              <a:gd name="T33" fmla="*/ 2208 h 2209"/>
              <a:gd name="T34" fmla="*/ 1323 w 3473"/>
              <a:gd name="T35" fmla="*/ 2154 h 2209"/>
              <a:gd name="T36" fmla="*/ 1345 w 3473"/>
              <a:gd name="T37" fmla="*/ 2013 h 2209"/>
              <a:gd name="T38" fmla="*/ 1390 w 3473"/>
              <a:gd name="T39" fmla="*/ 1876 h 2209"/>
              <a:gd name="T40" fmla="*/ 1443 w 3473"/>
              <a:gd name="T41" fmla="*/ 1770 h 2209"/>
              <a:gd name="T42" fmla="*/ 1579 w 3473"/>
              <a:gd name="T43" fmla="*/ 1589 h 2209"/>
              <a:gd name="T44" fmla="*/ 1751 w 3473"/>
              <a:gd name="T45" fmla="*/ 1453 h 2209"/>
              <a:gd name="T46" fmla="*/ 1948 w 3473"/>
              <a:gd name="T47" fmla="*/ 1363 h 2209"/>
              <a:gd name="T48" fmla="*/ 2158 w 3473"/>
              <a:gd name="T49" fmla="*/ 1323 h 2209"/>
              <a:gd name="T50" fmla="*/ 2376 w 3473"/>
              <a:gd name="T51" fmla="*/ 1333 h 2209"/>
              <a:gd name="T52" fmla="*/ 2588 w 3473"/>
              <a:gd name="T53" fmla="*/ 1396 h 2209"/>
              <a:gd name="T54" fmla="*/ 2860 w 3473"/>
              <a:gd name="T55" fmla="*/ 1114 h 2209"/>
              <a:gd name="T56" fmla="*/ 2932 w 3473"/>
              <a:gd name="T57" fmla="*/ 1057 h 2209"/>
              <a:gd name="T58" fmla="*/ 3000 w 3473"/>
              <a:gd name="T59" fmla="*/ 1051 h 2209"/>
              <a:gd name="T60" fmla="*/ 3081 w 3473"/>
              <a:gd name="T61" fmla="*/ 1098 h 2209"/>
              <a:gd name="T62" fmla="*/ 3135 w 3473"/>
              <a:gd name="T63" fmla="*/ 1152 h 2209"/>
              <a:gd name="T64" fmla="*/ 3208 w 3473"/>
              <a:gd name="T65" fmla="*/ 1203 h 2209"/>
              <a:gd name="T66" fmla="*/ 3298 w 3473"/>
              <a:gd name="T67" fmla="*/ 1218 h 2209"/>
              <a:gd name="T68" fmla="*/ 3384 w 3473"/>
              <a:gd name="T69" fmla="*/ 1191 h 2209"/>
              <a:gd name="T70" fmla="*/ 3449 w 3473"/>
              <a:gd name="T71" fmla="*/ 1125 h 2209"/>
              <a:gd name="T72" fmla="*/ 3472 w 3473"/>
              <a:gd name="T73" fmla="*/ 1057 h 2209"/>
              <a:gd name="T74" fmla="*/ 3467 w 3473"/>
              <a:gd name="T75" fmla="*/ 983 h 2209"/>
              <a:gd name="T76" fmla="*/ 3423 w 3473"/>
              <a:gd name="T77" fmla="*/ 903 h 2209"/>
              <a:gd name="T78" fmla="*/ 3358 w 3473"/>
              <a:gd name="T79" fmla="*/ 857 h 2209"/>
              <a:gd name="T80" fmla="*/ 3262 w 3473"/>
              <a:gd name="T81" fmla="*/ 825 h 2209"/>
              <a:gd name="T82" fmla="*/ 3188 w 3473"/>
              <a:gd name="T83" fmla="*/ 797 h 2209"/>
              <a:gd name="T84" fmla="*/ 3142 w 3473"/>
              <a:gd name="T85" fmla="*/ 746 h 2209"/>
              <a:gd name="T86" fmla="*/ 3134 w 3473"/>
              <a:gd name="T87" fmla="*/ 658 h 2209"/>
              <a:gd name="T88" fmla="*/ 3334 w 3473"/>
              <a:gd name="T89" fmla="*/ 296 h 2209"/>
              <a:gd name="T90" fmla="*/ 3081 w 3473"/>
              <a:gd name="T91" fmla="*/ 170 h 2209"/>
              <a:gd name="T92" fmla="*/ 2818 w 3473"/>
              <a:gd name="T93" fmla="*/ 80 h 2209"/>
              <a:gd name="T94" fmla="*/ 2552 w 3473"/>
              <a:gd name="T95" fmla="*/ 24 h 2209"/>
              <a:gd name="T96" fmla="*/ 2284 w 3473"/>
              <a:gd name="T97" fmla="*/ 0 h 2209"/>
              <a:gd name="T98" fmla="*/ 2016 w 3473"/>
              <a:gd name="T99" fmla="*/ 10 h 2209"/>
              <a:gd name="T100" fmla="*/ 1754 w 3473"/>
              <a:gd name="T101" fmla="*/ 50 h 2209"/>
              <a:gd name="T102" fmla="*/ 1498 w 3473"/>
              <a:gd name="T103" fmla="*/ 121 h 2209"/>
              <a:gd name="T104" fmla="*/ 1251 w 3473"/>
              <a:gd name="T105" fmla="*/ 223 h 2209"/>
              <a:gd name="T106" fmla="*/ 1018 w 3473"/>
              <a:gd name="T107" fmla="*/ 355 h 2209"/>
              <a:gd name="T108" fmla="*/ 800 w 3473"/>
              <a:gd name="T109" fmla="*/ 514 h 2209"/>
              <a:gd name="T110" fmla="*/ 601 w 3473"/>
              <a:gd name="T111" fmla="*/ 701 h 2209"/>
              <a:gd name="T112" fmla="*/ 425 w 3473"/>
              <a:gd name="T113" fmla="*/ 916 h 2209"/>
              <a:gd name="T114" fmla="*/ 300 w 3473"/>
              <a:gd name="T115" fmla="*/ 1107 h 2209"/>
              <a:gd name="T116" fmla="*/ 143 w 3473"/>
              <a:gd name="T117" fmla="*/ 1439 h 2209"/>
              <a:gd name="T118" fmla="*/ 43 w 3473"/>
              <a:gd name="T119" fmla="*/ 1785 h 2209"/>
              <a:gd name="T120" fmla="*/ 1 w 3473"/>
              <a:gd name="T121" fmla="*/ 2135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3" h="2209">
                <a:moveTo>
                  <a:pt x="353" y="2207"/>
                </a:moveTo>
                <a:lnTo>
                  <a:pt x="353" y="2207"/>
                </a:lnTo>
                <a:lnTo>
                  <a:pt x="373" y="2207"/>
                </a:lnTo>
                <a:lnTo>
                  <a:pt x="391" y="2204"/>
                </a:lnTo>
                <a:lnTo>
                  <a:pt x="408" y="2199"/>
                </a:lnTo>
                <a:lnTo>
                  <a:pt x="424" y="2194"/>
                </a:lnTo>
                <a:lnTo>
                  <a:pt x="438" y="2186"/>
                </a:lnTo>
                <a:lnTo>
                  <a:pt x="449" y="2176"/>
                </a:lnTo>
                <a:lnTo>
                  <a:pt x="461" y="2166"/>
                </a:lnTo>
                <a:lnTo>
                  <a:pt x="471" y="2155"/>
                </a:lnTo>
                <a:lnTo>
                  <a:pt x="471" y="2155"/>
                </a:lnTo>
                <a:lnTo>
                  <a:pt x="478" y="2141"/>
                </a:lnTo>
                <a:lnTo>
                  <a:pt x="484" y="2126"/>
                </a:lnTo>
                <a:lnTo>
                  <a:pt x="488" y="2112"/>
                </a:lnTo>
                <a:lnTo>
                  <a:pt x="489" y="2096"/>
                </a:lnTo>
                <a:lnTo>
                  <a:pt x="489" y="2079"/>
                </a:lnTo>
                <a:lnTo>
                  <a:pt x="488" y="2062"/>
                </a:lnTo>
                <a:lnTo>
                  <a:pt x="484" y="2045"/>
                </a:lnTo>
                <a:lnTo>
                  <a:pt x="478" y="2026"/>
                </a:lnTo>
                <a:lnTo>
                  <a:pt x="478" y="2026"/>
                </a:lnTo>
                <a:lnTo>
                  <a:pt x="474" y="2016"/>
                </a:lnTo>
                <a:lnTo>
                  <a:pt x="467" y="1987"/>
                </a:lnTo>
                <a:lnTo>
                  <a:pt x="462" y="1969"/>
                </a:lnTo>
                <a:lnTo>
                  <a:pt x="459" y="1947"/>
                </a:lnTo>
                <a:lnTo>
                  <a:pt x="457" y="1923"/>
                </a:lnTo>
                <a:lnTo>
                  <a:pt x="457" y="1896"/>
                </a:lnTo>
                <a:lnTo>
                  <a:pt x="457" y="1896"/>
                </a:lnTo>
                <a:lnTo>
                  <a:pt x="457" y="1876"/>
                </a:lnTo>
                <a:lnTo>
                  <a:pt x="459" y="1856"/>
                </a:lnTo>
                <a:lnTo>
                  <a:pt x="465" y="1837"/>
                </a:lnTo>
                <a:lnTo>
                  <a:pt x="472" y="1818"/>
                </a:lnTo>
                <a:lnTo>
                  <a:pt x="481" y="1800"/>
                </a:lnTo>
                <a:lnTo>
                  <a:pt x="491" y="1783"/>
                </a:lnTo>
                <a:lnTo>
                  <a:pt x="502" y="1767"/>
                </a:lnTo>
                <a:lnTo>
                  <a:pt x="517" y="1751"/>
                </a:lnTo>
                <a:lnTo>
                  <a:pt x="517" y="1751"/>
                </a:lnTo>
                <a:lnTo>
                  <a:pt x="531" y="1738"/>
                </a:lnTo>
                <a:lnTo>
                  <a:pt x="548" y="1725"/>
                </a:lnTo>
                <a:lnTo>
                  <a:pt x="565" y="1715"/>
                </a:lnTo>
                <a:lnTo>
                  <a:pt x="583" y="1707"/>
                </a:lnTo>
                <a:lnTo>
                  <a:pt x="601" y="1701"/>
                </a:lnTo>
                <a:lnTo>
                  <a:pt x="621" y="1695"/>
                </a:lnTo>
                <a:lnTo>
                  <a:pt x="641" y="1692"/>
                </a:lnTo>
                <a:lnTo>
                  <a:pt x="661" y="1692"/>
                </a:lnTo>
                <a:lnTo>
                  <a:pt x="661" y="1692"/>
                </a:lnTo>
                <a:lnTo>
                  <a:pt x="683" y="1692"/>
                </a:lnTo>
                <a:lnTo>
                  <a:pt x="703" y="1697"/>
                </a:lnTo>
                <a:lnTo>
                  <a:pt x="723" y="1701"/>
                </a:lnTo>
                <a:lnTo>
                  <a:pt x="742" y="1708"/>
                </a:lnTo>
                <a:lnTo>
                  <a:pt x="759" y="1717"/>
                </a:lnTo>
                <a:lnTo>
                  <a:pt x="776" y="1727"/>
                </a:lnTo>
                <a:lnTo>
                  <a:pt x="792" y="1740"/>
                </a:lnTo>
                <a:lnTo>
                  <a:pt x="806" y="1753"/>
                </a:lnTo>
                <a:lnTo>
                  <a:pt x="820" y="1767"/>
                </a:lnTo>
                <a:lnTo>
                  <a:pt x="832" y="1783"/>
                </a:lnTo>
                <a:lnTo>
                  <a:pt x="842" y="1800"/>
                </a:lnTo>
                <a:lnTo>
                  <a:pt x="850" y="1818"/>
                </a:lnTo>
                <a:lnTo>
                  <a:pt x="858" y="1837"/>
                </a:lnTo>
                <a:lnTo>
                  <a:pt x="862" y="1856"/>
                </a:lnTo>
                <a:lnTo>
                  <a:pt x="865" y="1877"/>
                </a:lnTo>
                <a:lnTo>
                  <a:pt x="866" y="1897"/>
                </a:lnTo>
                <a:lnTo>
                  <a:pt x="866" y="1897"/>
                </a:lnTo>
                <a:lnTo>
                  <a:pt x="865" y="1924"/>
                </a:lnTo>
                <a:lnTo>
                  <a:pt x="863" y="1949"/>
                </a:lnTo>
                <a:lnTo>
                  <a:pt x="859" y="1970"/>
                </a:lnTo>
                <a:lnTo>
                  <a:pt x="855" y="1989"/>
                </a:lnTo>
                <a:lnTo>
                  <a:pt x="848" y="2016"/>
                </a:lnTo>
                <a:lnTo>
                  <a:pt x="843" y="2028"/>
                </a:lnTo>
                <a:lnTo>
                  <a:pt x="843" y="2028"/>
                </a:lnTo>
                <a:lnTo>
                  <a:pt x="838" y="2046"/>
                </a:lnTo>
                <a:lnTo>
                  <a:pt x="833" y="2063"/>
                </a:lnTo>
                <a:lnTo>
                  <a:pt x="832" y="2081"/>
                </a:lnTo>
                <a:lnTo>
                  <a:pt x="832" y="2096"/>
                </a:lnTo>
                <a:lnTo>
                  <a:pt x="833" y="2113"/>
                </a:lnTo>
                <a:lnTo>
                  <a:pt x="836" y="2128"/>
                </a:lnTo>
                <a:lnTo>
                  <a:pt x="842" y="2142"/>
                </a:lnTo>
                <a:lnTo>
                  <a:pt x="850" y="2155"/>
                </a:lnTo>
                <a:lnTo>
                  <a:pt x="850" y="2155"/>
                </a:lnTo>
                <a:lnTo>
                  <a:pt x="859" y="2168"/>
                </a:lnTo>
                <a:lnTo>
                  <a:pt x="870" y="2178"/>
                </a:lnTo>
                <a:lnTo>
                  <a:pt x="883" y="2186"/>
                </a:lnTo>
                <a:lnTo>
                  <a:pt x="898" y="2195"/>
                </a:lnTo>
                <a:lnTo>
                  <a:pt x="913" y="2201"/>
                </a:lnTo>
                <a:lnTo>
                  <a:pt x="929" y="2205"/>
                </a:lnTo>
                <a:lnTo>
                  <a:pt x="948" y="2208"/>
                </a:lnTo>
                <a:lnTo>
                  <a:pt x="966" y="2208"/>
                </a:lnTo>
                <a:lnTo>
                  <a:pt x="1320" y="2209"/>
                </a:lnTo>
                <a:lnTo>
                  <a:pt x="1320" y="2209"/>
                </a:lnTo>
                <a:lnTo>
                  <a:pt x="1322" y="2181"/>
                </a:lnTo>
                <a:lnTo>
                  <a:pt x="1323" y="2154"/>
                </a:lnTo>
                <a:lnTo>
                  <a:pt x="1326" y="2125"/>
                </a:lnTo>
                <a:lnTo>
                  <a:pt x="1329" y="2098"/>
                </a:lnTo>
                <a:lnTo>
                  <a:pt x="1333" y="2069"/>
                </a:lnTo>
                <a:lnTo>
                  <a:pt x="1339" y="2040"/>
                </a:lnTo>
                <a:lnTo>
                  <a:pt x="1345" y="2013"/>
                </a:lnTo>
                <a:lnTo>
                  <a:pt x="1352" y="1986"/>
                </a:lnTo>
                <a:lnTo>
                  <a:pt x="1360" y="1957"/>
                </a:lnTo>
                <a:lnTo>
                  <a:pt x="1369" y="1930"/>
                </a:lnTo>
                <a:lnTo>
                  <a:pt x="1379" y="1903"/>
                </a:lnTo>
                <a:lnTo>
                  <a:pt x="1390" y="1876"/>
                </a:lnTo>
                <a:lnTo>
                  <a:pt x="1402" y="1848"/>
                </a:lnTo>
                <a:lnTo>
                  <a:pt x="1415" y="1823"/>
                </a:lnTo>
                <a:lnTo>
                  <a:pt x="1428" y="1796"/>
                </a:lnTo>
                <a:lnTo>
                  <a:pt x="1443" y="1770"/>
                </a:lnTo>
                <a:lnTo>
                  <a:pt x="1443" y="1770"/>
                </a:lnTo>
                <a:lnTo>
                  <a:pt x="1466" y="1730"/>
                </a:lnTo>
                <a:lnTo>
                  <a:pt x="1494" y="1692"/>
                </a:lnTo>
                <a:lnTo>
                  <a:pt x="1521" y="1657"/>
                </a:lnTo>
                <a:lnTo>
                  <a:pt x="1549" y="1622"/>
                </a:lnTo>
                <a:lnTo>
                  <a:pt x="1579" y="1589"/>
                </a:lnTo>
                <a:lnTo>
                  <a:pt x="1611" y="1559"/>
                </a:lnTo>
                <a:lnTo>
                  <a:pt x="1645" y="1529"/>
                </a:lnTo>
                <a:lnTo>
                  <a:pt x="1680" y="1502"/>
                </a:lnTo>
                <a:lnTo>
                  <a:pt x="1714" y="1478"/>
                </a:lnTo>
                <a:lnTo>
                  <a:pt x="1751" y="1453"/>
                </a:lnTo>
                <a:lnTo>
                  <a:pt x="1789" y="1432"/>
                </a:lnTo>
                <a:lnTo>
                  <a:pt x="1827" y="1412"/>
                </a:lnTo>
                <a:lnTo>
                  <a:pt x="1866" y="1393"/>
                </a:lnTo>
                <a:lnTo>
                  <a:pt x="1906" y="1377"/>
                </a:lnTo>
                <a:lnTo>
                  <a:pt x="1948" y="1363"/>
                </a:lnTo>
                <a:lnTo>
                  <a:pt x="1989" y="1352"/>
                </a:lnTo>
                <a:lnTo>
                  <a:pt x="2031" y="1342"/>
                </a:lnTo>
                <a:lnTo>
                  <a:pt x="2072" y="1333"/>
                </a:lnTo>
                <a:lnTo>
                  <a:pt x="2115" y="1326"/>
                </a:lnTo>
                <a:lnTo>
                  <a:pt x="2158" y="1323"/>
                </a:lnTo>
                <a:lnTo>
                  <a:pt x="2201" y="1320"/>
                </a:lnTo>
                <a:lnTo>
                  <a:pt x="2245" y="1320"/>
                </a:lnTo>
                <a:lnTo>
                  <a:pt x="2288" y="1321"/>
                </a:lnTo>
                <a:lnTo>
                  <a:pt x="2331" y="1326"/>
                </a:lnTo>
                <a:lnTo>
                  <a:pt x="2376" y="1333"/>
                </a:lnTo>
                <a:lnTo>
                  <a:pt x="2419" y="1342"/>
                </a:lnTo>
                <a:lnTo>
                  <a:pt x="2462" y="1352"/>
                </a:lnTo>
                <a:lnTo>
                  <a:pt x="2505" y="1364"/>
                </a:lnTo>
                <a:lnTo>
                  <a:pt x="2546" y="1379"/>
                </a:lnTo>
                <a:lnTo>
                  <a:pt x="2588" y="1396"/>
                </a:lnTo>
                <a:lnTo>
                  <a:pt x="2629" y="1416"/>
                </a:lnTo>
                <a:lnTo>
                  <a:pt x="2671" y="1437"/>
                </a:lnTo>
                <a:lnTo>
                  <a:pt x="2848" y="1131"/>
                </a:lnTo>
                <a:lnTo>
                  <a:pt x="2848" y="1131"/>
                </a:lnTo>
                <a:lnTo>
                  <a:pt x="2860" y="1114"/>
                </a:lnTo>
                <a:lnTo>
                  <a:pt x="2873" y="1098"/>
                </a:lnTo>
                <a:lnTo>
                  <a:pt x="2886" y="1084"/>
                </a:lnTo>
                <a:lnTo>
                  <a:pt x="2900" y="1072"/>
                </a:lnTo>
                <a:lnTo>
                  <a:pt x="2916" y="1064"/>
                </a:lnTo>
                <a:lnTo>
                  <a:pt x="2932" y="1057"/>
                </a:lnTo>
                <a:lnTo>
                  <a:pt x="2949" y="1051"/>
                </a:lnTo>
                <a:lnTo>
                  <a:pt x="2966" y="1049"/>
                </a:lnTo>
                <a:lnTo>
                  <a:pt x="2966" y="1049"/>
                </a:lnTo>
                <a:lnTo>
                  <a:pt x="2983" y="1048"/>
                </a:lnTo>
                <a:lnTo>
                  <a:pt x="3000" y="1051"/>
                </a:lnTo>
                <a:lnTo>
                  <a:pt x="3018" y="1055"/>
                </a:lnTo>
                <a:lnTo>
                  <a:pt x="3035" y="1062"/>
                </a:lnTo>
                <a:lnTo>
                  <a:pt x="3050" y="1072"/>
                </a:lnTo>
                <a:lnTo>
                  <a:pt x="3066" y="1084"/>
                </a:lnTo>
                <a:lnTo>
                  <a:pt x="3081" y="1098"/>
                </a:lnTo>
                <a:lnTo>
                  <a:pt x="3095" y="1114"/>
                </a:lnTo>
                <a:lnTo>
                  <a:pt x="3095" y="1114"/>
                </a:lnTo>
                <a:lnTo>
                  <a:pt x="3102" y="1121"/>
                </a:lnTo>
                <a:lnTo>
                  <a:pt x="3121" y="1141"/>
                </a:lnTo>
                <a:lnTo>
                  <a:pt x="3135" y="1152"/>
                </a:lnTo>
                <a:lnTo>
                  <a:pt x="3151" y="1167"/>
                </a:lnTo>
                <a:lnTo>
                  <a:pt x="3169" y="1180"/>
                </a:lnTo>
                <a:lnTo>
                  <a:pt x="3191" y="1194"/>
                </a:lnTo>
                <a:lnTo>
                  <a:pt x="3191" y="1194"/>
                </a:lnTo>
                <a:lnTo>
                  <a:pt x="3208" y="1203"/>
                </a:lnTo>
                <a:lnTo>
                  <a:pt x="3227" y="1210"/>
                </a:lnTo>
                <a:lnTo>
                  <a:pt x="3244" y="1214"/>
                </a:lnTo>
                <a:lnTo>
                  <a:pt x="3262" y="1218"/>
                </a:lnTo>
                <a:lnTo>
                  <a:pt x="3280" y="1220"/>
                </a:lnTo>
                <a:lnTo>
                  <a:pt x="3298" y="1218"/>
                </a:lnTo>
                <a:lnTo>
                  <a:pt x="3317" y="1217"/>
                </a:lnTo>
                <a:lnTo>
                  <a:pt x="3334" y="1213"/>
                </a:lnTo>
                <a:lnTo>
                  <a:pt x="3351" y="1207"/>
                </a:lnTo>
                <a:lnTo>
                  <a:pt x="3367" y="1200"/>
                </a:lnTo>
                <a:lnTo>
                  <a:pt x="3384" y="1191"/>
                </a:lnTo>
                <a:lnTo>
                  <a:pt x="3398" y="1181"/>
                </a:lnTo>
                <a:lnTo>
                  <a:pt x="3413" y="1170"/>
                </a:lnTo>
                <a:lnTo>
                  <a:pt x="3426" y="1157"/>
                </a:lnTo>
                <a:lnTo>
                  <a:pt x="3437" y="1142"/>
                </a:lnTo>
                <a:lnTo>
                  <a:pt x="3449" y="1125"/>
                </a:lnTo>
                <a:lnTo>
                  <a:pt x="3449" y="1125"/>
                </a:lnTo>
                <a:lnTo>
                  <a:pt x="3457" y="1110"/>
                </a:lnTo>
                <a:lnTo>
                  <a:pt x="3463" y="1092"/>
                </a:lnTo>
                <a:lnTo>
                  <a:pt x="3469" y="1074"/>
                </a:lnTo>
                <a:lnTo>
                  <a:pt x="3472" y="1057"/>
                </a:lnTo>
                <a:lnTo>
                  <a:pt x="3473" y="1038"/>
                </a:lnTo>
                <a:lnTo>
                  <a:pt x="3473" y="1019"/>
                </a:lnTo>
                <a:lnTo>
                  <a:pt x="3472" y="1002"/>
                </a:lnTo>
                <a:lnTo>
                  <a:pt x="3467" y="983"/>
                </a:lnTo>
                <a:lnTo>
                  <a:pt x="3467" y="983"/>
                </a:lnTo>
                <a:lnTo>
                  <a:pt x="3462" y="965"/>
                </a:lnTo>
                <a:lnTo>
                  <a:pt x="3454" y="949"/>
                </a:lnTo>
                <a:lnTo>
                  <a:pt x="3446" y="932"/>
                </a:lnTo>
                <a:lnTo>
                  <a:pt x="3436" y="918"/>
                </a:lnTo>
                <a:lnTo>
                  <a:pt x="3423" y="903"/>
                </a:lnTo>
                <a:lnTo>
                  <a:pt x="3410" y="890"/>
                </a:lnTo>
                <a:lnTo>
                  <a:pt x="3396" y="879"/>
                </a:lnTo>
                <a:lnTo>
                  <a:pt x="3380" y="869"/>
                </a:lnTo>
                <a:lnTo>
                  <a:pt x="3380" y="869"/>
                </a:lnTo>
                <a:lnTo>
                  <a:pt x="3358" y="857"/>
                </a:lnTo>
                <a:lnTo>
                  <a:pt x="3337" y="847"/>
                </a:lnTo>
                <a:lnTo>
                  <a:pt x="3317" y="840"/>
                </a:lnTo>
                <a:lnTo>
                  <a:pt x="3300" y="833"/>
                </a:lnTo>
                <a:lnTo>
                  <a:pt x="3272" y="827"/>
                </a:lnTo>
                <a:lnTo>
                  <a:pt x="3262" y="825"/>
                </a:lnTo>
                <a:lnTo>
                  <a:pt x="3262" y="825"/>
                </a:lnTo>
                <a:lnTo>
                  <a:pt x="3241" y="820"/>
                </a:lnTo>
                <a:lnTo>
                  <a:pt x="3222" y="814"/>
                </a:lnTo>
                <a:lnTo>
                  <a:pt x="3205" y="807"/>
                </a:lnTo>
                <a:lnTo>
                  <a:pt x="3188" y="797"/>
                </a:lnTo>
                <a:lnTo>
                  <a:pt x="3174" y="787"/>
                </a:lnTo>
                <a:lnTo>
                  <a:pt x="3162" y="774"/>
                </a:lnTo>
                <a:lnTo>
                  <a:pt x="3151" y="760"/>
                </a:lnTo>
                <a:lnTo>
                  <a:pt x="3142" y="746"/>
                </a:lnTo>
                <a:lnTo>
                  <a:pt x="3142" y="746"/>
                </a:lnTo>
                <a:lnTo>
                  <a:pt x="3136" y="729"/>
                </a:lnTo>
                <a:lnTo>
                  <a:pt x="3132" y="711"/>
                </a:lnTo>
                <a:lnTo>
                  <a:pt x="3131" y="694"/>
                </a:lnTo>
                <a:lnTo>
                  <a:pt x="3131" y="677"/>
                </a:lnTo>
                <a:lnTo>
                  <a:pt x="3134" y="658"/>
                </a:lnTo>
                <a:lnTo>
                  <a:pt x="3139" y="640"/>
                </a:lnTo>
                <a:lnTo>
                  <a:pt x="3146" y="621"/>
                </a:lnTo>
                <a:lnTo>
                  <a:pt x="3156" y="603"/>
                </a:lnTo>
                <a:lnTo>
                  <a:pt x="3334" y="296"/>
                </a:lnTo>
                <a:lnTo>
                  <a:pt x="3334" y="296"/>
                </a:lnTo>
                <a:lnTo>
                  <a:pt x="3284" y="269"/>
                </a:lnTo>
                <a:lnTo>
                  <a:pt x="3234" y="242"/>
                </a:lnTo>
                <a:lnTo>
                  <a:pt x="3182" y="217"/>
                </a:lnTo>
                <a:lnTo>
                  <a:pt x="3132" y="193"/>
                </a:lnTo>
                <a:lnTo>
                  <a:pt x="3081" y="170"/>
                </a:lnTo>
                <a:lnTo>
                  <a:pt x="3029" y="150"/>
                </a:lnTo>
                <a:lnTo>
                  <a:pt x="2976" y="130"/>
                </a:lnTo>
                <a:lnTo>
                  <a:pt x="2924" y="113"/>
                </a:lnTo>
                <a:lnTo>
                  <a:pt x="2871" y="96"/>
                </a:lnTo>
                <a:lnTo>
                  <a:pt x="2818" y="80"/>
                </a:lnTo>
                <a:lnTo>
                  <a:pt x="2765" y="65"/>
                </a:lnTo>
                <a:lnTo>
                  <a:pt x="2712" y="54"/>
                </a:lnTo>
                <a:lnTo>
                  <a:pt x="2659" y="43"/>
                </a:lnTo>
                <a:lnTo>
                  <a:pt x="2606" y="33"/>
                </a:lnTo>
                <a:lnTo>
                  <a:pt x="2552" y="24"/>
                </a:lnTo>
                <a:lnTo>
                  <a:pt x="2499" y="17"/>
                </a:lnTo>
                <a:lnTo>
                  <a:pt x="2445" y="10"/>
                </a:lnTo>
                <a:lnTo>
                  <a:pt x="2392" y="5"/>
                </a:lnTo>
                <a:lnTo>
                  <a:pt x="2337" y="2"/>
                </a:lnTo>
                <a:lnTo>
                  <a:pt x="2284" y="0"/>
                </a:lnTo>
                <a:lnTo>
                  <a:pt x="2231" y="0"/>
                </a:lnTo>
                <a:lnTo>
                  <a:pt x="2177" y="0"/>
                </a:lnTo>
                <a:lnTo>
                  <a:pt x="2124" y="1"/>
                </a:lnTo>
                <a:lnTo>
                  <a:pt x="2071" y="5"/>
                </a:lnTo>
                <a:lnTo>
                  <a:pt x="2016" y="10"/>
                </a:lnTo>
                <a:lnTo>
                  <a:pt x="1963" y="15"/>
                </a:lnTo>
                <a:lnTo>
                  <a:pt x="1910" y="21"/>
                </a:lnTo>
                <a:lnTo>
                  <a:pt x="1859" y="30"/>
                </a:lnTo>
                <a:lnTo>
                  <a:pt x="1806" y="40"/>
                </a:lnTo>
                <a:lnTo>
                  <a:pt x="1754" y="50"/>
                </a:lnTo>
                <a:lnTo>
                  <a:pt x="1701" y="61"/>
                </a:lnTo>
                <a:lnTo>
                  <a:pt x="1650" y="76"/>
                </a:lnTo>
                <a:lnTo>
                  <a:pt x="1600" y="90"/>
                </a:lnTo>
                <a:lnTo>
                  <a:pt x="1548" y="104"/>
                </a:lnTo>
                <a:lnTo>
                  <a:pt x="1498" y="121"/>
                </a:lnTo>
                <a:lnTo>
                  <a:pt x="1448" y="140"/>
                </a:lnTo>
                <a:lnTo>
                  <a:pt x="1398" y="159"/>
                </a:lnTo>
                <a:lnTo>
                  <a:pt x="1349" y="179"/>
                </a:lnTo>
                <a:lnTo>
                  <a:pt x="1300" y="200"/>
                </a:lnTo>
                <a:lnTo>
                  <a:pt x="1251" y="223"/>
                </a:lnTo>
                <a:lnTo>
                  <a:pt x="1203" y="247"/>
                </a:lnTo>
                <a:lnTo>
                  <a:pt x="1157" y="272"/>
                </a:lnTo>
                <a:lnTo>
                  <a:pt x="1110" y="299"/>
                </a:lnTo>
                <a:lnTo>
                  <a:pt x="1064" y="326"/>
                </a:lnTo>
                <a:lnTo>
                  <a:pt x="1018" y="355"/>
                </a:lnTo>
                <a:lnTo>
                  <a:pt x="974" y="383"/>
                </a:lnTo>
                <a:lnTo>
                  <a:pt x="929" y="415"/>
                </a:lnTo>
                <a:lnTo>
                  <a:pt x="885" y="446"/>
                </a:lnTo>
                <a:lnTo>
                  <a:pt x="842" y="479"/>
                </a:lnTo>
                <a:lnTo>
                  <a:pt x="800" y="514"/>
                </a:lnTo>
                <a:lnTo>
                  <a:pt x="759" y="550"/>
                </a:lnTo>
                <a:lnTo>
                  <a:pt x="719" y="585"/>
                </a:lnTo>
                <a:lnTo>
                  <a:pt x="679" y="623"/>
                </a:lnTo>
                <a:lnTo>
                  <a:pt x="640" y="661"/>
                </a:lnTo>
                <a:lnTo>
                  <a:pt x="601" y="701"/>
                </a:lnTo>
                <a:lnTo>
                  <a:pt x="564" y="743"/>
                </a:lnTo>
                <a:lnTo>
                  <a:pt x="528" y="784"/>
                </a:lnTo>
                <a:lnTo>
                  <a:pt x="492" y="827"/>
                </a:lnTo>
                <a:lnTo>
                  <a:pt x="458" y="870"/>
                </a:lnTo>
                <a:lnTo>
                  <a:pt x="425" y="916"/>
                </a:lnTo>
                <a:lnTo>
                  <a:pt x="392" y="962"/>
                </a:lnTo>
                <a:lnTo>
                  <a:pt x="361" y="1009"/>
                </a:lnTo>
                <a:lnTo>
                  <a:pt x="330" y="1057"/>
                </a:lnTo>
                <a:lnTo>
                  <a:pt x="300" y="1107"/>
                </a:lnTo>
                <a:lnTo>
                  <a:pt x="300" y="1107"/>
                </a:lnTo>
                <a:lnTo>
                  <a:pt x="265" y="1171"/>
                </a:lnTo>
                <a:lnTo>
                  <a:pt x="230" y="1238"/>
                </a:lnTo>
                <a:lnTo>
                  <a:pt x="199" y="1304"/>
                </a:lnTo>
                <a:lnTo>
                  <a:pt x="169" y="1372"/>
                </a:lnTo>
                <a:lnTo>
                  <a:pt x="143" y="1439"/>
                </a:lnTo>
                <a:lnTo>
                  <a:pt x="117" y="1508"/>
                </a:lnTo>
                <a:lnTo>
                  <a:pt x="96" y="1576"/>
                </a:lnTo>
                <a:lnTo>
                  <a:pt x="76" y="1645"/>
                </a:lnTo>
                <a:lnTo>
                  <a:pt x="58" y="1715"/>
                </a:lnTo>
                <a:lnTo>
                  <a:pt x="43" y="1785"/>
                </a:lnTo>
                <a:lnTo>
                  <a:pt x="30" y="1854"/>
                </a:lnTo>
                <a:lnTo>
                  <a:pt x="20" y="1924"/>
                </a:lnTo>
                <a:lnTo>
                  <a:pt x="11" y="1995"/>
                </a:lnTo>
                <a:lnTo>
                  <a:pt x="5" y="2065"/>
                </a:lnTo>
                <a:lnTo>
                  <a:pt x="1" y="2135"/>
                </a:lnTo>
                <a:lnTo>
                  <a:pt x="0" y="2207"/>
                </a:lnTo>
                <a:lnTo>
                  <a:pt x="353" y="22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 name="Freeform 20">
            <a:extLst>
              <a:ext uri="{FF2B5EF4-FFF2-40B4-BE49-F238E27FC236}">
                <a16:creationId xmlns:a16="http://schemas.microsoft.com/office/drawing/2014/main" id="{6653C01E-1E47-0C45-ABA5-3D34321CA4ED}"/>
              </a:ext>
            </a:extLst>
          </p:cNvPr>
          <p:cNvSpPr>
            <a:spLocks/>
          </p:cNvSpPr>
          <p:nvPr/>
        </p:nvSpPr>
        <p:spPr bwMode="auto">
          <a:xfrm>
            <a:off x="6282424" y="2103618"/>
            <a:ext cx="1593169" cy="3200505"/>
          </a:xfrm>
          <a:custGeom>
            <a:avLst/>
            <a:gdLst>
              <a:gd name="T0" fmla="*/ 613 w 1910"/>
              <a:gd name="T1" fmla="*/ 356 h 3842"/>
              <a:gd name="T2" fmla="*/ 620 w 1910"/>
              <a:gd name="T3" fmla="*/ 432 h 3842"/>
              <a:gd name="T4" fmla="*/ 661 w 1910"/>
              <a:gd name="T5" fmla="*/ 478 h 3842"/>
              <a:gd name="T6" fmla="*/ 727 w 1910"/>
              <a:gd name="T7" fmla="*/ 502 h 3842"/>
              <a:gd name="T8" fmla="*/ 828 w 1910"/>
              <a:gd name="T9" fmla="*/ 537 h 3842"/>
              <a:gd name="T10" fmla="*/ 898 w 1910"/>
              <a:gd name="T11" fmla="*/ 587 h 3842"/>
              <a:gd name="T12" fmla="*/ 946 w 1910"/>
              <a:gd name="T13" fmla="*/ 674 h 3842"/>
              <a:gd name="T14" fmla="*/ 951 w 1910"/>
              <a:gd name="T15" fmla="*/ 754 h 3842"/>
              <a:gd name="T16" fmla="*/ 925 w 1910"/>
              <a:gd name="T17" fmla="*/ 829 h 3842"/>
              <a:gd name="T18" fmla="*/ 855 w 1910"/>
              <a:gd name="T19" fmla="*/ 902 h 3842"/>
              <a:gd name="T20" fmla="*/ 762 w 1910"/>
              <a:gd name="T21" fmla="*/ 931 h 3842"/>
              <a:gd name="T22" fmla="*/ 663 w 1910"/>
              <a:gd name="T23" fmla="*/ 913 h 3842"/>
              <a:gd name="T24" fmla="*/ 585 w 1910"/>
              <a:gd name="T25" fmla="*/ 862 h 3842"/>
              <a:gd name="T26" fmla="*/ 531 w 1910"/>
              <a:gd name="T27" fmla="*/ 805 h 3842"/>
              <a:gd name="T28" fmla="*/ 459 w 1910"/>
              <a:gd name="T29" fmla="*/ 763 h 3842"/>
              <a:gd name="T30" fmla="*/ 399 w 1910"/>
              <a:gd name="T31" fmla="*/ 767 h 3842"/>
              <a:gd name="T32" fmla="*/ 335 w 1910"/>
              <a:gd name="T33" fmla="*/ 819 h 3842"/>
              <a:gd name="T34" fmla="*/ 223 w 1910"/>
              <a:gd name="T35" fmla="*/ 1193 h 3842"/>
              <a:gd name="T36" fmla="*/ 385 w 1910"/>
              <a:gd name="T37" fmla="*/ 1346 h 3842"/>
              <a:gd name="T38" fmla="*/ 501 w 1910"/>
              <a:gd name="T39" fmla="*/ 1529 h 3842"/>
              <a:gd name="T40" fmla="*/ 570 w 1910"/>
              <a:gd name="T41" fmla="*/ 1733 h 3842"/>
              <a:gd name="T42" fmla="*/ 590 w 1910"/>
              <a:gd name="T43" fmla="*/ 1947 h 3842"/>
              <a:gd name="T44" fmla="*/ 555 w 1910"/>
              <a:gd name="T45" fmla="*/ 2164 h 3842"/>
              <a:gd name="T46" fmla="*/ 467 w 1910"/>
              <a:gd name="T47" fmla="*/ 2373 h 3842"/>
              <a:gd name="T48" fmla="*/ 401 w 1910"/>
              <a:gd name="T49" fmla="*/ 2472 h 3842"/>
              <a:gd name="T50" fmla="*/ 303 w 1910"/>
              <a:gd name="T51" fmla="*/ 2579 h 3842"/>
              <a:gd name="T52" fmla="*/ 192 w 1910"/>
              <a:gd name="T53" fmla="*/ 2668 h 3842"/>
              <a:gd name="T54" fmla="*/ 329 w 1910"/>
              <a:gd name="T55" fmla="*/ 3021 h 3842"/>
              <a:gd name="T56" fmla="*/ 343 w 1910"/>
              <a:gd name="T57" fmla="*/ 3113 h 3842"/>
              <a:gd name="T58" fmla="*/ 313 w 1910"/>
              <a:gd name="T59" fmla="*/ 3176 h 3842"/>
              <a:gd name="T60" fmla="*/ 233 w 1910"/>
              <a:gd name="T61" fmla="*/ 3222 h 3842"/>
              <a:gd name="T62" fmla="*/ 157 w 1910"/>
              <a:gd name="T63" fmla="*/ 3241 h 3842"/>
              <a:gd name="T64" fmla="*/ 78 w 1910"/>
              <a:gd name="T65" fmla="*/ 3279 h 3842"/>
              <a:gd name="T66" fmla="*/ 18 w 1910"/>
              <a:gd name="T67" fmla="*/ 3349 h 3842"/>
              <a:gd name="T68" fmla="*/ 0 w 1910"/>
              <a:gd name="T69" fmla="*/ 3437 h 3842"/>
              <a:gd name="T70" fmla="*/ 24 w 1910"/>
              <a:gd name="T71" fmla="*/ 3526 h 3842"/>
              <a:gd name="T72" fmla="*/ 73 w 1910"/>
              <a:gd name="T73" fmla="*/ 3581 h 3842"/>
              <a:gd name="T74" fmla="*/ 139 w 1910"/>
              <a:gd name="T75" fmla="*/ 3613 h 3842"/>
              <a:gd name="T76" fmla="*/ 229 w 1910"/>
              <a:gd name="T77" fmla="*/ 3616 h 3842"/>
              <a:gd name="T78" fmla="*/ 302 w 1910"/>
              <a:gd name="T79" fmla="*/ 3581 h 3842"/>
              <a:gd name="T80" fmla="*/ 378 w 1910"/>
              <a:gd name="T81" fmla="*/ 3516 h 3842"/>
              <a:gd name="T82" fmla="*/ 438 w 1910"/>
              <a:gd name="T83" fmla="*/ 3465 h 3842"/>
              <a:gd name="T84" fmla="*/ 507 w 1910"/>
              <a:gd name="T85" fmla="*/ 3451 h 3842"/>
              <a:gd name="T86" fmla="*/ 587 w 1910"/>
              <a:gd name="T87" fmla="*/ 3487 h 3842"/>
              <a:gd name="T88" fmla="*/ 802 w 1910"/>
              <a:gd name="T89" fmla="*/ 3842 h 3842"/>
              <a:gd name="T90" fmla="*/ 1091 w 1910"/>
              <a:gd name="T91" fmla="*/ 3642 h 3842"/>
              <a:gd name="T92" fmla="*/ 1350 w 1910"/>
              <a:gd name="T93" fmla="*/ 3394 h 3842"/>
              <a:gd name="T94" fmla="*/ 1569 w 1910"/>
              <a:gd name="T95" fmla="*/ 3100 h 3842"/>
              <a:gd name="T96" fmla="*/ 1690 w 1910"/>
              <a:gd name="T97" fmla="*/ 2884 h 3842"/>
              <a:gd name="T98" fmla="*/ 1794 w 1910"/>
              <a:gd name="T99" fmla="*/ 2626 h 3842"/>
              <a:gd name="T100" fmla="*/ 1866 w 1910"/>
              <a:gd name="T101" fmla="*/ 2361 h 3842"/>
              <a:gd name="T102" fmla="*/ 1903 w 1910"/>
              <a:gd name="T103" fmla="*/ 2093 h 3842"/>
              <a:gd name="T104" fmla="*/ 1909 w 1910"/>
              <a:gd name="T105" fmla="*/ 1826 h 3842"/>
              <a:gd name="T106" fmla="*/ 1880 w 1910"/>
              <a:gd name="T107" fmla="*/ 1561 h 3842"/>
              <a:gd name="T108" fmla="*/ 1823 w 1910"/>
              <a:gd name="T109" fmla="*/ 1301 h 3842"/>
              <a:gd name="T110" fmla="*/ 1734 w 1910"/>
              <a:gd name="T111" fmla="*/ 1051 h 3842"/>
              <a:gd name="T112" fmla="*/ 1615 w 1910"/>
              <a:gd name="T113" fmla="*/ 812 h 3842"/>
              <a:gd name="T114" fmla="*/ 1468 w 1910"/>
              <a:gd name="T115" fmla="*/ 587 h 3842"/>
              <a:gd name="T116" fmla="*/ 1292 w 1910"/>
              <a:gd name="T117" fmla="*/ 379 h 3842"/>
              <a:gd name="T118" fmla="*/ 1090 w 1910"/>
              <a:gd name="T119" fmla="*/ 193 h 3842"/>
              <a:gd name="T120" fmla="*/ 859 w 1910"/>
              <a:gd name="T121" fmla="*/ 30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3842">
                <a:moveTo>
                  <a:pt x="633" y="306"/>
                </a:moveTo>
                <a:lnTo>
                  <a:pt x="633" y="306"/>
                </a:lnTo>
                <a:lnTo>
                  <a:pt x="624" y="322"/>
                </a:lnTo>
                <a:lnTo>
                  <a:pt x="617" y="339"/>
                </a:lnTo>
                <a:lnTo>
                  <a:pt x="613" y="356"/>
                </a:lnTo>
                <a:lnTo>
                  <a:pt x="610" y="372"/>
                </a:lnTo>
                <a:lnTo>
                  <a:pt x="610" y="388"/>
                </a:lnTo>
                <a:lnTo>
                  <a:pt x="611" y="404"/>
                </a:lnTo>
                <a:lnTo>
                  <a:pt x="614" y="418"/>
                </a:lnTo>
                <a:lnTo>
                  <a:pt x="620" y="432"/>
                </a:lnTo>
                <a:lnTo>
                  <a:pt x="620" y="432"/>
                </a:lnTo>
                <a:lnTo>
                  <a:pt x="627" y="446"/>
                </a:lnTo>
                <a:lnTo>
                  <a:pt x="637" y="458"/>
                </a:lnTo>
                <a:lnTo>
                  <a:pt x="649" y="469"/>
                </a:lnTo>
                <a:lnTo>
                  <a:pt x="661" y="478"/>
                </a:lnTo>
                <a:lnTo>
                  <a:pt x="676" y="487"/>
                </a:lnTo>
                <a:lnTo>
                  <a:pt x="691" y="494"/>
                </a:lnTo>
                <a:lnTo>
                  <a:pt x="709" y="499"/>
                </a:lnTo>
                <a:lnTo>
                  <a:pt x="727" y="502"/>
                </a:lnTo>
                <a:lnTo>
                  <a:pt x="727" y="502"/>
                </a:lnTo>
                <a:lnTo>
                  <a:pt x="739" y="505"/>
                </a:lnTo>
                <a:lnTo>
                  <a:pt x="766" y="512"/>
                </a:lnTo>
                <a:lnTo>
                  <a:pt x="785" y="518"/>
                </a:lnTo>
                <a:lnTo>
                  <a:pt x="805" y="527"/>
                </a:lnTo>
                <a:lnTo>
                  <a:pt x="828" y="537"/>
                </a:lnTo>
                <a:lnTo>
                  <a:pt x="850" y="550"/>
                </a:lnTo>
                <a:lnTo>
                  <a:pt x="850" y="550"/>
                </a:lnTo>
                <a:lnTo>
                  <a:pt x="868" y="560"/>
                </a:lnTo>
                <a:lnTo>
                  <a:pt x="883" y="573"/>
                </a:lnTo>
                <a:lnTo>
                  <a:pt x="898" y="587"/>
                </a:lnTo>
                <a:lnTo>
                  <a:pt x="911" y="603"/>
                </a:lnTo>
                <a:lnTo>
                  <a:pt x="922" y="618"/>
                </a:lnTo>
                <a:lnTo>
                  <a:pt x="932" y="636"/>
                </a:lnTo>
                <a:lnTo>
                  <a:pt x="939" y="654"/>
                </a:lnTo>
                <a:lnTo>
                  <a:pt x="946" y="674"/>
                </a:lnTo>
                <a:lnTo>
                  <a:pt x="946" y="674"/>
                </a:lnTo>
                <a:lnTo>
                  <a:pt x="951" y="694"/>
                </a:lnTo>
                <a:lnTo>
                  <a:pt x="952" y="714"/>
                </a:lnTo>
                <a:lnTo>
                  <a:pt x="952" y="734"/>
                </a:lnTo>
                <a:lnTo>
                  <a:pt x="951" y="754"/>
                </a:lnTo>
                <a:lnTo>
                  <a:pt x="948" y="773"/>
                </a:lnTo>
                <a:lnTo>
                  <a:pt x="942" y="793"/>
                </a:lnTo>
                <a:lnTo>
                  <a:pt x="935" y="812"/>
                </a:lnTo>
                <a:lnTo>
                  <a:pt x="925" y="829"/>
                </a:lnTo>
                <a:lnTo>
                  <a:pt x="925" y="829"/>
                </a:lnTo>
                <a:lnTo>
                  <a:pt x="913" y="847"/>
                </a:lnTo>
                <a:lnTo>
                  <a:pt x="901" y="863"/>
                </a:lnTo>
                <a:lnTo>
                  <a:pt x="886" y="878"/>
                </a:lnTo>
                <a:lnTo>
                  <a:pt x="871" y="890"/>
                </a:lnTo>
                <a:lnTo>
                  <a:pt x="855" y="902"/>
                </a:lnTo>
                <a:lnTo>
                  <a:pt x="838" y="910"/>
                </a:lnTo>
                <a:lnTo>
                  <a:pt x="819" y="919"/>
                </a:lnTo>
                <a:lnTo>
                  <a:pt x="800" y="925"/>
                </a:lnTo>
                <a:lnTo>
                  <a:pt x="780" y="929"/>
                </a:lnTo>
                <a:lnTo>
                  <a:pt x="762" y="931"/>
                </a:lnTo>
                <a:lnTo>
                  <a:pt x="742" y="932"/>
                </a:lnTo>
                <a:lnTo>
                  <a:pt x="722" y="929"/>
                </a:lnTo>
                <a:lnTo>
                  <a:pt x="702" y="926"/>
                </a:lnTo>
                <a:lnTo>
                  <a:pt x="683" y="921"/>
                </a:lnTo>
                <a:lnTo>
                  <a:pt x="663" y="913"/>
                </a:lnTo>
                <a:lnTo>
                  <a:pt x="644" y="903"/>
                </a:lnTo>
                <a:lnTo>
                  <a:pt x="644" y="903"/>
                </a:lnTo>
                <a:lnTo>
                  <a:pt x="623" y="889"/>
                </a:lnTo>
                <a:lnTo>
                  <a:pt x="603" y="875"/>
                </a:lnTo>
                <a:lnTo>
                  <a:pt x="585" y="862"/>
                </a:lnTo>
                <a:lnTo>
                  <a:pt x="571" y="849"/>
                </a:lnTo>
                <a:lnTo>
                  <a:pt x="551" y="827"/>
                </a:lnTo>
                <a:lnTo>
                  <a:pt x="543" y="819"/>
                </a:lnTo>
                <a:lnTo>
                  <a:pt x="543" y="819"/>
                </a:lnTo>
                <a:lnTo>
                  <a:pt x="531" y="805"/>
                </a:lnTo>
                <a:lnTo>
                  <a:pt x="518" y="793"/>
                </a:lnTo>
                <a:lnTo>
                  <a:pt x="504" y="782"/>
                </a:lnTo>
                <a:lnTo>
                  <a:pt x="490" y="773"/>
                </a:lnTo>
                <a:lnTo>
                  <a:pt x="475" y="767"/>
                </a:lnTo>
                <a:lnTo>
                  <a:pt x="459" y="763"/>
                </a:lnTo>
                <a:lnTo>
                  <a:pt x="445" y="760"/>
                </a:lnTo>
                <a:lnTo>
                  <a:pt x="429" y="760"/>
                </a:lnTo>
                <a:lnTo>
                  <a:pt x="429" y="760"/>
                </a:lnTo>
                <a:lnTo>
                  <a:pt x="414" y="763"/>
                </a:lnTo>
                <a:lnTo>
                  <a:pt x="399" y="767"/>
                </a:lnTo>
                <a:lnTo>
                  <a:pt x="385" y="774"/>
                </a:lnTo>
                <a:lnTo>
                  <a:pt x="372" y="782"/>
                </a:lnTo>
                <a:lnTo>
                  <a:pt x="359" y="793"/>
                </a:lnTo>
                <a:lnTo>
                  <a:pt x="346" y="805"/>
                </a:lnTo>
                <a:lnTo>
                  <a:pt x="335" y="819"/>
                </a:lnTo>
                <a:lnTo>
                  <a:pt x="325" y="835"/>
                </a:lnTo>
                <a:lnTo>
                  <a:pt x="147" y="1141"/>
                </a:lnTo>
                <a:lnTo>
                  <a:pt x="147" y="1141"/>
                </a:lnTo>
                <a:lnTo>
                  <a:pt x="186" y="1165"/>
                </a:lnTo>
                <a:lnTo>
                  <a:pt x="223" y="1193"/>
                </a:lnTo>
                <a:lnTo>
                  <a:pt x="259" y="1220"/>
                </a:lnTo>
                <a:lnTo>
                  <a:pt x="293" y="1250"/>
                </a:lnTo>
                <a:lnTo>
                  <a:pt x="326" y="1280"/>
                </a:lnTo>
                <a:lnTo>
                  <a:pt x="356" y="1311"/>
                </a:lnTo>
                <a:lnTo>
                  <a:pt x="385" y="1346"/>
                </a:lnTo>
                <a:lnTo>
                  <a:pt x="412" y="1380"/>
                </a:lnTo>
                <a:lnTo>
                  <a:pt x="437" y="1416"/>
                </a:lnTo>
                <a:lnTo>
                  <a:pt x="461" y="1452"/>
                </a:lnTo>
                <a:lnTo>
                  <a:pt x="482" y="1491"/>
                </a:lnTo>
                <a:lnTo>
                  <a:pt x="501" y="1529"/>
                </a:lnTo>
                <a:lnTo>
                  <a:pt x="518" y="1568"/>
                </a:lnTo>
                <a:lnTo>
                  <a:pt x="534" y="1608"/>
                </a:lnTo>
                <a:lnTo>
                  <a:pt x="548" y="1649"/>
                </a:lnTo>
                <a:lnTo>
                  <a:pt x="560" y="1691"/>
                </a:lnTo>
                <a:lnTo>
                  <a:pt x="570" y="1733"/>
                </a:lnTo>
                <a:lnTo>
                  <a:pt x="578" y="1776"/>
                </a:lnTo>
                <a:lnTo>
                  <a:pt x="584" y="1818"/>
                </a:lnTo>
                <a:lnTo>
                  <a:pt x="588" y="1861"/>
                </a:lnTo>
                <a:lnTo>
                  <a:pt x="590" y="1904"/>
                </a:lnTo>
                <a:lnTo>
                  <a:pt x="590" y="1947"/>
                </a:lnTo>
                <a:lnTo>
                  <a:pt x="587" y="1990"/>
                </a:lnTo>
                <a:lnTo>
                  <a:pt x="583" y="2035"/>
                </a:lnTo>
                <a:lnTo>
                  <a:pt x="575" y="2078"/>
                </a:lnTo>
                <a:lnTo>
                  <a:pt x="567" y="2121"/>
                </a:lnTo>
                <a:lnTo>
                  <a:pt x="555" y="2164"/>
                </a:lnTo>
                <a:lnTo>
                  <a:pt x="543" y="2207"/>
                </a:lnTo>
                <a:lnTo>
                  <a:pt x="527" y="2248"/>
                </a:lnTo>
                <a:lnTo>
                  <a:pt x="510" y="2291"/>
                </a:lnTo>
                <a:lnTo>
                  <a:pt x="490" y="2331"/>
                </a:lnTo>
                <a:lnTo>
                  <a:pt x="467" y="2373"/>
                </a:lnTo>
                <a:lnTo>
                  <a:pt x="467" y="2373"/>
                </a:lnTo>
                <a:lnTo>
                  <a:pt x="452" y="2398"/>
                </a:lnTo>
                <a:lnTo>
                  <a:pt x="435" y="2423"/>
                </a:lnTo>
                <a:lnTo>
                  <a:pt x="418" y="2447"/>
                </a:lnTo>
                <a:lnTo>
                  <a:pt x="401" y="2472"/>
                </a:lnTo>
                <a:lnTo>
                  <a:pt x="382" y="2494"/>
                </a:lnTo>
                <a:lnTo>
                  <a:pt x="363" y="2516"/>
                </a:lnTo>
                <a:lnTo>
                  <a:pt x="343" y="2537"/>
                </a:lnTo>
                <a:lnTo>
                  <a:pt x="323" y="2559"/>
                </a:lnTo>
                <a:lnTo>
                  <a:pt x="303" y="2579"/>
                </a:lnTo>
                <a:lnTo>
                  <a:pt x="282" y="2598"/>
                </a:lnTo>
                <a:lnTo>
                  <a:pt x="260" y="2616"/>
                </a:lnTo>
                <a:lnTo>
                  <a:pt x="237" y="2633"/>
                </a:lnTo>
                <a:lnTo>
                  <a:pt x="215" y="2651"/>
                </a:lnTo>
                <a:lnTo>
                  <a:pt x="192" y="2668"/>
                </a:lnTo>
                <a:lnTo>
                  <a:pt x="167" y="2682"/>
                </a:lnTo>
                <a:lnTo>
                  <a:pt x="144" y="2698"/>
                </a:lnTo>
                <a:lnTo>
                  <a:pt x="319" y="3003"/>
                </a:lnTo>
                <a:lnTo>
                  <a:pt x="319" y="3003"/>
                </a:lnTo>
                <a:lnTo>
                  <a:pt x="329" y="3021"/>
                </a:lnTo>
                <a:lnTo>
                  <a:pt x="336" y="3040"/>
                </a:lnTo>
                <a:lnTo>
                  <a:pt x="342" y="3059"/>
                </a:lnTo>
                <a:lnTo>
                  <a:pt x="345" y="3077"/>
                </a:lnTo>
                <a:lnTo>
                  <a:pt x="345" y="3096"/>
                </a:lnTo>
                <a:lnTo>
                  <a:pt x="343" y="3113"/>
                </a:lnTo>
                <a:lnTo>
                  <a:pt x="339" y="3130"/>
                </a:lnTo>
                <a:lnTo>
                  <a:pt x="332" y="3146"/>
                </a:lnTo>
                <a:lnTo>
                  <a:pt x="332" y="3146"/>
                </a:lnTo>
                <a:lnTo>
                  <a:pt x="323" y="3162"/>
                </a:lnTo>
                <a:lnTo>
                  <a:pt x="313" y="3176"/>
                </a:lnTo>
                <a:lnTo>
                  <a:pt x="300" y="3188"/>
                </a:lnTo>
                <a:lnTo>
                  <a:pt x="286" y="3199"/>
                </a:lnTo>
                <a:lnTo>
                  <a:pt x="270" y="3208"/>
                </a:lnTo>
                <a:lnTo>
                  <a:pt x="252" y="3215"/>
                </a:lnTo>
                <a:lnTo>
                  <a:pt x="233" y="3222"/>
                </a:lnTo>
                <a:lnTo>
                  <a:pt x="212" y="3225"/>
                </a:lnTo>
                <a:lnTo>
                  <a:pt x="212" y="3225"/>
                </a:lnTo>
                <a:lnTo>
                  <a:pt x="202" y="3228"/>
                </a:lnTo>
                <a:lnTo>
                  <a:pt x="176" y="3235"/>
                </a:lnTo>
                <a:lnTo>
                  <a:pt x="157" y="3241"/>
                </a:lnTo>
                <a:lnTo>
                  <a:pt x="137" y="3248"/>
                </a:lnTo>
                <a:lnTo>
                  <a:pt x="116" y="3258"/>
                </a:lnTo>
                <a:lnTo>
                  <a:pt x="94" y="3269"/>
                </a:lnTo>
                <a:lnTo>
                  <a:pt x="94" y="3269"/>
                </a:lnTo>
                <a:lnTo>
                  <a:pt x="78" y="3279"/>
                </a:lnTo>
                <a:lnTo>
                  <a:pt x="63" y="3291"/>
                </a:lnTo>
                <a:lnTo>
                  <a:pt x="50" y="3304"/>
                </a:lnTo>
                <a:lnTo>
                  <a:pt x="38" y="3318"/>
                </a:lnTo>
                <a:lnTo>
                  <a:pt x="27" y="3334"/>
                </a:lnTo>
                <a:lnTo>
                  <a:pt x="18" y="3349"/>
                </a:lnTo>
                <a:lnTo>
                  <a:pt x="11" y="3365"/>
                </a:lnTo>
                <a:lnTo>
                  <a:pt x="7" y="3382"/>
                </a:lnTo>
                <a:lnTo>
                  <a:pt x="3" y="3401"/>
                </a:lnTo>
                <a:lnTo>
                  <a:pt x="0" y="3418"/>
                </a:lnTo>
                <a:lnTo>
                  <a:pt x="0" y="3437"/>
                </a:lnTo>
                <a:lnTo>
                  <a:pt x="1" y="3455"/>
                </a:lnTo>
                <a:lnTo>
                  <a:pt x="4" y="3473"/>
                </a:lnTo>
                <a:lnTo>
                  <a:pt x="8" y="3491"/>
                </a:lnTo>
                <a:lnTo>
                  <a:pt x="15" y="3508"/>
                </a:lnTo>
                <a:lnTo>
                  <a:pt x="24" y="3526"/>
                </a:lnTo>
                <a:lnTo>
                  <a:pt x="24" y="3526"/>
                </a:lnTo>
                <a:lnTo>
                  <a:pt x="34" y="3541"/>
                </a:lnTo>
                <a:lnTo>
                  <a:pt x="46" y="3556"/>
                </a:lnTo>
                <a:lnTo>
                  <a:pt x="58" y="3569"/>
                </a:lnTo>
                <a:lnTo>
                  <a:pt x="73" y="3581"/>
                </a:lnTo>
                <a:lnTo>
                  <a:pt x="87" y="3591"/>
                </a:lnTo>
                <a:lnTo>
                  <a:pt x="104" y="3600"/>
                </a:lnTo>
                <a:lnTo>
                  <a:pt x="120" y="3607"/>
                </a:lnTo>
                <a:lnTo>
                  <a:pt x="139" y="3613"/>
                </a:lnTo>
                <a:lnTo>
                  <a:pt x="139" y="3613"/>
                </a:lnTo>
                <a:lnTo>
                  <a:pt x="157" y="3617"/>
                </a:lnTo>
                <a:lnTo>
                  <a:pt x="174" y="3620"/>
                </a:lnTo>
                <a:lnTo>
                  <a:pt x="193" y="3620"/>
                </a:lnTo>
                <a:lnTo>
                  <a:pt x="212" y="3619"/>
                </a:lnTo>
                <a:lnTo>
                  <a:pt x="229" y="3616"/>
                </a:lnTo>
                <a:lnTo>
                  <a:pt x="247" y="3610"/>
                </a:lnTo>
                <a:lnTo>
                  <a:pt x="265" y="3603"/>
                </a:lnTo>
                <a:lnTo>
                  <a:pt x="280" y="3594"/>
                </a:lnTo>
                <a:lnTo>
                  <a:pt x="280" y="3594"/>
                </a:lnTo>
                <a:lnTo>
                  <a:pt x="302" y="3581"/>
                </a:lnTo>
                <a:lnTo>
                  <a:pt x="322" y="3569"/>
                </a:lnTo>
                <a:lnTo>
                  <a:pt x="338" y="3554"/>
                </a:lnTo>
                <a:lnTo>
                  <a:pt x="352" y="3543"/>
                </a:lnTo>
                <a:lnTo>
                  <a:pt x="371" y="3523"/>
                </a:lnTo>
                <a:lnTo>
                  <a:pt x="378" y="3516"/>
                </a:lnTo>
                <a:lnTo>
                  <a:pt x="378" y="3516"/>
                </a:lnTo>
                <a:lnTo>
                  <a:pt x="392" y="3500"/>
                </a:lnTo>
                <a:lnTo>
                  <a:pt x="406" y="3485"/>
                </a:lnTo>
                <a:lnTo>
                  <a:pt x="422" y="3474"/>
                </a:lnTo>
                <a:lnTo>
                  <a:pt x="438" y="3465"/>
                </a:lnTo>
                <a:lnTo>
                  <a:pt x="455" y="3458"/>
                </a:lnTo>
                <a:lnTo>
                  <a:pt x="472" y="3453"/>
                </a:lnTo>
                <a:lnTo>
                  <a:pt x="490" y="3451"/>
                </a:lnTo>
                <a:lnTo>
                  <a:pt x="507" y="3451"/>
                </a:lnTo>
                <a:lnTo>
                  <a:pt x="507" y="3451"/>
                </a:lnTo>
                <a:lnTo>
                  <a:pt x="524" y="3454"/>
                </a:lnTo>
                <a:lnTo>
                  <a:pt x="541" y="3458"/>
                </a:lnTo>
                <a:lnTo>
                  <a:pt x="557" y="3465"/>
                </a:lnTo>
                <a:lnTo>
                  <a:pt x="573" y="3475"/>
                </a:lnTo>
                <a:lnTo>
                  <a:pt x="587" y="3487"/>
                </a:lnTo>
                <a:lnTo>
                  <a:pt x="600" y="3501"/>
                </a:lnTo>
                <a:lnTo>
                  <a:pt x="613" y="3517"/>
                </a:lnTo>
                <a:lnTo>
                  <a:pt x="624" y="3534"/>
                </a:lnTo>
                <a:lnTo>
                  <a:pt x="802" y="3842"/>
                </a:lnTo>
                <a:lnTo>
                  <a:pt x="802" y="3842"/>
                </a:lnTo>
                <a:lnTo>
                  <a:pt x="862" y="3806"/>
                </a:lnTo>
                <a:lnTo>
                  <a:pt x="921" y="3769"/>
                </a:lnTo>
                <a:lnTo>
                  <a:pt x="979" y="3729"/>
                </a:lnTo>
                <a:lnTo>
                  <a:pt x="1035" y="3686"/>
                </a:lnTo>
                <a:lnTo>
                  <a:pt x="1091" y="3642"/>
                </a:lnTo>
                <a:lnTo>
                  <a:pt x="1146" y="3596"/>
                </a:lnTo>
                <a:lnTo>
                  <a:pt x="1200" y="3548"/>
                </a:lnTo>
                <a:lnTo>
                  <a:pt x="1252" y="3498"/>
                </a:lnTo>
                <a:lnTo>
                  <a:pt x="1302" y="3447"/>
                </a:lnTo>
                <a:lnTo>
                  <a:pt x="1350" y="3394"/>
                </a:lnTo>
                <a:lnTo>
                  <a:pt x="1398" y="3339"/>
                </a:lnTo>
                <a:lnTo>
                  <a:pt x="1443" y="3282"/>
                </a:lnTo>
                <a:lnTo>
                  <a:pt x="1488" y="3223"/>
                </a:lnTo>
                <a:lnTo>
                  <a:pt x="1529" y="3162"/>
                </a:lnTo>
                <a:lnTo>
                  <a:pt x="1569" y="3100"/>
                </a:lnTo>
                <a:lnTo>
                  <a:pt x="1610" y="3036"/>
                </a:lnTo>
                <a:lnTo>
                  <a:pt x="1610" y="3036"/>
                </a:lnTo>
                <a:lnTo>
                  <a:pt x="1637" y="2986"/>
                </a:lnTo>
                <a:lnTo>
                  <a:pt x="1664" y="2936"/>
                </a:lnTo>
                <a:lnTo>
                  <a:pt x="1690" y="2884"/>
                </a:lnTo>
                <a:lnTo>
                  <a:pt x="1713" y="2834"/>
                </a:lnTo>
                <a:lnTo>
                  <a:pt x="1736" y="2782"/>
                </a:lnTo>
                <a:lnTo>
                  <a:pt x="1757" y="2731"/>
                </a:lnTo>
                <a:lnTo>
                  <a:pt x="1776" y="2678"/>
                </a:lnTo>
                <a:lnTo>
                  <a:pt x="1794" y="2626"/>
                </a:lnTo>
                <a:lnTo>
                  <a:pt x="1812" y="2573"/>
                </a:lnTo>
                <a:lnTo>
                  <a:pt x="1827" y="2520"/>
                </a:lnTo>
                <a:lnTo>
                  <a:pt x="1842" y="2469"/>
                </a:lnTo>
                <a:lnTo>
                  <a:pt x="1855" y="2414"/>
                </a:lnTo>
                <a:lnTo>
                  <a:pt x="1866" y="2361"/>
                </a:lnTo>
                <a:lnTo>
                  <a:pt x="1876" y="2308"/>
                </a:lnTo>
                <a:lnTo>
                  <a:pt x="1885" y="2255"/>
                </a:lnTo>
                <a:lnTo>
                  <a:pt x="1892" y="2201"/>
                </a:lnTo>
                <a:lnTo>
                  <a:pt x="1899" y="2148"/>
                </a:lnTo>
                <a:lnTo>
                  <a:pt x="1903" y="2093"/>
                </a:lnTo>
                <a:lnTo>
                  <a:pt x="1908" y="2040"/>
                </a:lnTo>
                <a:lnTo>
                  <a:pt x="1909" y="1986"/>
                </a:lnTo>
                <a:lnTo>
                  <a:pt x="1910" y="1933"/>
                </a:lnTo>
                <a:lnTo>
                  <a:pt x="1910" y="1880"/>
                </a:lnTo>
                <a:lnTo>
                  <a:pt x="1909" y="1826"/>
                </a:lnTo>
                <a:lnTo>
                  <a:pt x="1905" y="1773"/>
                </a:lnTo>
                <a:lnTo>
                  <a:pt x="1902" y="1720"/>
                </a:lnTo>
                <a:lnTo>
                  <a:pt x="1896" y="1667"/>
                </a:lnTo>
                <a:lnTo>
                  <a:pt x="1889" y="1614"/>
                </a:lnTo>
                <a:lnTo>
                  <a:pt x="1880" y="1561"/>
                </a:lnTo>
                <a:lnTo>
                  <a:pt x="1872" y="1508"/>
                </a:lnTo>
                <a:lnTo>
                  <a:pt x="1862" y="1456"/>
                </a:lnTo>
                <a:lnTo>
                  <a:pt x="1850" y="1405"/>
                </a:lnTo>
                <a:lnTo>
                  <a:pt x="1837" y="1353"/>
                </a:lnTo>
                <a:lnTo>
                  <a:pt x="1823" y="1301"/>
                </a:lnTo>
                <a:lnTo>
                  <a:pt x="1807" y="1250"/>
                </a:lnTo>
                <a:lnTo>
                  <a:pt x="1790" y="1200"/>
                </a:lnTo>
                <a:lnTo>
                  <a:pt x="1773" y="1150"/>
                </a:lnTo>
                <a:lnTo>
                  <a:pt x="1754" y="1100"/>
                </a:lnTo>
                <a:lnTo>
                  <a:pt x="1734" y="1051"/>
                </a:lnTo>
                <a:lnTo>
                  <a:pt x="1713" y="1001"/>
                </a:lnTo>
                <a:lnTo>
                  <a:pt x="1690" y="953"/>
                </a:lnTo>
                <a:lnTo>
                  <a:pt x="1665" y="905"/>
                </a:lnTo>
                <a:lnTo>
                  <a:pt x="1641" y="858"/>
                </a:lnTo>
                <a:lnTo>
                  <a:pt x="1615" y="812"/>
                </a:lnTo>
                <a:lnTo>
                  <a:pt x="1588" y="764"/>
                </a:lnTo>
                <a:lnTo>
                  <a:pt x="1559" y="719"/>
                </a:lnTo>
                <a:lnTo>
                  <a:pt x="1529" y="674"/>
                </a:lnTo>
                <a:lnTo>
                  <a:pt x="1499" y="630"/>
                </a:lnTo>
                <a:lnTo>
                  <a:pt x="1468" y="587"/>
                </a:lnTo>
                <a:lnTo>
                  <a:pt x="1435" y="544"/>
                </a:lnTo>
                <a:lnTo>
                  <a:pt x="1400" y="501"/>
                </a:lnTo>
                <a:lnTo>
                  <a:pt x="1366" y="459"/>
                </a:lnTo>
                <a:lnTo>
                  <a:pt x="1329" y="419"/>
                </a:lnTo>
                <a:lnTo>
                  <a:pt x="1292" y="379"/>
                </a:lnTo>
                <a:lnTo>
                  <a:pt x="1253" y="341"/>
                </a:lnTo>
                <a:lnTo>
                  <a:pt x="1214" y="302"/>
                </a:lnTo>
                <a:lnTo>
                  <a:pt x="1173" y="265"/>
                </a:lnTo>
                <a:lnTo>
                  <a:pt x="1131" y="229"/>
                </a:lnTo>
                <a:lnTo>
                  <a:pt x="1090" y="193"/>
                </a:lnTo>
                <a:lnTo>
                  <a:pt x="1045" y="159"/>
                </a:lnTo>
                <a:lnTo>
                  <a:pt x="1001" y="124"/>
                </a:lnTo>
                <a:lnTo>
                  <a:pt x="955" y="91"/>
                </a:lnTo>
                <a:lnTo>
                  <a:pt x="908" y="60"/>
                </a:lnTo>
                <a:lnTo>
                  <a:pt x="859" y="30"/>
                </a:lnTo>
                <a:lnTo>
                  <a:pt x="810" y="0"/>
                </a:lnTo>
                <a:lnTo>
                  <a:pt x="633" y="30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 name="Freeform 21">
            <a:extLst>
              <a:ext uri="{FF2B5EF4-FFF2-40B4-BE49-F238E27FC236}">
                <a16:creationId xmlns:a16="http://schemas.microsoft.com/office/drawing/2014/main" id="{82EB8835-0097-DBE5-8154-8E0FA249BA52}"/>
              </a:ext>
            </a:extLst>
          </p:cNvPr>
          <p:cNvSpPr>
            <a:spLocks/>
          </p:cNvSpPr>
          <p:nvPr/>
        </p:nvSpPr>
        <p:spPr bwMode="auto">
          <a:xfrm>
            <a:off x="4167642" y="3273194"/>
            <a:ext cx="2771381" cy="2280839"/>
          </a:xfrm>
          <a:custGeom>
            <a:avLst/>
            <a:gdLst>
              <a:gd name="T0" fmla="*/ 3113 w 3324"/>
              <a:gd name="T1" fmla="*/ 2095 h 2738"/>
              <a:gd name="T2" fmla="*/ 3043 w 3324"/>
              <a:gd name="T3" fmla="*/ 2063 h 2738"/>
              <a:gd name="T4" fmla="*/ 2983 w 3324"/>
              <a:gd name="T5" fmla="*/ 2076 h 2738"/>
              <a:gd name="T6" fmla="*/ 2930 w 3324"/>
              <a:gd name="T7" fmla="*/ 2121 h 2738"/>
              <a:gd name="T8" fmla="*/ 2850 w 3324"/>
              <a:gd name="T9" fmla="*/ 2191 h 2738"/>
              <a:gd name="T10" fmla="*/ 2771 w 3324"/>
              <a:gd name="T11" fmla="*/ 2227 h 2738"/>
              <a:gd name="T12" fmla="*/ 2672 w 3324"/>
              <a:gd name="T13" fmla="*/ 2225 h 2738"/>
              <a:gd name="T14" fmla="*/ 2622 w 3324"/>
              <a:gd name="T15" fmla="*/ 2204 h 2738"/>
              <a:gd name="T16" fmla="*/ 2581 w 3324"/>
              <a:gd name="T17" fmla="*/ 2172 h 2738"/>
              <a:gd name="T18" fmla="*/ 2548 w 3324"/>
              <a:gd name="T19" fmla="*/ 2129 h 2738"/>
              <a:gd name="T20" fmla="*/ 2520 w 3324"/>
              <a:gd name="T21" fmla="*/ 2032 h 2738"/>
              <a:gd name="T22" fmla="*/ 2542 w 3324"/>
              <a:gd name="T23" fmla="*/ 1936 h 2738"/>
              <a:gd name="T24" fmla="*/ 2606 w 3324"/>
              <a:gd name="T25" fmla="*/ 1860 h 2738"/>
              <a:gd name="T26" fmla="*/ 2690 w 3324"/>
              <a:gd name="T27" fmla="*/ 1818 h 2738"/>
              <a:gd name="T28" fmla="*/ 2765 w 3324"/>
              <a:gd name="T29" fmla="*/ 1800 h 2738"/>
              <a:gd name="T30" fmla="*/ 2837 w 3324"/>
              <a:gd name="T31" fmla="*/ 1760 h 2738"/>
              <a:gd name="T32" fmla="*/ 2864 w 3324"/>
              <a:gd name="T33" fmla="*/ 1705 h 2738"/>
              <a:gd name="T34" fmla="*/ 2851 w 3324"/>
              <a:gd name="T35" fmla="*/ 1624 h 2738"/>
              <a:gd name="T36" fmla="*/ 2615 w 3324"/>
              <a:gd name="T37" fmla="*/ 1327 h 2738"/>
              <a:gd name="T38" fmla="*/ 2480 w 3324"/>
              <a:gd name="T39" fmla="*/ 1379 h 2738"/>
              <a:gd name="T40" fmla="*/ 2340 w 3324"/>
              <a:gd name="T41" fmla="*/ 1409 h 2738"/>
              <a:gd name="T42" fmla="*/ 2195 w 3324"/>
              <a:gd name="T43" fmla="*/ 1416 h 2738"/>
              <a:gd name="T44" fmla="*/ 2051 w 3324"/>
              <a:gd name="T45" fmla="*/ 1400 h 2738"/>
              <a:gd name="T46" fmla="*/ 1907 w 3324"/>
              <a:gd name="T47" fmla="*/ 1360 h 2738"/>
              <a:gd name="T48" fmla="*/ 1770 w 3324"/>
              <a:gd name="T49" fmla="*/ 1294 h 2738"/>
              <a:gd name="T50" fmla="*/ 1668 w 3324"/>
              <a:gd name="T51" fmla="*/ 1225 h 2738"/>
              <a:gd name="T52" fmla="*/ 1558 w 3324"/>
              <a:gd name="T53" fmla="*/ 1125 h 2738"/>
              <a:gd name="T54" fmla="*/ 1468 w 3324"/>
              <a:gd name="T55" fmla="*/ 1009 h 2738"/>
              <a:gd name="T56" fmla="*/ 1399 w 3324"/>
              <a:gd name="T57" fmla="*/ 882 h 2738"/>
              <a:gd name="T58" fmla="*/ 1350 w 3324"/>
              <a:gd name="T59" fmla="*/ 746 h 2738"/>
              <a:gd name="T60" fmla="*/ 1325 w 3324"/>
              <a:gd name="T61" fmla="*/ 604 h 2738"/>
              <a:gd name="T62" fmla="*/ 966 w 3324"/>
              <a:gd name="T63" fmla="*/ 515 h 2738"/>
              <a:gd name="T64" fmla="*/ 873 w 3324"/>
              <a:gd name="T65" fmla="*/ 491 h 2738"/>
              <a:gd name="T66" fmla="*/ 827 w 3324"/>
              <a:gd name="T67" fmla="*/ 439 h 2738"/>
              <a:gd name="T68" fmla="*/ 816 w 3324"/>
              <a:gd name="T69" fmla="*/ 350 h 2738"/>
              <a:gd name="T70" fmla="*/ 839 w 3324"/>
              <a:gd name="T71" fmla="*/ 275 h 2738"/>
              <a:gd name="T72" fmla="*/ 849 w 3324"/>
              <a:gd name="T73" fmla="*/ 187 h 2738"/>
              <a:gd name="T74" fmla="*/ 826 w 3324"/>
              <a:gd name="T75" fmla="*/ 98 h 2738"/>
              <a:gd name="T76" fmla="*/ 766 w 3324"/>
              <a:gd name="T77" fmla="*/ 31 h 2738"/>
              <a:gd name="T78" fmla="*/ 681 w 3324"/>
              <a:gd name="T79" fmla="*/ 0 h 2738"/>
              <a:gd name="T80" fmla="*/ 607 w 3324"/>
              <a:gd name="T81" fmla="*/ 7 h 2738"/>
              <a:gd name="T82" fmla="*/ 528 w 3324"/>
              <a:gd name="T83" fmla="*/ 54 h 2738"/>
              <a:gd name="T84" fmla="*/ 488 w 3324"/>
              <a:gd name="T85" fmla="*/ 114 h 2738"/>
              <a:gd name="T86" fmla="*/ 474 w 3324"/>
              <a:gd name="T87" fmla="*/ 186 h 2738"/>
              <a:gd name="T88" fmla="*/ 491 w 3324"/>
              <a:gd name="T89" fmla="*/ 300 h 2738"/>
              <a:gd name="T90" fmla="*/ 507 w 3324"/>
              <a:gd name="T91" fmla="*/ 369 h 2738"/>
              <a:gd name="T92" fmla="*/ 485 w 3324"/>
              <a:gd name="T93" fmla="*/ 454 h 2738"/>
              <a:gd name="T94" fmla="*/ 431 w 3324"/>
              <a:gd name="T95" fmla="*/ 498 h 2738"/>
              <a:gd name="T96" fmla="*/ 0 w 3324"/>
              <a:gd name="T97" fmla="*/ 514 h 2738"/>
              <a:gd name="T98" fmla="*/ 18 w 3324"/>
              <a:gd name="T99" fmla="*/ 799 h 2738"/>
              <a:gd name="T100" fmla="*/ 93 w 3324"/>
              <a:gd name="T101" fmla="*/ 1147 h 2738"/>
              <a:gd name="T102" fmla="*/ 220 w 3324"/>
              <a:gd name="T103" fmla="*/ 1480 h 2738"/>
              <a:gd name="T104" fmla="*/ 402 w 3324"/>
              <a:gd name="T105" fmla="*/ 1790 h 2738"/>
              <a:gd name="T106" fmla="*/ 634 w 3324"/>
              <a:gd name="T107" fmla="*/ 2069 h 2738"/>
              <a:gd name="T108" fmla="*/ 915 w 3324"/>
              <a:gd name="T109" fmla="*/ 2311 h 2738"/>
              <a:gd name="T110" fmla="*/ 1174 w 3324"/>
              <a:gd name="T111" fmla="*/ 2473 h 2738"/>
              <a:gd name="T112" fmla="*/ 1518 w 3324"/>
              <a:gd name="T113" fmla="*/ 2622 h 2738"/>
              <a:gd name="T114" fmla="*/ 1873 w 3324"/>
              <a:gd name="T115" fmla="*/ 2709 h 2738"/>
              <a:gd name="T116" fmla="*/ 2233 w 3324"/>
              <a:gd name="T117" fmla="*/ 2738 h 2738"/>
              <a:gd name="T118" fmla="*/ 2588 w 3324"/>
              <a:gd name="T119" fmla="*/ 2708 h 2738"/>
              <a:gd name="T120" fmla="*/ 2933 w 3324"/>
              <a:gd name="T121" fmla="*/ 2620 h 2738"/>
              <a:gd name="T122" fmla="*/ 3261 w 3324"/>
              <a:gd name="T123" fmla="*/ 248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4" h="2738">
                <a:moveTo>
                  <a:pt x="3148" y="2138"/>
                </a:moveTo>
                <a:lnTo>
                  <a:pt x="3148" y="2138"/>
                </a:lnTo>
                <a:lnTo>
                  <a:pt x="3136" y="2122"/>
                </a:lnTo>
                <a:lnTo>
                  <a:pt x="3126" y="2108"/>
                </a:lnTo>
                <a:lnTo>
                  <a:pt x="3113" y="2095"/>
                </a:lnTo>
                <a:lnTo>
                  <a:pt x="3101" y="2085"/>
                </a:lnTo>
                <a:lnTo>
                  <a:pt x="3088" y="2076"/>
                </a:lnTo>
                <a:lnTo>
                  <a:pt x="3073" y="2070"/>
                </a:lnTo>
                <a:lnTo>
                  <a:pt x="3059" y="2065"/>
                </a:lnTo>
                <a:lnTo>
                  <a:pt x="3043" y="2063"/>
                </a:lnTo>
                <a:lnTo>
                  <a:pt x="3043" y="2063"/>
                </a:lnTo>
                <a:lnTo>
                  <a:pt x="3028" y="2063"/>
                </a:lnTo>
                <a:lnTo>
                  <a:pt x="3013" y="2065"/>
                </a:lnTo>
                <a:lnTo>
                  <a:pt x="2997" y="2069"/>
                </a:lnTo>
                <a:lnTo>
                  <a:pt x="2983" y="2076"/>
                </a:lnTo>
                <a:lnTo>
                  <a:pt x="2969" y="2083"/>
                </a:lnTo>
                <a:lnTo>
                  <a:pt x="2956" y="2095"/>
                </a:lnTo>
                <a:lnTo>
                  <a:pt x="2942" y="2106"/>
                </a:lnTo>
                <a:lnTo>
                  <a:pt x="2930" y="2121"/>
                </a:lnTo>
                <a:lnTo>
                  <a:pt x="2930" y="2121"/>
                </a:lnTo>
                <a:lnTo>
                  <a:pt x="2922" y="2129"/>
                </a:lnTo>
                <a:lnTo>
                  <a:pt x="2901" y="2151"/>
                </a:lnTo>
                <a:lnTo>
                  <a:pt x="2887" y="2162"/>
                </a:lnTo>
                <a:lnTo>
                  <a:pt x="2870" y="2176"/>
                </a:lnTo>
                <a:lnTo>
                  <a:pt x="2850" y="2191"/>
                </a:lnTo>
                <a:lnTo>
                  <a:pt x="2827" y="2205"/>
                </a:lnTo>
                <a:lnTo>
                  <a:pt x="2827" y="2205"/>
                </a:lnTo>
                <a:lnTo>
                  <a:pt x="2810" y="2214"/>
                </a:lnTo>
                <a:lnTo>
                  <a:pt x="2791" y="2221"/>
                </a:lnTo>
                <a:lnTo>
                  <a:pt x="2771" y="2227"/>
                </a:lnTo>
                <a:lnTo>
                  <a:pt x="2751" y="2231"/>
                </a:lnTo>
                <a:lnTo>
                  <a:pt x="2731" y="2232"/>
                </a:lnTo>
                <a:lnTo>
                  <a:pt x="2712" y="2232"/>
                </a:lnTo>
                <a:lnTo>
                  <a:pt x="2692" y="2229"/>
                </a:lnTo>
                <a:lnTo>
                  <a:pt x="2672" y="2225"/>
                </a:lnTo>
                <a:lnTo>
                  <a:pt x="2672" y="2225"/>
                </a:lnTo>
                <a:lnTo>
                  <a:pt x="2659" y="2221"/>
                </a:lnTo>
                <a:lnTo>
                  <a:pt x="2647" y="2217"/>
                </a:lnTo>
                <a:lnTo>
                  <a:pt x="2634" y="2211"/>
                </a:lnTo>
                <a:lnTo>
                  <a:pt x="2622" y="2204"/>
                </a:lnTo>
                <a:lnTo>
                  <a:pt x="2622" y="2204"/>
                </a:lnTo>
                <a:lnTo>
                  <a:pt x="2611" y="2196"/>
                </a:lnTo>
                <a:lnTo>
                  <a:pt x="2601" y="2189"/>
                </a:lnTo>
                <a:lnTo>
                  <a:pt x="2589" y="2181"/>
                </a:lnTo>
                <a:lnTo>
                  <a:pt x="2581" y="2172"/>
                </a:lnTo>
                <a:lnTo>
                  <a:pt x="2571" y="2162"/>
                </a:lnTo>
                <a:lnTo>
                  <a:pt x="2562" y="2152"/>
                </a:lnTo>
                <a:lnTo>
                  <a:pt x="2555" y="2141"/>
                </a:lnTo>
                <a:lnTo>
                  <a:pt x="2548" y="2129"/>
                </a:lnTo>
                <a:lnTo>
                  <a:pt x="2548" y="2129"/>
                </a:lnTo>
                <a:lnTo>
                  <a:pt x="2538" y="2111"/>
                </a:lnTo>
                <a:lnTo>
                  <a:pt x="2531" y="2090"/>
                </a:lnTo>
                <a:lnTo>
                  <a:pt x="2525" y="2072"/>
                </a:lnTo>
                <a:lnTo>
                  <a:pt x="2522" y="2052"/>
                </a:lnTo>
                <a:lnTo>
                  <a:pt x="2520" y="2032"/>
                </a:lnTo>
                <a:lnTo>
                  <a:pt x="2520" y="2012"/>
                </a:lnTo>
                <a:lnTo>
                  <a:pt x="2523" y="1993"/>
                </a:lnTo>
                <a:lnTo>
                  <a:pt x="2528" y="1973"/>
                </a:lnTo>
                <a:lnTo>
                  <a:pt x="2533" y="1954"/>
                </a:lnTo>
                <a:lnTo>
                  <a:pt x="2542" y="1936"/>
                </a:lnTo>
                <a:lnTo>
                  <a:pt x="2551" y="1919"/>
                </a:lnTo>
                <a:lnTo>
                  <a:pt x="2562" y="1903"/>
                </a:lnTo>
                <a:lnTo>
                  <a:pt x="2575" y="1887"/>
                </a:lnTo>
                <a:lnTo>
                  <a:pt x="2589" y="1873"/>
                </a:lnTo>
                <a:lnTo>
                  <a:pt x="2606" y="1860"/>
                </a:lnTo>
                <a:lnTo>
                  <a:pt x="2624" y="1848"/>
                </a:lnTo>
                <a:lnTo>
                  <a:pt x="2624" y="1848"/>
                </a:lnTo>
                <a:lnTo>
                  <a:pt x="2647" y="1837"/>
                </a:lnTo>
                <a:lnTo>
                  <a:pt x="2669" y="1827"/>
                </a:lnTo>
                <a:lnTo>
                  <a:pt x="2690" y="1818"/>
                </a:lnTo>
                <a:lnTo>
                  <a:pt x="2708" y="1813"/>
                </a:lnTo>
                <a:lnTo>
                  <a:pt x="2735" y="1805"/>
                </a:lnTo>
                <a:lnTo>
                  <a:pt x="2747" y="1804"/>
                </a:lnTo>
                <a:lnTo>
                  <a:pt x="2747" y="1804"/>
                </a:lnTo>
                <a:lnTo>
                  <a:pt x="2765" y="1800"/>
                </a:lnTo>
                <a:lnTo>
                  <a:pt x="2783" y="1794"/>
                </a:lnTo>
                <a:lnTo>
                  <a:pt x="2800" y="1788"/>
                </a:lnTo>
                <a:lnTo>
                  <a:pt x="2814" y="1780"/>
                </a:lnTo>
                <a:lnTo>
                  <a:pt x="2827" y="1770"/>
                </a:lnTo>
                <a:lnTo>
                  <a:pt x="2837" y="1760"/>
                </a:lnTo>
                <a:lnTo>
                  <a:pt x="2847" y="1747"/>
                </a:lnTo>
                <a:lnTo>
                  <a:pt x="2854" y="1734"/>
                </a:lnTo>
                <a:lnTo>
                  <a:pt x="2854" y="1734"/>
                </a:lnTo>
                <a:lnTo>
                  <a:pt x="2860" y="1720"/>
                </a:lnTo>
                <a:lnTo>
                  <a:pt x="2864" y="1705"/>
                </a:lnTo>
                <a:lnTo>
                  <a:pt x="2866" y="1689"/>
                </a:lnTo>
                <a:lnTo>
                  <a:pt x="2866" y="1674"/>
                </a:lnTo>
                <a:lnTo>
                  <a:pt x="2863" y="1657"/>
                </a:lnTo>
                <a:lnTo>
                  <a:pt x="2859" y="1641"/>
                </a:lnTo>
                <a:lnTo>
                  <a:pt x="2851" y="1624"/>
                </a:lnTo>
                <a:lnTo>
                  <a:pt x="2843" y="1606"/>
                </a:lnTo>
                <a:lnTo>
                  <a:pt x="2667" y="1301"/>
                </a:lnTo>
                <a:lnTo>
                  <a:pt x="2667" y="1301"/>
                </a:lnTo>
                <a:lnTo>
                  <a:pt x="2641" y="1314"/>
                </a:lnTo>
                <a:lnTo>
                  <a:pt x="2615" y="1327"/>
                </a:lnTo>
                <a:lnTo>
                  <a:pt x="2589" y="1340"/>
                </a:lnTo>
                <a:lnTo>
                  <a:pt x="2562" y="1350"/>
                </a:lnTo>
                <a:lnTo>
                  <a:pt x="2536" y="1362"/>
                </a:lnTo>
                <a:lnTo>
                  <a:pt x="2509" y="1370"/>
                </a:lnTo>
                <a:lnTo>
                  <a:pt x="2480" y="1379"/>
                </a:lnTo>
                <a:lnTo>
                  <a:pt x="2453" y="1387"/>
                </a:lnTo>
                <a:lnTo>
                  <a:pt x="2426" y="1394"/>
                </a:lnTo>
                <a:lnTo>
                  <a:pt x="2397" y="1400"/>
                </a:lnTo>
                <a:lnTo>
                  <a:pt x="2369" y="1405"/>
                </a:lnTo>
                <a:lnTo>
                  <a:pt x="2340" y="1409"/>
                </a:lnTo>
                <a:lnTo>
                  <a:pt x="2311" y="1413"/>
                </a:lnTo>
                <a:lnTo>
                  <a:pt x="2283" y="1415"/>
                </a:lnTo>
                <a:lnTo>
                  <a:pt x="2254" y="1416"/>
                </a:lnTo>
                <a:lnTo>
                  <a:pt x="2225" y="1417"/>
                </a:lnTo>
                <a:lnTo>
                  <a:pt x="2195" y="1416"/>
                </a:lnTo>
                <a:lnTo>
                  <a:pt x="2167" y="1415"/>
                </a:lnTo>
                <a:lnTo>
                  <a:pt x="2138" y="1413"/>
                </a:lnTo>
                <a:lnTo>
                  <a:pt x="2109" y="1410"/>
                </a:lnTo>
                <a:lnTo>
                  <a:pt x="2079" y="1406"/>
                </a:lnTo>
                <a:lnTo>
                  <a:pt x="2051" y="1400"/>
                </a:lnTo>
                <a:lnTo>
                  <a:pt x="2022" y="1394"/>
                </a:lnTo>
                <a:lnTo>
                  <a:pt x="1993" y="1387"/>
                </a:lnTo>
                <a:lnTo>
                  <a:pt x="1965" y="1379"/>
                </a:lnTo>
                <a:lnTo>
                  <a:pt x="1936" y="1370"/>
                </a:lnTo>
                <a:lnTo>
                  <a:pt x="1907" y="1360"/>
                </a:lnTo>
                <a:lnTo>
                  <a:pt x="1880" y="1349"/>
                </a:lnTo>
                <a:lnTo>
                  <a:pt x="1852" y="1337"/>
                </a:lnTo>
                <a:lnTo>
                  <a:pt x="1824" y="1324"/>
                </a:lnTo>
                <a:lnTo>
                  <a:pt x="1797" y="1310"/>
                </a:lnTo>
                <a:lnTo>
                  <a:pt x="1770" y="1294"/>
                </a:lnTo>
                <a:lnTo>
                  <a:pt x="1770" y="1294"/>
                </a:lnTo>
                <a:lnTo>
                  <a:pt x="1744" y="1278"/>
                </a:lnTo>
                <a:lnTo>
                  <a:pt x="1717" y="1261"/>
                </a:lnTo>
                <a:lnTo>
                  <a:pt x="1693" y="1244"/>
                </a:lnTo>
                <a:lnTo>
                  <a:pt x="1668" y="1225"/>
                </a:lnTo>
                <a:lnTo>
                  <a:pt x="1645" y="1207"/>
                </a:lnTo>
                <a:lnTo>
                  <a:pt x="1622" y="1187"/>
                </a:lnTo>
                <a:lnTo>
                  <a:pt x="1600" y="1167"/>
                </a:lnTo>
                <a:lnTo>
                  <a:pt x="1579" y="1147"/>
                </a:lnTo>
                <a:lnTo>
                  <a:pt x="1558" y="1125"/>
                </a:lnTo>
                <a:lnTo>
                  <a:pt x="1539" y="1102"/>
                </a:lnTo>
                <a:lnTo>
                  <a:pt x="1519" y="1079"/>
                </a:lnTo>
                <a:lnTo>
                  <a:pt x="1502" y="1056"/>
                </a:lnTo>
                <a:lnTo>
                  <a:pt x="1485" y="1034"/>
                </a:lnTo>
                <a:lnTo>
                  <a:pt x="1468" y="1009"/>
                </a:lnTo>
                <a:lnTo>
                  <a:pt x="1453" y="985"/>
                </a:lnTo>
                <a:lnTo>
                  <a:pt x="1438" y="959"/>
                </a:lnTo>
                <a:lnTo>
                  <a:pt x="1425" y="933"/>
                </a:lnTo>
                <a:lnTo>
                  <a:pt x="1410" y="908"/>
                </a:lnTo>
                <a:lnTo>
                  <a:pt x="1399" y="882"/>
                </a:lnTo>
                <a:lnTo>
                  <a:pt x="1388" y="855"/>
                </a:lnTo>
                <a:lnTo>
                  <a:pt x="1378" y="827"/>
                </a:lnTo>
                <a:lnTo>
                  <a:pt x="1367" y="800"/>
                </a:lnTo>
                <a:lnTo>
                  <a:pt x="1359" y="773"/>
                </a:lnTo>
                <a:lnTo>
                  <a:pt x="1350" y="746"/>
                </a:lnTo>
                <a:lnTo>
                  <a:pt x="1343" y="717"/>
                </a:lnTo>
                <a:lnTo>
                  <a:pt x="1337" y="688"/>
                </a:lnTo>
                <a:lnTo>
                  <a:pt x="1333" y="661"/>
                </a:lnTo>
                <a:lnTo>
                  <a:pt x="1329" y="633"/>
                </a:lnTo>
                <a:lnTo>
                  <a:pt x="1325" y="604"/>
                </a:lnTo>
                <a:lnTo>
                  <a:pt x="1323" y="574"/>
                </a:lnTo>
                <a:lnTo>
                  <a:pt x="1322" y="545"/>
                </a:lnTo>
                <a:lnTo>
                  <a:pt x="1320" y="517"/>
                </a:lnTo>
                <a:lnTo>
                  <a:pt x="966" y="515"/>
                </a:lnTo>
                <a:lnTo>
                  <a:pt x="966" y="515"/>
                </a:lnTo>
                <a:lnTo>
                  <a:pt x="945" y="515"/>
                </a:lnTo>
                <a:lnTo>
                  <a:pt x="925" y="512"/>
                </a:lnTo>
                <a:lnTo>
                  <a:pt x="906" y="507"/>
                </a:lnTo>
                <a:lnTo>
                  <a:pt x="889" y="499"/>
                </a:lnTo>
                <a:lnTo>
                  <a:pt x="873" y="491"/>
                </a:lnTo>
                <a:lnTo>
                  <a:pt x="859" y="481"/>
                </a:lnTo>
                <a:lnTo>
                  <a:pt x="846" y="469"/>
                </a:lnTo>
                <a:lnTo>
                  <a:pt x="836" y="455"/>
                </a:lnTo>
                <a:lnTo>
                  <a:pt x="836" y="455"/>
                </a:lnTo>
                <a:lnTo>
                  <a:pt x="827" y="439"/>
                </a:lnTo>
                <a:lnTo>
                  <a:pt x="820" y="423"/>
                </a:lnTo>
                <a:lnTo>
                  <a:pt x="816" y="406"/>
                </a:lnTo>
                <a:lnTo>
                  <a:pt x="815" y="389"/>
                </a:lnTo>
                <a:lnTo>
                  <a:pt x="815" y="371"/>
                </a:lnTo>
                <a:lnTo>
                  <a:pt x="816" y="350"/>
                </a:lnTo>
                <a:lnTo>
                  <a:pt x="820" y="332"/>
                </a:lnTo>
                <a:lnTo>
                  <a:pt x="827" y="312"/>
                </a:lnTo>
                <a:lnTo>
                  <a:pt x="827" y="312"/>
                </a:lnTo>
                <a:lnTo>
                  <a:pt x="832" y="302"/>
                </a:lnTo>
                <a:lnTo>
                  <a:pt x="839" y="275"/>
                </a:lnTo>
                <a:lnTo>
                  <a:pt x="842" y="257"/>
                </a:lnTo>
                <a:lnTo>
                  <a:pt x="846" y="236"/>
                </a:lnTo>
                <a:lnTo>
                  <a:pt x="848" y="213"/>
                </a:lnTo>
                <a:lnTo>
                  <a:pt x="849" y="187"/>
                </a:lnTo>
                <a:lnTo>
                  <a:pt x="849" y="187"/>
                </a:lnTo>
                <a:lnTo>
                  <a:pt x="848" y="169"/>
                </a:lnTo>
                <a:lnTo>
                  <a:pt x="845" y="150"/>
                </a:lnTo>
                <a:lnTo>
                  <a:pt x="840" y="131"/>
                </a:lnTo>
                <a:lnTo>
                  <a:pt x="835" y="114"/>
                </a:lnTo>
                <a:lnTo>
                  <a:pt x="826" y="98"/>
                </a:lnTo>
                <a:lnTo>
                  <a:pt x="817" y="83"/>
                </a:lnTo>
                <a:lnTo>
                  <a:pt x="806" y="68"/>
                </a:lnTo>
                <a:lnTo>
                  <a:pt x="795" y="54"/>
                </a:lnTo>
                <a:lnTo>
                  <a:pt x="780" y="43"/>
                </a:lnTo>
                <a:lnTo>
                  <a:pt x="766" y="31"/>
                </a:lnTo>
                <a:lnTo>
                  <a:pt x="752" y="22"/>
                </a:lnTo>
                <a:lnTo>
                  <a:pt x="734" y="14"/>
                </a:lnTo>
                <a:lnTo>
                  <a:pt x="717" y="8"/>
                </a:lnTo>
                <a:lnTo>
                  <a:pt x="700" y="2"/>
                </a:lnTo>
                <a:lnTo>
                  <a:pt x="681" y="0"/>
                </a:lnTo>
                <a:lnTo>
                  <a:pt x="661" y="0"/>
                </a:lnTo>
                <a:lnTo>
                  <a:pt x="661" y="0"/>
                </a:lnTo>
                <a:lnTo>
                  <a:pt x="643" y="0"/>
                </a:lnTo>
                <a:lnTo>
                  <a:pt x="624" y="2"/>
                </a:lnTo>
                <a:lnTo>
                  <a:pt x="607" y="7"/>
                </a:lnTo>
                <a:lnTo>
                  <a:pt x="590" y="12"/>
                </a:lnTo>
                <a:lnTo>
                  <a:pt x="573" y="21"/>
                </a:lnTo>
                <a:lnTo>
                  <a:pt x="557" y="30"/>
                </a:lnTo>
                <a:lnTo>
                  <a:pt x="542" y="41"/>
                </a:lnTo>
                <a:lnTo>
                  <a:pt x="528" y="54"/>
                </a:lnTo>
                <a:lnTo>
                  <a:pt x="528" y="54"/>
                </a:lnTo>
                <a:lnTo>
                  <a:pt x="517" y="67"/>
                </a:lnTo>
                <a:lnTo>
                  <a:pt x="505" y="83"/>
                </a:lnTo>
                <a:lnTo>
                  <a:pt x="495" y="98"/>
                </a:lnTo>
                <a:lnTo>
                  <a:pt x="488" y="114"/>
                </a:lnTo>
                <a:lnTo>
                  <a:pt x="481" y="131"/>
                </a:lnTo>
                <a:lnTo>
                  <a:pt x="477" y="150"/>
                </a:lnTo>
                <a:lnTo>
                  <a:pt x="474" y="167"/>
                </a:lnTo>
                <a:lnTo>
                  <a:pt x="474" y="186"/>
                </a:lnTo>
                <a:lnTo>
                  <a:pt x="474" y="186"/>
                </a:lnTo>
                <a:lnTo>
                  <a:pt x="474" y="212"/>
                </a:lnTo>
                <a:lnTo>
                  <a:pt x="477" y="234"/>
                </a:lnTo>
                <a:lnTo>
                  <a:pt x="479" y="256"/>
                </a:lnTo>
                <a:lnTo>
                  <a:pt x="484" y="275"/>
                </a:lnTo>
                <a:lnTo>
                  <a:pt x="491" y="300"/>
                </a:lnTo>
                <a:lnTo>
                  <a:pt x="494" y="310"/>
                </a:lnTo>
                <a:lnTo>
                  <a:pt x="494" y="310"/>
                </a:lnTo>
                <a:lnTo>
                  <a:pt x="501" y="330"/>
                </a:lnTo>
                <a:lnTo>
                  <a:pt x="505" y="350"/>
                </a:lnTo>
                <a:lnTo>
                  <a:pt x="507" y="369"/>
                </a:lnTo>
                <a:lnTo>
                  <a:pt x="507" y="388"/>
                </a:lnTo>
                <a:lnTo>
                  <a:pt x="505" y="406"/>
                </a:lnTo>
                <a:lnTo>
                  <a:pt x="501" y="423"/>
                </a:lnTo>
                <a:lnTo>
                  <a:pt x="494" y="439"/>
                </a:lnTo>
                <a:lnTo>
                  <a:pt x="485" y="454"/>
                </a:lnTo>
                <a:lnTo>
                  <a:pt x="485" y="454"/>
                </a:lnTo>
                <a:lnTo>
                  <a:pt x="474" y="468"/>
                </a:lnTo>
                <a:lnTo>
                  <a:pt x="461" y="479"/>
                </a:lnTo>
                <a:lnTo>
                  <a:pt x="447" y="491"/>
                </a:lnTo>
                <a:lnTo>
                  <a:pt x="431" y="498"/>
                </a:lnTo>
                <a:lnTo>
                  <a:pt x="414" y="505"/>
                </a:lnTo>
                <a:lnTo>
                  <a:pt x="395" y="509"/>
                </a:lnTo>
                <a:lnTo>
                  <a:pt x="375" y="514"/>
                </a:lnTo>
                <a:lnTo>
                  <a:pt x="353" y="514"/>
                </a:lnTo>
                <a:lnTo>
                  <a:pt x="0" y="514"/>
                </a:lnTo>
                <a:lnTo>
                  <a:pt x="0" y="514"/>
                </a:lnTo>
                <a:lnTo>
                  <a:pt x="1" y="585"/>
                </a:lnTo>
                <a:lnTo>
                  <a:pt x="4" y="657"/>
                </a:lnTo>
                <a:lnTo>
                  <a:pt x="10" y="727"/>
                </a:lnTo>
                <a:lnTo>
                  <a:pt x="18" y="799"/>
                </a:lnTo>
                <a:lnTo>
                  <a:pt x="28" y="869"/>
                </a:lnTo>
                <a:lnTo>
                  <a:pt x="41" y="939"/>
                </a:lnTo>
                <a:lnTo>
                  <a:pt x="55" y="1009"/>
                </a:lnTo>
                <a:lnTo>
                  <a:pt x="73" y="1078"/>
                </a:lnTo>
                <a:lnTo>
                  <a:pt x="93" y="1147"/>
                </a:lnTo>
                <a:lnTo>
                  <a:pt x="114" y="1215"/>
                </a:lnTo>
                <a:lnTo>
                  <a:pt x="137" y="1283"/>
                </a:lnTo>
                <a:lnTo>
                  <a:pt x="163" y="1349"/>
                </a:lnTo>
                <a:lnTo>
                  <a:pt x="192" y="1415"/>
                </a:lnTo>
                <a:lnTo>
                  <a:pt x="220" y="1480"/>
                </a:lnTo>
                <a:lnTo>
                  <a:pt x="253" y="1543"/>
                </a:lnTo>
                <a:lnTo>
                  <a:pt x="288" y="1606"/>
                </a:lnTo>
                <a:lnTo>
                  <a:pt x="323" y="1669"/>
                </a:lnTo>
                <a:lnTo>
                  <a:pt x="362" y="1730"/>
                </a:lnTo>
                <a:lnTo>
                  <a:pt x="402" y="1790"/>
                </a:lnTo>
                <a:lnTo>
                  <a:pt x="445" y="1848"/>
                </a:lnTo>
                <a:lnTo>
                  <a:pt x="489" y="1906"/>
                </a:lnTo>
                <a:lnTo>
                  <a:pt x="535" y="1962"/>
                </a:lnTo>
                <a:lnTo>
                  <a:pt x="584" y="2016"/>
                </a:lnTo>
                <a:lnTo>
                  <a:pt x="634" y="2069"/>
                </a:lnTo>
                <a:lnTo>
                  <a:pt x="687" y="2121"/>
                </a:lnTo>
                <a:lnTo>
                  <a:pt x="742" y="2171"/>
                </a:lnTo>
                <a:lnTo>
                  <a:pt x="797" y="2219"/>
                </a:lnTo>
                <a:lnTo>
                  <a:pt x="855" y="2267"/>
                </a:lnTo>
                <a:lnTo>
                  <a:pt x="915" y="2311"/>
                </a:lnTo>
                <a:lnTo>
                  <a:pt x="978" y="2355"/>
                </a:lnTo>
                <a:lnTo>
                  <a:pt x="1041" y="2397"/>
                </a:lnTo>
                <a:lnTo>
                  <a:pt x="1107" y="2436"/>
                </a:lnTo>
                <a:lnTo>
                  <a:pt x="1107" y="2436"/>
                </a:lnTo>
                <a:lnTo>
                  <a:pt x="1174" y="2473"/>
                </a:lnTo>
                <a:lnTo>
                  <a:pt x="1241" y="2509"/>
                </a:lnTo>
                <a:lnTo>
                  <a:pt x="1310" y="2540"/>
                </a:lnTo>
                <a:lnTo>
                  <a:pt x="1379" y="2570"/>
                </a:lnTo>
                <a:lnTo>
                  <a:pt x="1448" y="2597"/>
                </a:lnTo>
                <a:lnTo>
                  <a:pt x="1518" y="2622"/>
                </a:lnTo>
                <a:lnTo>
                  <a:pt x="1588" y="2645"/>
                </a:lnTo>
                <a:lnTo>
                  <a:pt x="1658" y="2665"/>
                </a:lnTo>
                <a:lnTo>
                  <a:pt x="1730" y="2682"/>
                </a:lnTo>
                <a:lnTo>
                  <a:pt x="1801" y="2698"/>
                </a:lnTo>
                <a:lnTo>
                  <a:pt x="1873" y="2709"/>
                </a:lnTo>
                <a:lnTo>
                  <a:pt x="1945" y="2721"/>
                </a:lnTo>
                <a:lnTo>
                  <a:pt x="2016" y="2728"/>
                </a:lnTo>
                <a:lnTo>
                  <a:pt x="2088" y="2734"/>
                </a:lnTo>
                <a:lnTo>
                  <a:pt x="2160" y="2736"/>
                </a:lnTo>
                <a:lnTo>
                  <a:pt x="2233" y="2738"/>
                </a:lnTo>
                <a:lnTo>
                  <a:pt x="2304" y="2736"/>
                </a:lnTo>
                <a:lnTo>
                  <a:pt x="2374" y="2732"/>
                </a:lnTo>
                <a:lnTo>
                  <a:pt x="2446" y="2726"/>
                </a:lnTo>
                <a:lnTo>
                  <a:pt x="2518" y="2718"/>
                </a:lnTo>
                <a:lnTo>
                  <a:pt x="2588" y="2708"/>
                </a:lnTo>
                <a:lnTo>
                  <a:pt x="2658" y="2695"/>
                </a:lnTo>
                <a:lnTo>
                  <a:pt x="2728" y="2679"/>
                </a:lnTo>
                <a:lnTo>
                  <a:pt x="2797" y="2662"/>
                </a:lnTo>
                <a:lnTo>
                  <a:pt x="2866" y="2642"/>
                </a:lnTo>
                <a:lnTo>
                  <a:pt x="2933" y="2620"/>
                </a:lnTo>
                <a:lnTo>
                  <a:pt x="3000" y="2597"/>
                </a:lnTo>
                <a:lnTo>
                  <a:pt x="3068" y="2572"/>
                </a:lnTo>
                <a:lnTo>
                  <a:pt x="3132" y="2543"/>
                </a:lnTo>
                <a:lnTo>
                  <a:pt x="3198" y="2513"/>
                </a:lnTo>
                <a:lnTo>
                  <a:pt x="3261" y="2480"/>
                </a:lnTo>
                <a:lnTo>
                  <a:pt x="3324" y="2446"/>
                </a:lnTo>
                <a:lnTo>
                  <a:pt x="3148" y="21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 name="Espace réservé du texte 2">
            <a:extLst>
              <a:ext uri="{FF2B5EF4-FFF2-40B4-BE49-F238E27FC236}">
                <a16:creationId xmlns:a16="http://schemas.microsoft.com/office/drawing/2014/main" id="{47707EF6-3467-AC3B-9D22-5D8A8843DE0A}"/>
              </a:ext>
            </a:extLst>
          </p:cNvPr>
          <p:cNvSpPr>
            <a:spLocks noGrp="1"/>
          </p:cNvSpPr>
          <p:nvPr userDrawn="1">
            <p:ph type="body" sz="quarter" idx="13" hasCustomPrompt="1"/>
          </p:nvPr>
        </p:nvSpPr>
        <p:spPr>
          <a:xfrm>
            <a:off x="2244581" y="217250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3" name="Espace réservé du texte 4">
            <a:extLst>
              <a:ext uri="{FF2B5EF4-FFF2-40B4-BE49-F238E27FC236}">
                <a16:creationId xmlns:a16="http://schemas.microsoft.com/office/drawing/2014/main" id="{941913E6-39F0-F89A-6223-07D13A68B1A9}"/>
              </a:ext>
            </a:extLst>
          </p:cNvPr>
          <p:cNvSpPr>
            <a:spLocks noGrp="1"/>
          </p:cNvSpPr>
          <p:nvPr userDrawn="1">
            <p:ph type="body" sz="quarter" idx="21" hasCustomPrompt="1"/>
          </p:nvPr>
        </p:nvSpPr>
        <p:spPr>
          <a:xfrm>
            <a:off x="1170901" y="25286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2">
            <a:extLst>
              <a:ext uri="{FF2B5EF4-FFF2-40B4-BE49-F238E27FC236}">
                <a16:creationId xmlns:a16="http://schemas.microsoft.com/office/drawing/2014/main" id="{54285CF1-2976-E15A-49CF-0E56372B2F3D}"/>
              </a:ext>
            </a:extLst>
          </p:cNvPr>
          <p:cNvSpPr>
            <a:spLocks noGrp="1"/>
          </p:cNvSpPr>
          <p:nvPr userDrawn="1">
            <p:ph type="body" sz="quarter" idx="22" hasCustomPrompt="1"/>
          </p:nvPr>
        </p:nvSpPr>
        <p:spPr>
          <a:xfrm>
            <a:off x="2244581" y="4344305"/>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5" name="Espace réservé du texte 4">
            <a:extLst>
              <a:ext uri="{FF2B5EF4-FFF2-40B4-BE49-F238E27FC236}">
                <a16:creationId xmlns:a16="http://schemas.microsoft.com/office/drawing/2014/main" id="{6A3EFA5D-AF20-D3BF-DBC8-6B56B05ABAA0}"/>
              </a:ext>
            </a:extLst>
          </p:cNvPr>
          <p:cNvSpPr>
            <a:spLocks noGrp="1"/>
          </p:cNvSpPr>
          <p:nvPr userDrawn="1">
            <p:ph type="body" sz="quarter" idx="23" hasCustomPrompt="1"/>
          </p:nvPr>
        </p:nvSpPr>
        <p:spPr>
          <a:xfrm>
            <a:off x="1170901" y="47004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2">
            <a:extLst>
              <a:ext uri="{FF2B5EF4-FFF2-40B4-BE49-F238E27FC236}">
                <a16:creationId xmlns:a16="http://schemas.microsoft.com/office/drawing/2014/main" id="{0CCE47E3-7E17-39C6-F90A-A6B019EC302A}"/>
              </a:ext>
            </a:extLst>
          </p:cNvPr>
          <p:cNvSpPr>
            <a:spLocks noGrp="1"/>
          </p:cNvSpPr>
          <p:nvPr userDrawn="1">
            <p:ph type="body" sz="quarter" idx="24" hasCustomPrompt="1"/>
          </p:nvPr>
        </p:nvSpPr>
        <p:spPr>
          <a:xfrm>
            <a:off x="8056927" y="3368342"/>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7" name="Espace réservé du texte 4">
            <a:extLst>
              <a:ext uri="{FF2B5EF4-FFF2-40B4-BE49-F238E27FC236}">
                <a16:creationId xmlns:a16="http://schemas.microsoft.com/office/drawing/2014/main" id="{F4D94A6A-3783-F5BA-A15E-2140B326B17E}"/>
              </a:ext>
            </a:extLst>
          </p:cNvPr>
          <p:cNvSpPr>
            <a:spLocks noGrp="1"/>
          </p:cNvSpPr>
          <p:nvPr userDrawn="1">
            <p:ph type="body" sz="quarter" idx="25" hasCustomPrompt="1"/>
          </p:nvPr>
        </p:nvSpPr>
        <p:spPr>
          <a:xfrm>
            <a:off x="8056927" y="3724469"/>
            <a:ext cx="2964172"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8" name="Espace réservé pour une image  2">
            <a:extLst>
              <a:ext uri="{FF2B5EF4-FFF2-40B4-BE49-F238E27FC236}">
                <a16:creationId xmlns:a16="http://schemas.microsoft.com/office/drawing/2014/main" id="{2E469AB3-D16E-3711-83F1-66D18B188266}"/>
              </a:ext>
            </a:extLst>
          </p:cNvPr>
          <p:cNvSpPr>
            <a:spLocks noGrp="1"/>
          </p:cNvSpPr>
          <p:nvPr userDrawn="1">
            <p:ph type="pic" sz="quarter" idx="17" hasCustomPrompt="1"/>
          </p:nvPr>
        </p:nvSpPr>
        <p:spPr>
          <a:xfrm>
            <a:off x="5207834" y="217250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9" name="Espace réservé pour une image  2">
            <a:extLst>
              <a:ext uri="{FF2B5EF4-FFF2-40B4-BE49-F238E27FC236}">
                <a16:creationId xmlns:a16="http://schemas.microsoft.com/office/drawing/2014/main" id="{9568F57B-C78B-ED87-64E5-D2022210824B}"/>
              </a:ext>
            </a:extLst>
          </p:cNvPr>
          <p:cNvSpPr>
            <a:spLocks noGrp="1"/>
          </p:cNvSpPr>
          <p:nvPr>
            <p:ph type="pic" sz="quarter" idx="26" hasCustomPrompt="1"/>
          </p:nvPr>
        </p:nvSpPr>
        <p:spPr>
          <a:xfrm>
            <a:off x="6939023" y="33683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0" name="Espace réservé pour une image  2">
            <a:extLst>
              <a:ext uri="{FF2B5EF4-FFF2-40B4-BE49-F238E27FC236}">
                <a16:creationId xmlns:a16="http://schemas.microsoft.com/office/drawing/2014/main" id="{44300B5C-1A7B-2318-FB74-9D5450D00190}"/>
              </a:ext>
            </a:extLst>
          </p:cNvPr>
          <p:cNvSpPr>
            <a:spLocks noGrp="1"/>
          </p:cNvSpPr>
          <p:nvPr>
            <p:ph type="pic" sz="quarter" idx="27" hasCustomPrompt="1"/>
          </p:nvPr>
        </p:nvSpPr>
        <p:spPr>
          <a:xfrm>
            <a:off x="4834846" y="43417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4188277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41805318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0AB8E57-A410-4FBF-B051-979B733B9293}"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7BF3B95E-8F5D-491D-B52C-49319C387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453362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DBBDF61-06A3-47AC-A8B5-5D962488FCEA}"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4317BF5C-7915-4760-9284-75BF299EFA3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42281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nchor="t"/>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2D2B6A1-4C4C-48A8-B99B-2DDB95802DC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BB1E9B0F-895B-4175-B2A8-9B7383F2E37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70858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E903FF-B202-480D-BF94-3E36708F48F9}"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1" name="Image 8">
            <a:extLst>
              <a:ext uri="{FF2B5EF4-FFF2-40B4-BE49-F238E27FC236}">
                <a16:creationId xmlns:a16="http://schemas.microsoft.com/office/drawing/2014/main" id="{B0E22DF0-33AB-4F30-8594-509FDF11949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6373467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2D28DB3-52A0-4E90-80A1-D8FD191C0FEB}"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5" name="Image 8">
            <a:extLst>
              <a:ext uri="{FF2B5EF4-FFF2-40B4-BE49-F238E27FC236}">
                <a16:creationId xmlns:a16="http://schemas.microsoft.com/office/drawing/2014/main" id="{A5780FC0-737B-4ACE-A729-19D039FE6C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6797174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33C511-248B-4DB5-A72A-DD0531FE4596}"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6DDF17D-044F-42CA-A094-842D4F7820F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787217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CA0F11-96A4-4DF9-8811-A692213F3CF5}"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A5359BF9-7CEC-457C-B965-8D97A3672DC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8087441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A42D7E8-FA38-4D1E-A1CF-23D189756193}"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5" name="Image 8">
            <a:extLst>
              <a:ext uri="{FF2B5EF4-FFF2-40B4-BE49-F238E27FC236}">
                <a16:creationId xmlns:a16="http://schemas.microsoft.com/office/drawing/2014/main" id="{83A4558C-5771-490C-83E6-FD5B3A4689C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326496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EBF2F5D5-2EBC-4CFA-B1FF-C4995EB0EEB9}"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9C062A14-EC85-4505-86A6-4ECDDEE9066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391819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D5970AE-2900-4F4E-8328-0B32C94A7CA7}"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9" name="Image 8">
            <a:extLst>
              <a:ext uri="{FF2B5EF4-FFF2-40B4-BE49-F238E27FC236}">
                <a16:creationId xmlns:a16="http://schemas.microsoft.com/office/drawing/2014/main" id="{87540211-7326-4106-AD42-F60B3F90E55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87132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65373628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5178946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9931131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57341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du Bois d’Hennessy, 28 – La Hulpe</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5E864848-6E99-4E30-AA6E-31DD36E96AF2}"/>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31032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900882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56911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54274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732054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normAutofit/>
          </a:bodyPr>
          <a:lstStyle>
            <a:lvl1pPr marL="114300" indent="-114300">
              <a:buClr>
                <a:schemeClr val="accent1"/>
              </a:buClr>
              <a:buFont typeface="Arial" panose="020B0604020202020204" pitchFamily="34" charset="0"/>
              <a:buChar char="•"/>
              <a:defRPr sz="3300"/>
            </a:lvl1pPr>
            <a:lvl2pPr marL="342900" indent="-114300">
              <a:buClr>
                <a:schemeClr val="accent1"/>
              </a:buClr>
              <a:buFont typeface="Arial" panose="020B0604020202020204" pitchFamily="34" charset="0"/>
              <a:buChar char="•"/>
              <a:defRPr sz="3300"/>
            </a:lvl2pPr>
            <a:lvl3pPr marL="571500" indent="-114300">
              <a:buClr>
                <a:schemeClr val="accent1"/>
              </a:buClr>
              <a:buFont typeface="Arial" panose="020B0604020202020204" pitchFamily="34" charset="0"/>
              <a:buChar char="•"/>
              <a:defRPr sz="3300"/>
            </a:lvl3pPr>
            <a:lvl4pPr marL="800100" indent="-114300">
              <a:buClr>
                <a:schemeClr val="accent1"/>
              </a:buClr>
              <a:buFont typeface="Arial" panose="020B0604020202020204" pitchFamily="34" charset="0"/>
              <a:buChar char="•"/>
              <a:defRPr sz="3300"/>
            </a:lvl4pPr>
            <a:lvl5pPr marL="1028700" indent="-114300">
              <a:buClr>
                <a:schemeClr val="accent1"/>
              </a:buClr>
              <a:buFont typeface="Arial" panose="020B0604020202020204" pitchFamily="34" charset="0"/>
              <a:buChar char="•"/>
              <a:defRPr sz="33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CAE3E46-77E9-4567-AD1D-7AC50DB2D5CB}"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20" y="529200"/>
            <a:ext cx="9379864" cy="507600"/>
          </a:xfrm>
        </p:spPr>
        <p:txBody>
          <a:bodyPr/>
          <a:lstStyle>
            <a:lvl1pPr>
              <a:defRPr cap="all" baseline="0">
                <a:solidFill>
                  <a:schemeClr val="tx2"/>
                </a:solidFill>
              </a:defRPr>
            </a:lvl1pPr>
          </a:lstStyle>
          <a:p>
            <a:r>
              <a:rPr lang="fr-FR"/>
              <a:t>MODIFIEZ LE STYLE DU TITRE</a:t>
            </a:r>
          </a:p>
        </p:txBody>
      </p:sp>
      <p:pic>
        <p:nvPicPr>
          <p:cNvPr id="11" name="Image 8">
            <a:extLst>
              <a:ext uri="{FF2B5EF4-FFF2-40B4-BE49-F238E27FC236}">
                <a16:creationId xmlns:a16="http://schemas.microsoft.com/office/drawing/2014/main" id="{C57CFC63-2254-4AFF-8099-AA97D9A586AE}"/>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AFCCA420-BA48-8AE7-4219-AAEF695B6DF5}"/>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Tree>
    <p:extLst>
      <p:ext uri="{BB962C8B-B14F-4D97-AF65-F5344CB8AC3E}">
        <p14:creationId xmlns:p14="http://schemas.microsoft.com/office/powerpoint/2010/main" val="4638265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25F72C9-6992-45BF-91B0-137011534F5E}"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4C8CE7AD-C2BB-49AA-BAC0-982AEA955DB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50538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3" name="Image 8">
            <a:extLst>
              <a:ext uri="{FF2B5EF4-FFF2-40B4-BE49-F238E27FC236}">
                <a16:creationId xmlns:a16="http://schemas.microsoft.com/office/drawing/2014/main" id="{B904EDB2-54FA-40D5-913A-785C2A55B91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987440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538317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6739831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1F8012-62AD-4EA4-9EE3-1CCB8E36C5DA}"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06270A23-2444-446E-83D5-3725C6E8162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16933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C78BD29-9F4F-4A4A-B1FB-FB350986F3F5}"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4" name="Image 8">
            <a:extLst>
              <a:ext uri="{FF2B5EF4-FFF2-40B4-BE49-F238E27FC236}">
                <a16:creationId xmlns:a16="http://schemas.microsoft.com/office/drawing/2014/main" id="{333681F2-876D-4625-A399-D40FD48977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18127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AB7BB31-0DB1-4C83-B5A0-A62D76833116}"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8DB5B678-8A8A-4994-9E7A-08154089A2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30008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1E42C50-DF78-4DA3-BF90-546FE311C5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B63C694A-3D73-453D-AFA3-284F013311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840960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617D992-0810-491B-BBE2-C12BE9BB403D}"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0" name="Image 8">
            <a:extLst>
              <a:ext uri="{FF2B5EF4-FFF2-40B4-BE49-F238E27FC236}">
                <a16:creationId xmlns:a16="http://schemas.microsoft.com/office/drawing/2014/main" id="{9EA6C6F6-A05E-4CBF-AA44-498A5B70AE4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61100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E54A5A7-6E22-4912-9DF7-303B81C22505}"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54" name="Image 8">
            <a:extLst>
              <a:ext uri="{FF2B5EF4-FFF2-40B4-BE49-F238E27FC236}">
                <a16:creationId xmlns:a16="http://schemas.microsoft.com/office/drawing/2014/main" id="{A2F74258-E87C-47D3-A6FE-C0C27EDA092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968488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34665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50619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355706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615251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2831509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324240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9EAF52-C1E6-49CB-9B67-A3A920EBF89F}"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3" name="Image 8">
            <a:extLst>
              <a:ext uri="{FF2B5EF4-FFF2-40B4-BE49-F238E27FC236}">
                <a16:creationId xmlns:a16="http://schemas.microsoft.com/office/drawing/2014/main" id="{6B13844B-B5CC-471C-A10F-6DAA8B6F517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15567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1DB765AA-330D-40B4-808A-B62711B3FE04}"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6E6CEF4D-BE65-45DD-89EE-95024005C6F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5135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10BFE1B-FD55-4B58-8373-5A2ED2D1BD92}"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937CF214-E649-48C2-95EA-59509011FC2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657351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3FF8DC5-B572-440F-B391-B3169D451578}"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5" name="Image 8">
            <a:extLst>
              <a:ext uri="{FF2B5EF4-FFF2-40B4-BE49-F238E27FC236}">
                <a16:creationId xmlns:a16="http://schemas.microsoft.com/office/drawing/2014/main" id="{A5EB5237-4D8B-491D-9255-D02C0A708AE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440754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96790AE-29E7-4AB9-A075-1A54F95AFFCC}"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0" name="Image 8">
            <a:extLst>
              <a:ext uri="{FF2B5EF4-FFF2-40B4-BE49-F238E27FC236}">
                <a16:creationId xmlns:a16="http://schemas.microsoft.com/office/drawing/2014/main" id="{DAEA4A9B-087E-41A8-AB9F-1B6D5FCE1D8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488176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520DD52-E75E-4284-BD33-BE2490E2AE06}"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FCE917B4-4D93-4313-99DD-1956BF8D9E8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91902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48C9515-0EE1-4C32-9090-35BB16A51683}"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8435AD45-DA19-40FC-9379-1D4EC241A8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803385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12459BA-2CE9-4632-B709-981FDBC00F53}"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77B9665-9902-4261-A31D-EE0A1721ED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1597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4613976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848A22A-88ED-40D7-B8EB-E4CC413B2D73}"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FC8FAF7-8FE4-4AE1-8E55-AD3AFB1890C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34379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9EC3876-236C-440E-8744-88E141FADE38}"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F87B88AF-C005-4E22-B028-5874696977B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33070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A3C9E93-31ED-4C32-841B-2D1CAD7F9497}"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358ABE00-775D-4A1C-B77C-AAADCD19467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004767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Custom">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6CA2DB-2CF3-484E-94FA-880FE7099361}"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3E9344DE-573C-401D-BBF3-68A1DD887A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203705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D8CD024-1743-4884-BCB5-347DE2F12E6C}"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7" name="Image 8">
            <a:extLst>
              <a:ext uri="{FF2B5EF4-FFF2-40B4-BE49-F238E27FC236}">
                <a16:creationId xmlns:a16="http://schemas.microsoft.com/office/drawing/2014/main" id="{71D09122-1F61-445F-9EA8-51CA21A1F2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526619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32D0994-6346-409B-B016-BB441CB10991}"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0" name="Image 8">
            <a:extLst>
              <a:ext uri="{FF2B5EF4-FFF2-40B4-BE49-F238E27FC236}">
                <a16:creationId xmlns:a16="http://schemas.microsoft.com/office/drawing/2014/main" id="{6CD3FE74-2202-4143-98DD-A246A4A63587}"/>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67709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2B6CC04-37D4-498C-91C0-A0890B79265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EE3E6678-5FD4-478F-ADA1-50B39529139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859721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CC414D-2FBB-4206-A955-440B28D819BC}"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2" name="Image 8">
            <a:extLst>
              <a:ext uri="{FF2B5EF4-FFF2-40B4-BE49-F238E27FC236}">
                <a16:creationId xmlns:a16="http://schemas.microsoft.com/office/drawing/2014/main" id="{C97DEBC1-4D8F-40EF-B661-DD4720C8FE2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402670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C9A4170-A14A-4247-90AD-AD4A46B6CB39}"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6" name="Image 8">
            <a:extLst>
              <a:ext uri="{FF2B5EF4-FFF2-40B4-BE49-F238E27FC236}">
                <a16:creationId xmlns:a16="http://schemas.microsoft.com/office/drawing/2014/main" id="{13F7D502-D6DD-4988-AE2C-FF2F8B0C15D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405566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E75FFB-21CA-4D28-AF25-FEB33DF116C8}"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7" name="Image 8">
            <a:extLst>
              <a:ext uri="{FF2B5EF4-FFF2-40B4-BE49-F238E27FC236}">
                <a16:creationId xmlns:a16="http://schemas.microsoft.com/office/drawing/2014/main" id="{881314B7-A1DD-4C44-86EA-2219BFE2F03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14491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4557396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CD0BF3A-0E16-4734-813D-5933A28A4944}"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AC494FD3-790C-49EA-8AE8-11461EB8BEB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82310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85E431B-A5D3-4C87-BFD2-4057AADFD8AE}"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8E467996-0102-4460-840B-87A8BD0CB8A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6572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3046426-D285-4E68-ACCD-5F3C12524138}"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8" name="Image 8">
            <a:extLst>
              <a:ext uri="{FF2B5EF4-FFF2-40B4-BE49-F238E27FC236}">
                <a16:creationId xmlns:a16="http://schemas.microsoft.com/office/drawing/2014/main" id="{8E998964-3B4D-4A59-A3AC-2C3BD12879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041818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BCBF5FC-7010-4D35-9D34-698C72237DC9}"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8" name="Image 8">
            <a:extLst>
              <a:ext uri="{FF2B5EF4-FFF2-40B4-BE49-F238E27FC236}">
                <a16:creationId xmlns:a16="http://schemas.microsoft.com/office/drawing/2014/main" id="{31197033-D150-4837-A2F4-543ECD68AFF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690861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2028095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620207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4667318"/>
            <a:ext cx="8273318" cy="219068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360487" y="5185759"/>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3762349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248005"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Boulevard de la Cambre, 74 - Bruxelles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DB7F1C10-2094-4A60-9055-990623E88BCA}"/>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419541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hallenges#]">
    <p:spTree>
      <p:nvGrpSpPr>
        <p:cNvPr id="1" name=""/>
        <p:cNvGrpSpPr/>
        <p:nvPr/>
      </p:nvGrpSpPr>
      <p:grpSpPr>
        <a:xfrm>
          <a:off x="0" y="0"/>
          <a:ext cx="0" cy="0"/>
          <a:chOff x="0" y="0"/>
          <a:chExt cx="0" cy="0"/>
        </a:xfrm>
      </p:grpSpPr>
      <p:sp>
        <p:nvSpPr>
          <p:cNvPr id="12" name="Espace réservé du texte 4">
            <a:extLst>
              <a:ext uri="{FF2B5EF4-FFF2-40B4-BE49-F238E27FC236}">
                <a16:creationId xmlns:a16="http://schemas.microsoft.com/office/drawing/2014/main" id="{76E4043C-89B3-529D-6291-5849BABAB4E7}"/>
              </a:ext>
            </a:extLst>
          </p:cNvPr>
          <p:cNvSpPr>
            <a:spLocks noGrp="1"/>
          </p:cNvSpPr>
          <p:nvPr>
            <p:ph type="body" sz="quarter" idx="33" hasCustomPrompt="1"/>
          </p:nvPr>
        </p:nvSpPr>
        <p:spPr>
          <a:xfrm>
            <a:off x="2907921" y="1882781"/>
            <a:ext cx="9130363" cy="3979171"/>
          </a:xfrm>
        </p:spPr>
        <p:txBody>
          <a:bodyPr anchor="ctr">
            <a:normAutofit/>
          </a:bodyPr>
          <a:lstStyle>
            <a:lvl1pPr marL="228600" indent="-228600" algn="l">
              <a:buFont typeface="Wingdings" panose="05000000000000000000" pitchFamily="2" charset="2"/>
              <a:buChar char="ü"/>
              <a:defRPr sz="2200">
                <a:solidFill>
                  <a:srgbClr val="000000"/>
                </a:solidFill>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en-AU" noProof="0"/>
              <a:t>[#Challenges#]</a:t>
            </a:r>
          </a:p>
        </p:txBody>
      </p:sp>
      <p:sp>
        <p:nvSpPr>
          <p:cNvPr id="3" name="Rectangle 4">
            <a:extLst>
              <a:ext uri="{FF2B5EF4-FFF2-40B4-BE49-F238E27FC236}">
                <a16:creationId xmlns:a16="http://schemas.microsoft.com/office/drawing/2014/main" id="{1270613E-1AE4-67E3-CA2A-D929A4AE2E9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 name="Rectangle 4">
            <a:extLst>
              <a:ext uri="{FF2B5EF4-FFF2-40B4-BE49-F238E27FC236}">
                <a16:creationId xmlns:a16="http://schemas.microsoft.com/office/drawing/2014/main" id="{E7641824-E739-1642-DD5A-189062D5E81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5" name="Image 8">
            <a:extLst>
              <a:ext uri="{FF2B5EF4-FFF2-40B4-BE49-F238E27FC236}">
                <a16:creationId xmlns:a16="http://schemas.microsoft.com/office/drawing/2014/main" id="{62431BEE-A537-7EF0-E294-3F33DFB950B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4" name="Espace réservé de la date 11">
            <a:extLst>
              <a:ext uri="{FF2B5EF4-FFF2-40B4-BE49-F238E27FC236}">
                <a16:creationId xmlns:a16="http://schemas.microsoft.com/office/drawing/2014/main" id="{5CCDCF5E-656D-04D3-9E71-2B55C2ACADD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16" name="Espace réservé du pied de page 12">
            <a:extLst>
              <a:ext uri="{FF2B5EF4-FFF2-40B4-BE49-F238E27FC236}">
                <a16:creationId xmlns:a16="http://schemas.microsoft.com/office/drawing/2014/main" id="{8BC8C21F-548C-379C-FA2E-8E219BEB80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7" name="Espace réservé du numéro de diapositive 13">
            <a:extLst>
              <a:ext uri="{FF2B5EF4-FFF2-40B4-BE49-F238E27FC236}">
                <a16:creationId xmlns:a16="http://schemas.microsoft.com/office/drawing/2014/main" id="{E5B67BE4-9CEF-0BE1-B81B-8A8712004CB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4" name="Espace réservé du texte 4">
            <a:extLst>
              <a:ext uri="{FF2B5EF4-FFF2-40B4-BE49-F238E27FC236}">
                <a16:creationId xmlns:a16="http://schemas.microsoft.com/office/drawing/2014/main" id="{A720A7B1-FD3A-459D-888F-AB71F0F86836}"/>
              </a:ext>
            </a:extLst>
          </p:cNvPr>
          <p:cNvSpPr>
            <a:spLocks noGrp="1"/>
          </p:cNvSpPr>
          <p:nvPr>
            <p:ph type="body" sz="quarter" idx="40" hasCustomPrompt="1"/>
          </p:nvPr>
        </p:nvSpPr>
        <p:spPr>
          <a:xfrm>
            <a:off x="232233" y="3840883"/>
            <a:ext cx="2291053" cy="2021069"/>
          </a:xfrm>
        </p:spPr>
        <p:txBody>
          <a:bodyPr anchor="t">
            <a:normAutofit/>
          </a:bodyPr>
          <a:lstStyle>
            <a:lvl1pPr marL="0" indent="0" algn="ctr">
              <a:buNone/>
              <a:defRPr sz="2000">
                <a:solidFill>
                  <a:srgbClr val="000000"/>
                </a:solidFill>
              </a:defRPr>
            </a:lvl1pPr>
          </a:lstStyle>
          <a:p>
            <a:pPr lvl="0"/>
            <a:r>
              <a:rPr lang="en-AU" noProof="0"/>
              <a:t>[#CustomerDetails#]</a:t>
            </a:r>
          </a:p>
        </p:txBody>
      </p:sp>
      <p:sp>
        <p:nvSpPr>
          <p:cNvPr id="25" name="Shape 64">
            <a:extLst>
              <a:ext uri="{FF2B5EF4-FFF2-40B4-BE49-F238E27FC236}">
                <a16:creationId xmlns:a16="http://schemas.microsoft.com/office/drawing/2014/main" id="{887017FD-F8FB-271C-CA8A-611880F80D77}"/>
              </a:ext>
            </a:extLst>
          </p:cNvPr>
          <p:cNvSpPr/>
          <p:nvPr userDrawn="1"/>
        </p:nvSpPr>
        <p:spPr>
          <a:xfrm>
            <a:off x="683770" y="2164049"/>
            <a:ext cx="1387979" cy="1387618"/>
          </a:xfrm>
          <a:prstGeom prst="rect">
            <a:avLst/>
          </a:prstGeom>
          <a:solidFill>
            <a:schemeClr val="bg1"/>
          </a:solidFill>
          <a:ln w="12700" cap="flat">
            <a:noFill/>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6" name="Espace réservé pour une image  2" descr="[#LogoCustomer#]">
            <a:extLst>
              <a:ext uri="{FF2B5EF4-FFF2-40B4-BE49-F238E27FC236}">
                <a16:creationId xmlns:a16="http://schemas.microsoft.com/office/drawing/2014/main" id="{E9C93CBB-6D25-D130-E2F0-51C84190B5B2}"/>
              </a:ext>
            </a:extLst>
          </p:cNvPr>
          <p:cNvSpPr>
            <a:spLocks noGrp="1"/>
          </p:cNvSpPr>
          <p:nvPr>
            <p:ph type="pic" sz="quarter" idx="42" hasCustomPrompt="1"/>
          </p:nvPr>
        </p:nvSpPr>
        <p:spPr>
          <a:xfrm>
            <a:off x="856034" y="2336269"/>
            <a:ext cx="1043450" cy="1043178"/>
          </a:xfrm>
        </p:spPr>
        <p:txBody>
          <a:bodyPr anchor="t" anchorCtr="1">
            <a:normAutofit/>
          </a:bodyPr>
          <a:lstStyle>
            <a:lvl1pPr marL="0" indent="0" algn="ctr">
              <a:buNone/>
              <a:defRPr sz="800">
                <a:solidFill>
                  <a:schemeClr val="tx1"/>
                </a:solidFill>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[#LogoCustomer#]</a:t>
            </a:r>
          </a:p>
        </p:txBody>
      </p:sp>
      <p:sp>
        <p:nvSpPr>
          <p:cNvPr id="6" name="Rectangle 4">
            <a:extLst>
              <a:ext uri="{FF2B5EF4-FFF2-40B4-BE49-F238E27FC236}">
                <a16:creationId xmlns:a16="http://schemas.microsoft.com/office/drawing/2014/main" id="{E7E88FB8-D88D-14F3-83D3-619FBCBCF62C}"/>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Titre 14">
            <a:extLst>
              <a:ext uri="{FF2B5EF4-FFF2-40B4-BE49-F238E27FC236}">
                <a16:creationId xmlns:a16="http://schemas.microsoft.com/office/drawing/2014/main" id="{DD2233C7-D3A4-AA5B-22AD-5E023EC4AB69}"/>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959554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2">
    <p:spTree>
      <p:nvGrpSpPr>
        <p:cNvPr id="1" name=""/>
        <p:cNvGrpSpPr/>
        <p:nvPr/>
      </p:nvGrpSpPr>
      <p:grpSpPr>
        <a:xfrm>
          <a:off x="0" y="0"/>
          <a:ext cx="0" cy="0"/>
          <a:chOff x="0" y="0"/>
          <a:chExt cx="0" cy="0"/>
        </a:xfrm>
      </p:grpSpPr>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933171" y="2350148"/>
            <a:ext cx="3982637" cy="1218600"/>
          </a:xfrm>
        </p:spPr>
        <p:txBody>
          <a:bodyPr anchor="t"/>
          <a:lstStyle>
            <a:lvl1pPr marL="0" indent="0" algn="l">
              <a:buNone/>
              <a:defRPr/>
            </a:lvl1pPr>
          </a:lstStyle>
          <a:p>
            <a:pPr lvl="0"/>
            <a:r>
              <a:rPr lang="fr-FR"/>
              <a:t>[#TeamMembers#]</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933171" y="4222072"/>
            <a:ext cx="3982637" cy="1218295"/>
          </a:xfrm>
        </p:spPr>
        <p:txBody>
          <a:bodyPr numCol="2" anchor="t"/>
          <a:lstStyle>
            <a:lvl1pPr marL="0" indent="0" algn="l">
              <a:buNone/>
              <a:defRPr/>
            </a:lvl1pPr>
          </a:lstStyle>
          <a:p>
            <a:pPr lvl="0"/>
            <a:r>
              <a:rPr lang="fr-FR"/>
              <a:t>[#Technologies#]</a:t>
            </a: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Picture Placeholder 5">
            <a:extLst>
              <a:ext uri="{FF2B5EF4-FFF2-40B4-BE49-F238E27FC236}">
                <a16:creationId xmlns:a16="http://schemas.microsoft.com/office/drawing/2014/main" id="{C3D51E8A-CBC0-43FD-8505-B768B255A4B2}"/>
              </a:ext>
            </a:extLst>
          </p:cNvPr>
          <p:cNvSpPr>
            <a:spLocks noGrp="1"/>
          </p:cNvSpPr>
          <p:nvPr>
            <p:ph type="pic" sz="quarter" idx="17" hasCustomPrompt="1"/>
          </p:nvPr>
        </p:nvSpPr>
        <p:spPr>
          <a:xfrm>
            <a:off x="8031372"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[#LogoTechnology2#]</a:t>
            </a:r>
          </a:p>
        </p:txBody>
      </p:sp>
      <p:sp>
        <p:nvSpPr>
          <p:cNvPr id="29" name="Picture Placeholder 8">
            <a:extLst>
              <a:ext uri="{FF2B5EF4-FFF2-40B4-BE49-F238E27FC236}">
                <a16:creationId xmlns:a16="http://schemas.microsoft.com/office/drawing/2014/main" id="{ED23EDA1-FA8B-4E12-97BB-87DCE360FDC0}"/>
              </a:ext>
            </a:extLst>
          </p:cNvPr>
          <p:cNvSpPr>
            <a:spLocks noGrp="1"/>
          </p:cNvSpPr>
          <p:nvPr>
            <p:ph type="pic" sz="quarter" idx="20" hasCustomPrompt="1"/>
          </p:nvPr>
        </p:nvSpPr>
        <p:spPr>
          <a:xfrm>
            <a:off x="6269441"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[#LogoTechnology4#]</a:t>
            </a:r>
          </a:p>
        </p:txBody>
      </p:sp>
      <p:sp>
        <p:nvSpPr>
          <p:cNvPr id="38" name="Picture Placeholder 9">
            <a:extLst>
              <a:ext uri="{FF2B5EF4-FFF2-40B4-BE49-F238E27FC236}">
                <a16:creationId xmlns:a16="http://schemas.microsoft.com/office/drawing/2014/main" id="{6BBF1303-6BD5-4B0A-9AD1-6CD5868966B6}"/>
              </a:ext>
            </a:extLst>
          </p:cNvPr>
          <p:cNvSpPr>
            <a:spLocks noGrp="1"/>
          </p:cNvSpPr>
          <p:nvPr>
            <p:ph type="pic" sz="quarter" idx="21" hasCustomPrompt="1"/>
          </p:nvPr>
        </p:nvSpPr>
        <p:spPr>
          <a:xfrm>
            <a:off x="8031372"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[#LogoTechnology5#]</a:t>
            </a:r>
          </a:p>
        </p:txBody>
      </p:sp>
      <p:sp>
        <p:nvSpPr>
          <p:cNvPr id="39" name="Picture Placeholder 13">
            <a:extLst>
              <a:ext uri="{FF2B5EF4-FFF2-40B4-BE49-F238E27FC236}">
                <a16:creationId xmlns:a16="http://schemas.microsoft.com/office/drawing/2014/main" id="{DDDCE67F-B887-4644-8740-17CB8DBB2FC4}"/>
              </a:ext>
            </a:extLst>
          </p:cNvPr>
          <p:cNvSpPr>
            <a:spLocks noGrp="1"/>
          </p:cNvSpPr>
          <p:nvPr>
            <p:ph type="pic" sz="quarter" idx="24" hasCustomPrompt="1"/>
          </p:nvPr>
        </p:nvSpPr>
        <p:spPr>
          <a:xfrm>
            <a:off x="6269441"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[#LogoTechnology7#]</a:t>
            </a:r>
          </a:p>
        </p:txBody>
      </p:sp>
      <p:sp>
        <p:nvSpPr>
          <p:cNvPr id="40" name="Picture Placeholder 18">
            <a:extLst>
              <a:ext uri="{FF2B5EF4-FFF2-40B4-BE49-F238E27FC236}">
                <a16:creationId xmlns:a16="http://schemas.microsoft.com/office/drawing/2014/main" id="{F002A3D0-44FC-4C42-B589-DB8E61AEF4F1}"/>
              </a:ext>
            </a:extLst>
          </p:cNvPr>
          <p:cNvSpPr>
            <a:spLocks noGrp="1"/>
          </p:cNvSpPr>
          <p:nvPr>
            <p:ph type="pic" sz="quarter" idx="25" hasCustomPrompt="1"/>
          </p:nvPr>
        </p:nvSpPr>
        <p:spPr>
          <a:xfrm>
            <a:off x="8031372"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[#LogoTechnology8#]</a:t>
            </a:r>
          </a:p>
        </p:txBody>
      </p:sp>
      <p:sp>
        <p:nvSpPr>
          <p:cNvPr id="43" name="Shape 64">
            <a:extLst>
              <a:ext uri="{FF2B5EF4-FFF2-40B4-BE49-F238E27FC236}">
                <a16:creationId xmlns:a16="http://schemas.microsoft.com/office/drawing/2014/main" id="{EFAA1292-0419-4272-9651-B23AA5E1946E}"/>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4" name="Espace réservé pour une image  2" descr="[#LogoCustomer#]">
            <a:extLst>
              <a:ext uri="{FF2B5EF4-FFF2-40B4-BE49-F238E27FC236}">
                <a16:creationId xmlns:a16="http://schemas.microsoft.com/office/drawing/2014/main" id="{C0D9A84C-ACAB-4186-A478-2163530157CB}"/>
              </a:ext>
            </a:extLst>
          </p:cNvPr>
          <p:cNvSpPr>
            <a:spLocks noGrp="1"/>
          </p:cNvSpPr>
          <p:nvPr>
            <p:ph type="pic" sz="quarter" idx="42" hasCustomPrompt="1"/>
          </p:nvPr>
        </p:nvSpPr>
        <p:spPr>
          <a:xfrm>
            <a:off x="10459802" y="365746"/>
            <a:ext cx="816587" cy="816374"/>
          </a:xfrm>
        </p:spPr>
        <p:txBody>
          <a:bodyPr anchor="t" anchorCtr="1">
            <a:normAutofit/>
          </a:bodyPr>
          <a:lstStyle>
            <a:lvl1pPr marL="0" indent="0" algn="ctr">
              <a:buNone/>
              <a:defRPr sz="700">
                <a:solidFill>
                  <a:schemeClr val="tx1"/>
                </a:solidFill>
              </a:defRPr>
            </a:lvl1pPr>
          </a:lstStyle>
          <a:p>
            <a:r>
              <a:rPr lang="fr-FR"/>
              <a:t>[#LogoCustomer#]</a:t>
            </a:r>
          </a:p>
        </p:txBody>
      </p:sp>
      <p:sp>
        <p:nvSpPr>
          <p:cNvPr id="30" name="ZoneTexte 29">
            <a:extLst>
              <a:ext uri="{FF2B5EF4-FFF2-40B4-BE49-F238E27FC236}">
                <a16:creationId xmlns:a16="http://schemas.microsoft.com/office/drawing/2014/main" id="{CE8C9110-BC7A-4FAE-8353-E4F8C6B57BDE}"/>
              </a:ext>
            </a:extLst>
          </p:cNvPr>
          <p:cNvSpPr txBox="1"/>
          <p:nvPr userDrawn="1"/>
        </p:nvSpPr>
        <p:spPr>
          <a:xfrm>
            <a:off x="1933171" y="1977749"/>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Team</a:t>
            </a:r>
          </a:p>
        </p:txBody>
      </p:sp>
      <p:sp>
        <p:nvSpPr>
          <p:cNvPr id="41" name="ZoneTexte 40">
            <a:extLst>
              <a:ext uri="{FF2B5EF4-FFF2-40B4-BE49-F238E27FC236}">
                <a16:creationId xmlns:a16="http://schemas.microsoft.com/office/drawing/2014/main" id="{FBD3F405-A6BF-455E-A14D-02C49536FA47}"/>
              </a:ext>
            </a:extLst>
          </p:cNvPr>
          <p:cNvSpPr txBox="1"/>
          <p:nvPr userDrawn="1"/>
        </p:nvSpPr>
        <p:spPr>
          <a:xfrm>
            <a:off x="1939923" y="3857457"/>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Technologies</a:t>
            </a:r>
          </a:p>
        </p:txBody>
      </p:sp>
      <p:grpSp>
        <p:nvGrpSpPr>
          <p:cNvPr id="42" name="Groupe 41">
            <a:extLst>
              <a:ext uri="{FF2B5EF4-FFF2-40B4-BE49-F238E27FC236}">
                <a16:creationId xmlns:a16="http://schemas.microsoft.com/office/drawing/2014/main" id="{21C6C6EC-42B3-4D1A-9C3A-C340E0BDBEBD}"/>
              </a:ext>
            </a:extLst>
          </p:cNvPr>
          <p:cNvGrpSpPr/>
          <p:nvPr userDrawn="1"/>
        </p:nvGrpSpPr>
        <p:grpSpPr>
          <a:xfrm>
            <a:off x="838419" y="1978474"/>
            <a:ext cx="928666" cy="943348"/>
            <a:chOff x="8658104" y="7298758"/>
            <a:chExt cx="1856849" cy="1886695"/>
          </a:xfrm>
        </p:grpSpPr>
        <p:sp>
          <p:nvSpPr>
            <p:cNvPr id="45" name="Ellipse 44">
              <a:extLst>
                <a:ext uri="{FF2B5EF4-FFF2-40B4-BE49-F238E27FC236}">
                  <a16:creationId xmlns:a16="http://schemas.microsoft.com/office/drawing/2014/main" id="{F64F1AB5-0AEA-4C53-A2C7-706F728965B8}"/>
                </a:ext>
              </a:extLst>
            </p:cNvPr>
            <p:cNvSpPr/>
            <p:nvPr userDrawn="1"/>
          </p:nvSpPr>
          <p:spPr>
            <a:xfrm>
              <a:off x="8658104" y="7298758"/>
              <a:ext cx="1856849" cy="18866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6" name="Graphique 45">
              <a:extLst>
                <a:ext uri="{FF2B5EF4-FFF2-40B4-BE49-F238E27FC236}">
                  <a16:creationId xmlns:a16="http://schemas.microsoft.com/office/drawing/2014/main" id="{77775E8E-FD58-4594-9324-96DB9C01D537}"/>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098728" y="7754305"/>
              <a:ext cx="975600" cy="975600"/>
            </a:xfrm>
            <a:prstGeom prst="rect">
              <a:avLst/>
            </a:prstGeom>
          </p:spPr>
        </p:pic>
      </p:grpSp>
      <p:grpSp>
        <p:nvGrpSpPr>
          <p:cNvPr id="47" name="Groupe 46">
            <a:extLst>
              <a:ext uri="{FF2B5EF4-FFF2-40B4-BE49-F238E27FC236}">
                <a16:creationId xmlns:a16="http://schemas.microsoft.com/office/drawing/2014/main" id="{45DBCB53-3BB3-45D5-B898-7B3DB1BC50DC}"/>
              </a:ext>
            </a:extLst>
          </p:cNvPr>
          <p:cNvGrpSpPr/>
          <p:nvPr userDrawn="1"/>
        </p:nvGrpSpPr>
        <p:grpSpPr>
          <a:xfrm>
            <a:off x="838419" y="3850873"/>
            <a:ext cx="928666" cy="943348"/>
            <a:chOff x="8658104" y="7298758"/>
            <a:chExt cx="1856849" cy="1886695"/>
          </a:xfrm>
        </p:grpSpPr>
        <p:sp>
          <p:nvSpPr>
            <p:cNvPr id="48" name="Ellipse 47">
              <a:extLst>
                <a:ext uri="{FF2B5EF4-FFF2-40B4-BE49-F238E27FC236}">
                  <a16:creationId xmlns:a16="http://schemas.microsoft.com/office/drawing/2014/main" id="{3ABC8BA4-598D-469E-A518-4D2F7E0DBF53}"/>
                </a:ext>
              </a:extLst>
            </p:cNvPr>
            <p:cNvSpPr/>
            <p:nvPr userDrawn="1"/>
          </p:nvSpPr>
          <p:spPr>
            <a:xfrm>
              <a:off x="8658104" y="7298758"/>
              <a:ext cx="1856849" cy="18866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9" name="Graphique 48">
              <a:extLst>
                <a:ext uri="{FF2B5EF4-FFF2-40B4-BE49-F238E27FC236}">
                  <a16:creationId xmlns:a16="http://schemas.microsoft.com/office/drawing/2014/main" id="{BE129A1E-2C1C-4732-986F-A2F131E33DE4}"/>
                </a:ext>
              </a:extLst>
            </p:cNvPr>
            <p:cNvPicPr>
              <a:picLocks noChangeAspect="1"/>
            </p:cNvPicPr>
            <p:nvPr userDrawn="1"/>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098728" y="7754305"/>
              <a:ext cx="975600" cy="975600"/>
            </a:xfrm>
            <a:prstGeom prst="rect">
              <a:avLst/>
            </a:prstGeom>
          </p:spPr>
        </p:pic>
      </p:grpSp>
      <p:sp>
        <p:nvSpPr>
          <p:cNvPr id="32" name="Picture Placeholder 5">
            <a:extLst>
              <a:ext uri="{FF2B5EF4-FFF2-40B4-BE49-F238E27FC236}">
                <a16:creationId xmlns:a16="http://schemas.microsoft.com/office/drawing/2014/main" id="{9E067B1B-215D-4196-ABC5-CA9CD263F216}"/>
              </a:ext>
              <a:ext uri="{C183D7F6-B498-43B3-948B-1728B52AA6E4}">
                <adec:decorative xmlns:adec="http://schemas.microsoft.com/office/drawing/2017/decorative" val="0"/>
              </a:ext>
            </a:extLst>
          </p:cNvPr>
          <p:cNvSpPr>
            <a:spLocks noGrp="1"/>
          </p:cNvSpPr>
          <p:nvPr>
            <p:ph type="pic" sz="quarter" idx="48" hasCustomPrompt="1"/>
          </p:nvPr>
        </p:nvSpPr>
        <p:spPr>
          <a:xfrm>
            <a:off x="6269441"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[#LogoTechnology1#]</a:t>
            </a:r>
          </a:p>
        </p:txBody>
      </p:sp>
      <p:sp>
        <p:nvSpPr>
          <p:cNvPr id="31" name="Picture Placeholder 5">
            <a:extLst>
              <a:ext uri="{FF2B5EF4-FFF2-40B4-BE49-F238E27FC236}">
                <a16:creationId xmlns:a16="http://schemas.microsoft.com/office/drawing/2014/main" id="{061A6049-26BF-4F98-8C94-F3805F9A098F}"/>
              </a:ext>
            </a:extLst>
          </p:cNvPr>
          <p:cNvSpPr>
            <a:spLocks noGrp="1"/>
          </p:cNvSpPr>
          <p:nvPr>
            <p:ph type="pic" sz="quarter" idx="49" hasCustomPrompt="1"/>
          </p:nvPr>
        </p:nvSpPr>
        <p:spPr>
          <a:xfrm>
            <a:off x="9793303"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[#LogoTechnology3#]</a:t>
            </a:r>
          </a:p>
        </p:txBody>
      </p:sp>
      <p:sp>
        <p:nvSpPr>
          <p:cNvPr id="35" name="Picture Placeholder 9">
            <a:extLst>
              <a:ext uri="{FF2B5EF4-FFF2-40B4-BE49-F238E27FC236}">
                <a16:creationId xmlns:a16="http://schemas.microsoft.com/office/drawing/2014/main" id="{DBA06081-5B2D-4D0C-AA77-7A59A6665B64}"/>
              </a:ext>
            </a:extLst>
          </p:cNvPr>
          <p:cNvSpPr>
            <a:spLocks noGrp="1"/>
          </p:cNvSpPr>
          <p:nvPr>
            <p:ph type="pic" sz="quarter" idx="50" hasCustomPrompt="1"/>
          </p:nvPr>
        </p:nvSpPr>
        <p:spPr>
          <a:xfrm>
            <a:off x="9793303"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[#LogoTechnology6#]</a:t>
            </a:r>
          </a:p>
        </p:txBody>
      </p:sp>
      <p:sp>
        <p:nvSpPr>
          <p:cNvPr id="36" name="Picture Placeholder 18">
            <a:extLst>
              <a:ext uri="{FF2B5EF4-FFF2-40B4-BE49-F238E27FC236}">
                <a16:creationId xmlns:a16="http://schemas.microsoft.com/office/drawing/2014/main" id="{AF8D3F0B-6482-4E86-8611-669579A773A1}"/>
              </a:ext>
            </a:extLst>
          </p:cNvPr>
          <p:cNvSpPr>
            <a:spLocks noGrp="1"/>
          </p:cNvSpPr>
          <p:nvPr>
            <p:ph type="pic" sz="quarter" idx="51" hasCustomPrompt="1"/>
          </p:nvPr>
        </p:nvSpPr>
        <p:spPr>
          <a:xfrm>
            <a:off x="9793303"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[#LogoTechnology9#]</a:t>
            </a:r>
          </a:p>
        </p:txBody>
      </p:sp>
      <p:sp>
        <p:nvSpPr>
          <p:cNvPr id="37" name="Titre 14">
            <a:extLst>
              <a:ext uri="{FF2B5EF4-FFF2-40B4-BE49-F238E27FC236}">
                <a16:creationId xmlns:a16="http://schemas.microsoft.com/office/drawing/2014/main" id="{D9BA9318-EE46-4450-9DFB-3E9D989C5AE9}"/>
              </a:ext>
            </a:extLst>
          </p:cNvPr>
          <p:cNvSpPr>
            <a:spLocks noGrp="1"/>
          </p:cNvSpPr>
          <p:nvPr>
            <p:ph type="title" hasCustomPrompt="1"/>
          </p:nvPr>
        </p:nvSpPr>
        <p:spPr>
          <a:xfrm>
            <a:off x="838418" y="529200"/>
            <a:ext cx="9414676" cy="507600"/>
          </a:xfrm>
        </p:spPr>
        <p:txBody>
          <a:bodyPr/>
          <a:lstStyle>
            <a:lvl1pPr>
              <a:defRPr cap="all" baseline="0">
                <a:solidFill>
                  <a:schemeClr val="tx2"/>
                </a:solidFill>
              </a:defRPr>
            </a:lvl1pPr>
          </a:lstStyle>
          <a:p>
            <a:r>
              <a:rPr lang="fr-FR"/>
              <a:t>[#TITLE#]</a:t>
            </a:r>
          </a:p>
        </p:txBody>
      </p:sp>
      <p:pic>
        <p:nvPicPr>
          <p:cNvPr id="50" name="Image 8">
            <a:extLst>
              <a:ext uri="{FF2B5EF4-FFF2-40B4-BE49-F238E27FC236}">
                <a16:creationId xmlns:a16="http://schemas.microsoft.com/office/drawing/2014/main" id="{EAE87941-2BB7-4F58-8E7F-4E79201258D3}"/>
              </a:ext>
            </a:extLst>
          </p:cNvPr>
          <p:cNvPicPr>
            <a:picLocks noChangeAspect="1"/>
          </p:cNvPicPr>
          <p:nvPr userDrawn="1"/>
        </p:nvPicPr>
        <p:blipFill rotWithShape="1">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t="37645" b="37645"/>
          <a:stretch/>
        </p:blipFill>
        <p:spPr>
          <a:xfrm>
            <a:off x="-287870" y="6091129"/>
            <a:ext cx="1782464" cy="623141"/>
          </a:xfrm>
          <a:prstGeom prst="rect">
            <a:avLst/>
          </a:prstGeom>
        </p:spPr>
      </p:pic>
      <p:sp>
        <p:nvSpPr>
          <p:cNvPr id="51" name="Espace réservé de la date 11">
            <a:extLst>
              <a:ext uri="{FF2B5EF4-FFF2-40B4-BE49-F238E27FC236}">
                <a16:creationId xmlns:a16="http://schemas.microsoft.com/office/drawing/2014/main" id="{75B22664-3BF1-4365-9BA7-9786E6CB9CE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52" name="Espace réservé du pied de page 12">
            <a:extLst>
              <a:ext uri="{FF2B5EF4-FFF2-40B4-BE49-F238E27FC236}">
                <a16:creationId xmlns:a16="http://schemas.microsoft.com/office/drawing/2014/main" id="{86381B4A-9338-4B09-8F75-40839F54B0E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53" name="Espace réservé du numéro de diapositive 13">
            <a:extLst>
              <a:ext uri="{FF2B5EF4-FFF2-40B4-BE49-F238E27FC236}">
                <a16:creationId xmlns:a16="http://schemas.microsoft.com/office/drawing/2014/main" id="{303DFDDE-AEEB-4EB1-B758-C64311A1131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47745398"/>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6751917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normAutofit/>
          </a:bodyPr>
          <a:lstStyle>
            <a:lvl1pPr marL="114300" indent="-114300">
              <a:buClr>
                <a:schemeClr val="accent1"/>
              </a:buClr>
              <a:buFont typeface="Arial" panose="020B0604020202020204" pitchFamily="34" charset="0"/>
              <a:buChar char="•"/>
              <a:defRPr sz="3300"/>
            </a:lvl1pPr>
            <a:lvl2pPr marL="342900" indent="-114300">
              <a:buClr>
                <a:schemeClr val="accent1"/>
              </a:buClr>
              <a:buFont typeface="Arial" panose="020B0604020202020204" pitchFamily="34" charset="0"/>
              <a:buChar char="•"/>
              <a:defRPr sz="3300"/>
            </a:lvl2pPr>
            <a:lvl3pPr marL="571500" indent="-114300">
              <a:buClr>
                <a:schemeClr val="accent1"/>
              </a:buClr>
              <a:buFont typeface="Arial" panose="020B0604020202020204" pitchFamily="34" charset="0"/>
              <a:buChar char="•"/>
              <a:defRPr sz="3300"/>
            </a:lvl3pPr>
            <a:lvl4pPr marL="800100" indent="-114300">
              <a:buClr>
                <a:schemeClr val="accent1"/>
              </a:buClr>
              <a:buFont typeface="Arial" panose="020B0604020202020204" pitchFamily="34" charset="0"/>
              <a:buChar char="•"/>
              <a:defRPr sz="3300"/>
            </a:lvl4pPr>
            <a:lvl5pPr marL="1028700" indent="-114300">
              <a:buClr>
                <a:schemeClr val="accent1"/>
              </a:buClr>
              <a:buFont typeface="Arial" panose="020B0604020202020204" pitchFamily="34" charset="0"/>
              <a:buChar char="•"/>
              <a:defRPr sz="33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CAE3E46-77E9-4567-AD1D-7AC50DB2D5CB}"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20" y="529200"/>
            <a:ext cx="9379864" cy="507600"/>
          </a:xfrm>
        </p:spPr>
        <p:txBody>
          <a:bodyPr/>
          <a:lstStyle>
            <a:lvl1pPr>
              <a:defRPr cap="all" baseline="0">
                <a:solidFill>
                  <a:schemeClr val="tx2"/>
                </a:solidFill>
              </a:defRPr>
            </a:lvl1pPr>
          </a:lstStyle>
          <a:p>
            <a:r>
              <a:rPr lang="fr-FR"/>
              <a:t>MODIFIEZ LE STYLE DU TITRE</a:t>
            </a:r>
          </a:p>
        </p:txBody>
      </p:sp>
      <p:pic>
        <p:nvPicPr>
          <p:cNvPr id="11" name="Image 8">
            <a:extLst>
              <a:ext uri="{FF2B5EF4-FFF2-40B4-BE49-F238E27FC236}">
                <a16:creationId xmlns:a16="http://schemas.microsoft.com/office/drawing/2014/main" id="{C57CFC63-2254-4AFF-8099-AA97D9A586AE}"/>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5" name="Shape 64">
            <a:extLst>
              <a:ext uri="{FF2B5EF4-FFF2-40B4-BE49-F238E27FC236}">
                <a16:creationId xmlns:a16="http://schemas.microsoft.com/office/drawing/2014/main" id="{AA0F760E-900F-652F-F734-06927CE713D6}"/>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6" name="Espace réservé pour une image  2" descr="[#LogoCustomer#]">
            <a:extLst>
              <a:ext uri="{FF2B5EF4-FFF2-40B4-BE49-F238E27FC236}">
                <a16:creationId xmlns:a16="http://schemas.microsoft.com/office/drawing/2014/main" id="{1C403834-E4EB-2750-19DA-E7E6EAAA24AB}"/>
              </a:ext>
            </a:extLst>
          </p:cNvPr>
          <p:cNvSpPr>
            <a:spLocks noGrp="1"/>
          </p:cNvSpPr>
          <p:nvPr>
            <p:ph type="pic" sz="quarter" idx="42" hasCustomPrompt="1"/>
          </p:nvPr>
        </p:nvSpPr>
        <p:spPr>
          <a:xfrm>
            <a:off x="10459802" y="365746"/>
            <a:ext cx="816587" cy="816374"/>
          </a:xfrm>
        </p:spPr>
        <p:txBody>
          <a:bodyPr anchor="t" anchorCtr="1">
            <a:normAutofit/>
          </a:bodyPr>
          <a:lstStyle>
            <a:lvl1pPr marL="0" indent="0" algn="ctr">
              <a:buNone/>
              <a:defRPr sz="700">
                <a:solidFill>
                  <a:schemeClr val="tx1"/>
                </a:solidFill>
              </a:defRPr>
            </a:lvl1pPr>
          </a:lstStyle>
          <a:p>
            <a:r>
              <a:rPr lang="fr-FR"/>
              <a:t>[#LogoCustomer#]</a:t>
            </a:r>
          </a:p>
        </p:txBody>
      </p:sp>
    </p:spTree>
    <p:extLst>
      <p:ext uri="{BB962C8B-B14F-4D97-AF65-F5344CB8AC3E}">
        <p14:creationId xmlns:p14="http://schemas.microsoft.com/office/powerpoint/2010/main" val="1623090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lstStyle>
            <a:lvl1pPr marL="114300" indent="-114300">
              <a:buClr>
                <a:schemeClr val="accent1"/>
              </a:buClr>
              <a:buFont typeface="Arial" panose="020B0604020202020204" pitchFamily="34" charset="0"/>
              <a:buChar char="•"/>
              <a:defRPr/>
            </a:lvl1pPr>
            <a:lvl2pPr marL="342900" indent="-114300">
              <a:buClr>
                <a:schemeClr val="accent1"/>
              </a:buClr>
              <a:buFont typeface="Arial" panose="020B0604020202020204" pitchFamily="34" charset="0"/>
              <a:buChar char="•"/>
              <a:defRPr/>
            </a:lvl2pPr>
            <a:lvl3pPr marL="571500" indent="-114300">
              <a:buClr>
                <a:schemeClr val="accent1"/>
              </a:buClr>
              <a:buFont typeface="Arial" panose="020B0604020202020204" pitchFamily="34" charset="0"/>
              <a:buChar char="•"/>
              <a:defRPr/>
            </a:lvl3pPr>
            <a:lvl4pPr marL="800100" indent="-114300">
              <a:buClr>
                <a:schemeClr val="accent1"/>
              </a:buClr>
              <a:buFont typeface="Arial" panose="020B0604020202020204" pitchFamily="34" charset="0"/>
              <a:buChar char="•"/>
              <a:defRPr/>
            </a:lvl4pPr>
            <a:lvl5pPr marL="1028700" indent="-114300">
              <a:buClr>
                <a:schemeClr val="accent1"/>
              </a:buClr>
              <a:buFont typeface="Arial" panose="020B0604020202020204" pitchFamily="34" charset="0"/>
              <a:buChar cha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9" name="Image 8">
            <a:extLst>
              <a:ext uri="{FF2B5EF4-FFF2-40B4-BE49-F238E27FC236}">
                <a16:creationId xmlns:a16="http://schemas.microsoft.com/office/drawing/2014/main" id="{D2002861-51F1-49AA-BD60-4DABCB1C690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9081F2B-9948-4D96-A95E-03B4839B0185}"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10952483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BD46832-4A4F-4A99-A629-FFFE9E37D806}" type="datetime1">
              <a:rPr lang="fr-FR" smtClean="0"/>
              <a:t>07/11/2024</a:t>
            </a:fld>
            <a:endParaRPr lang="fr-FR"/>
          </a:p>
        </p:txBody>
      </p:sp>
      <p:pic>
        <p:nvPicPr>
          <p:cNvPr id="11" name="Image 21">
            <a:extLst>
              <a:ext uri="{FF2B5EF4-FFF2-40B4-BE49-F238E27FC236}">
                <a16:creationId xmlns:a16="http://schemas.microsoft.com/office/drawing/2014/main" id="{6F0F44EA-2B4A-448A-9216-84AA3D3B802C}"/>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733356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1561106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9156461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3382117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418514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295971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6616790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80794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1422663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7738009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2220100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18559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4381985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178426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5046484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578101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735397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lstStyle>
            <a:lvl1pPr marL="114300" indent="-114300">
              <a:buClr>
                <a:schemeClr val="accent1"/>
              </a:buClr>
              <a:buFont typeface="Arial" panose="020B0604020202020204" pitchFamily="34" charset="0"/>
              <a:buChar char="•"/>
              <a:defRPr/>
            </a:lvl1pPr>
            <a:lvl2pPr marL="342900" indent="-114300">
              <a:buClr>
                <a:schemeClr val="accent1"/>
              </a:buClr>
              <a:buFont typeface="Arial" panose="020B0604020202020204" pitchFamily="34" charset="0"/>
              <a:buChar char="•"/>
              <a:defRPr/>
            </a:lvl2pPr>
            <a:lvl3pPr marL="571500" indent="-114300">
              <a:buClr>
                <a:schemeClr val="accent1"/>
              </a:buClr>
              <a:buFont typeface="Arial" panose="020B0604020202020204" pitchFamily="34" charset="0"/>
              <a:buChar char="•"/>
              <a:defRPr/>
            </a:lvl3pPr>
            <a:lvl4pPr marL="800100" indent="-114300">
              <a:buClr>
                <a:schemeClr val="accent1"/>
              </a:buClr>
              <a:buFont typeface="Arial" panose="020B0604020202020204" pitchFamily="34" charset="0"/>
              <a:buChar char="•"/>
              <a:defRPr/>
            </a:lvl4pPr>
            <a:lvl5pPr marL="1028700" indent="-114300">
              <a:buClr>
                <a:schemeClr val="accent1"/>
              </a:buClr>
              <a:buFont typeface="Arial" panose="020B0604020202020204" pitchFamily="34" charset="0"/>
              <a:buChar cha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9" name="Image 8">
            <a:extLst>
              <a:ext uri="{FF2B5EF4-FFF2-40B4-BE49-F238E27FC236}">
                <a16:creationId xmlns:a16="http://schemas.microsoft.com/office/drawing/2014/main" id="{D2002861-51F1-49AA-BD60-4DABCB1C690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9081F2B-9948-4D96-A95E-03B4839B0185}"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7395755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7587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6816744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037B35A-C0E4-4ADB-87C8-B4EA4A88020A}"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F04188BE-5E1B-4407-95E8-75445233FF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96210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371AE34-5E25-4A0D-B658-5F7AD2AC43C4}"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4" name="Image 8">
            <a:extLst>
              <a:ext uri="{FF2B5EF4-FFF2-40B4-BE49-F238E27FC236}">
                <a16:creationId xmlns:a16="http://schemas.microsoft.com/office/drawing/2014/main" id="{6D75D4F3-0077-4964-9DC0-282AB39D3F7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686099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BB57419-64D2-4133-AE88-9CCDEC376CDB}"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D9FCE6D6-A7A0-4745-B657-90F32721196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816901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F8B76C1-93DA-4D99-BD6E-650974544800}"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2" name="Image 8">
            <a:extLst>
              <a:ext uri="{FF2B5EF4-FFF2-40B4-BE49-F238E27FC236}">
                <a16:creationId xmlns:a16="http://schemas.microsoft.com/office/drawing/2014/main" id="{2661EEDF-C183-4693-ADA5-DA6E6E8E0B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289902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848260" y="2629578"/>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9553113" y="2629578"/>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848260"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9553113"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Tree>
    <p:extLst>
      <p:ext uri="{BB962C8B-B14F-4D97-AF65-F5344CB8AC3E}">
        <p14:creationId xmlns:p14="http://schemas.microsoft.com/office/powerpoint/2010/main" val="32469964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3017092" y="1461671"/>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7374439"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5195766"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5200686"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 name="Picture Placeholder 7">
            <a:extLst>
              <a:ext uri="{FF2B5EF4-FFF2-40B4-BE49-F238E27FC236}">
                <a16:creationId xmlns:a16="http://schemas.microsoft.com/office/drawing/2014/main" id="{2E46396A-FE04-194F-716A-CA3B88C0E0E7}"/>
              </a:ext>
            </a:extLst>
          </p:cNvPr>
          <p:cNvSpPr>
            <a:spLocks noGrp="1"/>
          </p:cNvSpPr>
          <p:nvPr>
            <p:ph type="pic" sz="quarter" idx="24" hasCustomPrompt="1"/>
          </p:nvPr>
        </p:nvSpPr>
        <p:spPr>
          <a:xfrm>
            <a:off x="737690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13" name="Picture Placeholder 7">
            <a:extLst>
              <a:ext uri="{FF2B5EF4-FFF2-40B4-BE49-F238E27FC236}">
                <a16:creationId xmlns:a16="http://schemas.microsoft.com/office/drawing/2014/main" id="{B99F1378-87D1-46E9-ADDB-3E722A1D92DB}"/>
              </a:ext>
            </a:extLst>
          </p:cNvPr>
          <p:cNvSpPr>
            <a:spLocks noGrp="1"/>
          </p:cNvSpPr>
          <p:nvPr>
            <p:ph type="pic" sz="quarter" idx="25" hasCustomPrompt="1"/>
          </p:nvPr>
        </p:nvSpPr>
        <p:spPr>
          <a:xfrm>
            <a:off x="3024473"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Tree>
    <p:extLst>
      <p:ext uri="{BB962C8B-B14F-4D97-AF65-F5344CB8AC3E}">
        <p14:creationId xmlns:p14="http://schemas.microsoft.com/office/powerpoint/2010/main" val="1758863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7D9C01D-BDD0-4525-B2D5-A8519D77E1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7ADE92C1-CBEA-49ED-BBCB-BD870A5F1C6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4732392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5CB364C-692D-4085-869E-1FFDEE7B6D65}"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93FF4E95-40F2-4A10-BA96-A989F6071B6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604605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469DA4F-12FB-4717-ACC5-888F7088FBED}"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3" name="Image 8">
            <a:extLst>
              <a:ext uri="{FF2B5EF4-FFF2-40B4-BE49-F238E27FC236}">
                <a16:creationId xmlns:a16="http://schemas.microsoft.com/office/drawing/2014/main" id="{62E082C8-0F71-4000-8A71-5E4BFAAB14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108635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618747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8875515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7023271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1933683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41782490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14719656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1DE3B88-55AA-41E6-82C0-E7ED9CF82B11}"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5" name="Image 8">
            <a:extLst>
              <a:ext uri="{FF2B5EF4-FFF2-40B4-BE49-F238E27FC236}">
                <a16:creationId xmlns:a16="http://schemas.microsoft.com/office/drawing/2014/main" id="{FC028934-34C6-478C-A697-A83077ED326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602417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DA4A5C1-D9A6-4A65-AE7E-11DA93D3D79D}"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3" name="Image 8">
            <a:extLst>
              <a:ext uri="{FF2B5EF4-FFF2-40B4-BE49-F238E27FC236}">
                <a16:creationId xmlns:a16="http://schemas.microsoft.com/office/drawing/2014/main" id="{811D1C53-604E-44F8-A888-141FBE24C74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425176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07B7971-D9B7-404E-B522-501996583479}"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355DF7CE-FED5-4BC6-AC94-D084D25A1D7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262281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1D7804-4EC1-47CC-8652-EBCE45CBDA4C}"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7268485E-2F9A-460A-B7E7-A9E6814D5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192011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AFD5DF4-FB4F-4E63-A0D9-A235C45E2715}"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9" name="Image 8">
            <a:extLst>
              <a:ext uri="{FF2B5EF4-FFF2-40B4-BE49-F238E27FC236}">
                <a16:creationId xmlns:a16="http://schemas.microsoft.com/office/drawing/2014/main" id="{323A2E48-DD8F-471C-AB7B-997C9CFDC8D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7087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49C2C43-0D05-42CA-A89E-8F6971A67201}"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68D1C585-E8DA-4C31-AEC8-AFE1D3257AC6}"/>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1024568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slideLayout" Target="../slideLayouts/slideLayout12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theme" Target="../theme/theme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307151-8D9E-473A-A05D-CFA48289C0E5}"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70040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78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87" r:id="rId58"/>
    <p:sldLayoutId id="2147483789" r:id="rId59"/>
    <p:sldLayoutId id="2147483790" r:id="rId60"/>
    <p:sldLayoutId id="2147483791" r:id="rId61"/>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l" defTabSz="4572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78C8897C-7AD5-4313-A95D-E3551EAB1796}"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83913452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 id="2147483773" r:id="rId48"/>
    <p:sldLayoutId id="2147483774" r:id="rId49"/>
    <p:sldLayoutId id="2147483775" r:id="rId50"/>
    <p:sldLayoutId id="2147483776" r:id="rId51"/>
    <p:sldLayoutId id="2147483777" r:id="rId52"/>
    <p:sldLayoutId id="2147483778" r:id="rId53"/>
    <p:sldLayoutId id="2147483779" r:id="rId54"/>
    <p:sldLayoutId id="2147483780" r:id="rId55"/>
    <p:sldLayoutId id="2147483781" r:id="rId56"/>
    <p:sldLayoutId id="2147483782" r:id="rId57"/>
    <p:sldLayoutId id="2147483783" r:id="rId58"/>
    <p:sldLayoutId id="2147483784" r:id="rId59"/>
    <p:sldLayoutId id="2147483785" r:id="rId60"/>
    <p:sldLayoutId id="2147483786" r:id="rId61"/>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just" defTabSz="4572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just" defTabSz="457200" rtl="0" eaLnBrk="1" latinLnBrk="0" hangingPunct="1">
        <a:lnSpc>
          <a:spcPct val="90000"/>
        </a:lnSpc>
        <a:spcBef>
          <a:spcPts val="25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just"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just"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just"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119.sv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32.xml"/><Relationship Id="rId4" Type="http://schemas.openxmlformats.org/officeDocument/2006/relationships/image" Target="../media/image122.jpeg"/></Relationships>
</file>

<file path=ppt/slides/_rels/slide1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35.xml"/><Relationship Id="rId4" Type="http://schemas.openxmlformats.org/officeDocument/2006/relationships/image" Target="../media/image125.jpeg"/></Relationships>
</file>

<file path=ppt/slides/_rels/slide1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jpe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19.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jpeg"/><Relationship Id="rId4" Type="http://schemas.openxmlformats.org/officeDocument/2006/relationships/image" Target="../media/image128.png"/><Relationship Id="rId9" Type="http://schemas.openxmlformats.org/officeDocument/2006/relationships/image" Target="../media/image133.png"/></Relationships>
</file>

<file path=ppt/slides/_rels/slide14.xml.rels><?xml version="1.0" encoding="UTF-8" standalone="yes"?>
<Relationships xmlns="http://schemas.openxmlformats.org/package/2006/relationships"><Relationship Id="rId3" Type="http://schemas.openxmlformats.org/officeDocument/2006/relationships/image" Target="../media/image138.svg"/><Relationship Id="rId7" Type="http://schemas.openxmlformats.org/officeDocument/2006/relationships/image" Target="../media/image142.svg"/><Relationship Id="rId2" Type="http://schemas.openxmlformats.org/officeDocument/2006/relationships/image" Target="../media/image137.png"/><Relationship Id="rId1" Type="http://schemas.openxmlformats.org/officeDocument/2006/relationships/slideLayout" Target="../slideLayouts/slideLayout11.xml"/><Relationship Id="rId6" Type="http://schemas.openxmlformats.org/officeDocument/2006/relationships/image" Target="../media/image141.png"/><Relationship Id="rId5" Type="http://schemas.openxmlformats.org/officeDocument/2006/relationships/image" Target="../media/image140.svg"/><Relationship Id="rId4" Type="http://schemas.openxmlformats.org/officeDocument/2006/relationships/image" Target="../media/image139.png"/></Relationships>
</file>

<file path=ppt/slides/_rels/slide1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image" Target="../media/image144.png"/><Relationship Id="rId21" Type="http://schemas.openxmlformats.org/officeDocument/2006/relationships/image" Target="../media/image162.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5" Type="http://schemas.openxmlformats.org/officeDocument/2006/relationships/image" Target="../media/image166.png"/><Relationship Id="rId2" Type="http://schemas.openxmlformats.org/officeDocument/2006/relationships/image" Target="../media/image143.png"/><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21.xml"/><Relationship Id="rId6" Type="http://schemas.openxmlformats.org/officeDocument/2006/relationships/image" Target="../media/image147.png"/><Relationship Id="rId11" Type="http://schemas.openxmlformats.org/officeDocument/2006/relationships/image" Target="../media/image152.png"/><Relationship Id="rId24" Type="http://schemas.openxmlformats.org/officeDocument/2006/relationships/image" Target="../media/image165.pn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28" Type="http://schemas.openxmlformats.org/officeDocument/2006/relationships/image" Target="../media/image169.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png"/></Relationships>
</file>

<file path=ppt/slides/_rels/slide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A4_F3FCEBFB.xml"/><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A5_4F0741D4.xml"/><Relationship Id="rId2" Type="http://schemas.openxmlformats.org/officeDocument/2006/relationships/notesSlide" Target="../notesSlides/notesSlide2.xml"/><Relationship Id="rId1" Type="http://schemas.openxmlformats.org/officeDocument/2006/relationships/slideLayout" Target="../slideLayouts/slideLayout60.xml"/><Relationship Id="rId5" Type="http://schemas.openxmlformats.org/officeDocument/2006/relationships/image" Target="../media/image170.png"/><Relationship Id="rId4" Type="http://schemas.openxmlformats.org/officeDocument/2006/relationships/image" Target="../media/image171.png"/></Relationships>
</file>

<file path=ppt/slides/_rels/slide1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72.png"/><Relationship Id="rId7" Type="http://schemas.openxmlformats.org/officeDocument/2006/relationships/image" Target="../media/image176.svg"/><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175.png"/><Relationship Id="rId5" Type="http://schemas.openxmlformats.org/officeDocument/2006/relationships/image" Target="../media/image174.jpeg"/><Relationship Id="rId4" Type="http://schemas.openxmlformats.org/officeDocument/2006/relationships/image" Target="../media/image173.svg"/></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svg"/><Relationship Id="rId7"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Layout" Target="../slideLayouts/slideLayout45.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5.svg"/></Relationships>
</file>

<file path=ppt/slides/_rels/slide2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5.png"/><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180.png"/><Relationship Id="rId11" Type="http://schemas.openxmlformats.org/officeDocument/2006/relationships/image" Target="../media/image184.png"/><Relationship Id="rId5" Type="http://schemas.openxmlformats.org/officeDocument/2006/relationships/image" Target="../media/image179.png"/><Relationship Id="rId10" Type="http://schemas.openxmlformats.org/officeDocument/2006/relationships/image" Target="../media/image183.png"/><Relationship Id="rId4" Type="http://schemas.openxmlformats.org/officeDocument/2006/relationships/image" Target="../media/image178.png"/><Relationship Id="rId9" Type="http://schemas.openxmlformats.org/officeDocument/2006/relationships/image" Target="../media/image182.png"/></Relationships>
</file>

<file path=ppt/slides/_rels/slide2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xml"/><Relationship Id="rId1" Type="http://schemas.openxmlformats.org/officeDocument/2006/relationships/slideLayout" Target="../slideLayouts/slideLayout60.xml"/><Relationship Id="rId4" Type="http://schemas.openxmlformats.org/officeDocument/2006/relationships/image" Target="../media/image186.png"/></Relationships>
</file>

<file path=ppt/slides/_rels/slide24.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72.png"/><Relationship Id="rId7" Type="http://schemas.openxmlformats.org/officeDocument/2006/relationships/image" Target="../media/image189.svg"/><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image" Target="../media/image188.png"/><Relationship Id="rId5" Type="http://schemas.openxmlformats.org/officeDocument/2006/relationships/image" Target="../media/image174.jpeg"/><Relationship Id="rId4" Type="http://schemas.openxmlformats.org/officeDocument/2006/relationships/image" Target="../media/image173.svg"/></Relationships>
</file>

<file path=ppt/slides/_rels/slide25.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86.png"/><Relationship Id="rId2" Type="http://schemas.openxmlformats.org/officeDocument/2006/relationships/notesSlide" Target="../notesSlides/notesSlide8.xml"/><Relationship Id="rId1" Type="http://schemas.openxmlformats.org/officeDocument/2006/relationships/slideLayout" Target="../slideLayouts/slideLayout59.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3" Type="http://schemas.openxmlformats.org/officeDocument/2006/relationships/image" Target="../media/image200.svg"/><Relationship Id="rId7" Type="http://schemas.openxmlformats.org/officeDocument/2006/relationships/image" Target="../media/image204.png"/><Relationship Id="rId12" Type="http://schemas.openxmlformats.org/officeDocument/2006/relationships/image" Target="../media/image209.png"/><Relationship Id="rId2" Type="http://schemas.openxmlformats.org/officeDocument/2006/relationships/image" Target="../media/image199.png"/><Relationship Id="rId1" Type="http://schemas.openxmlformats.org/officeDocument/2006/relationships/slideLayout" Target="../slideLayouts/slideLayout61.xml"/><Relationship Id="rId6" Type="http://schemas.openxmlformats.org/officeDocument/2006/relationships/image" Target="../media/image203.jpeg"/><Relationship Id="rId11" Type="http://schemas.openxmlformats.org/officeDocument/2006/relationships/image" Target="../media/image208.pn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28.xml.rels><?xml version="1.0" encoding="UTF-8" standalone="yes"?>
<Relationships xmlns="http://schemas.openxmlformats.org/package/2006/relationships"><Relationship Id="rId3" Type="http://schemas.microsoft.com/office/2018/10/relationships/comments" Target="../comments/modernComment_130_8C7F7285.xml"/><Relationship Id="rId2" Type="http://schemas.openxmlformats.org/officeDocument/2006/relationships/notesSlide" Target="../notesSlides/notesSlide9.xml"/><Relationship Id="rId1" Type="http://schemas.openxmlformats.org/officeDocument/2006/relationships/slideLayout" Target="../slideLayouts/slideLayout61.xml"/><Relationship Id="rId5" Type="http://schemas.openxmlformats.org/officeDocument/2006/relationships/image" Target="../media/image212.png"/><Relationship Id="rId4" Type="http://schemas.openxmlformats.org/officeDocument/2006/relationships/image" Target="../media/image211.png"/></Relationships>
</file>

<file path=ppt/slides/_rels/slide2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3" Type="http://schemas.openxmlformats.org/officeDocument/2006/relationships/image" Target="../media/image200.svg"/><Relationship Id="rId7" Type="http://schemas.openxmlformats.org/officeDocument/2006/relationships/image" Target="../media/image204.png"/><Relationship Id="rId12" Type="http://schemas.openxmlformats.org/officeDocument/2006/relationships/image" Target="../media/image209.png"/><Relationship Id="rId2" Type="http://schemas.openxmlformats.org/officeDocument/2006/relationships/image" Target="../media/image199.png"/><Relationship Id="rId1" Type="http://schemas.openxmlformats.org/officeDocument/2006/relationships/slideLayout" Target="../slideLayouts/slideLayout61.xml"/><Relationship Id="rId6" Type="http://schemas.openxmlformats.org/officeDocument/2006/relationships/image" Target="../media/image203.jpeg"/><Relationship Id="rId11" Type="http://schemas.openxmlformats.org/officeDocument/2006/relationships/image" Target="../media/image208.pn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3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01_1DB335F5.xml"/><Relationship Id="rId2" Type="http://schemas.openxmlformats.org/officeDocument/2006/relationships/notesSlide" Target="../notesSlides/notesSlide10.xml"/><Relationship Id="rId1" Type="http://schemas.openxmlformats.org/officeDocument/2006/relationships/slideLayout" Target="../slideLayouts/slideLayout61.xml"/><Relationship Id="rId4" Type="http://schemas.openxmlformats.org/officeDocument/2006/relationships/image" Target="../media/image221.png"/></Relationships>
</file>

<file path=ppt/slides/_rels/slide37.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22.png"/></Relationships>
</file>

<file path=ppt/slides/_rels/slide39.xml.rels><?xml version="1.0" encoding="UTF-8" standalone="yes"?>
<Relationships xmlns="http://schemas.openxmlformats.org/package/2006/relationships"><Relationship Id="rId8" Type="http://schemas.openxmlformats.org/officeDocument/2006/relationships/image" Target="../media/image229.sv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25.svg"/><Relationship Id="rId9" Type="http://schemas.openxmlformats.org/officeDocument/2006/relationships/image" Target="../media/image222.png"/></Relationships>
</file>

<file path=ppt/slides/_rels/slide4.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27.png"/><Relationship Id="rId1" Type="http://schemas.openxmlformats.org/officeDocument/2006/relationships/slideLayout" Target="../slideLayouts/slideLayout4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8" Type="http://schemas.openxmlformats.org/officeDocument/2006/relationships/image" Target="../media/image235.sv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hyperlink" Target="https://www.axa.com/fr/presse/communiques-de-presse/axa-propose-une-ia-generative-securisee-a-ses-collaborateurs" TargetMode="External"/><Relationship Id="rId1" Type="http://schemas.openxmlformats.org/officeDocument/2006/relationships/slideLayout" Target="../slideLayouts/slideLayout17.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media/image222.png"/></Relationships>
</file>

<file path=ppt/slides/_rels/slide41.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97.png"/><Relationship Id="rId7" Type="http://schemas.openxmlformats.org/officeDocument/2006/relationships/image" Target="../media/image239.pn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 Id="rId9" Type="http://schemas.openxmlformats.org/officeDocument/2006/relationships/image" Target="../media/image241.jpeg"/></Relationships>
</file>

<file path=ppt/slides/_rels/slide4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8" Type="http://schemas.openxmlformats.org/officeDocument/2006/relationships/image" Target="../media/image229.sv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5.xml"/><Relationship Id="rId1" Type="http://schemas.openxmlformats.org/officeDocument/2006/relationships/slideLayout" Target="../slideLayouts/slideLayout60.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25.svg"/><Relationship Id="rId9" Type="http://schemas.openxmlformats.org/officeDocument/2006/relationships/image" Target="../media/image222.png"/></Relationships>
</file>

<file path=ppt/slides/_rels/slide45.xml.rels><?xml version="1.0" encoding="UTF-8" standalone="yes"?>
<Relationships xmlns="http://schemas.openxmlformats.org/package/2006/relationships"><Relationship Id="rId3" Type="http://schemas.openxmlformats.org/officeDocument/2006/relationships/image" Target="../media/image233.svg"/><Relationship Id="rId2" Type="http://schemas.openxmlformats.org/officeDocument/2006/relationships/image" Target="../media/image232.png"/><Relationship Id="rId1" Type="http://schemas.openxmlformats.org/officeDocument/2006/relationships/slideLayout" Target="../slideLayouts/slideLayout60.xml"/><Relationship Id="rId6" Type="http://schemas.openxmlformats.org/officeDocument/2006/relationships/image" Target="../media/image222.png"/><Relationship Id="rId5" Type="http://schemas.openxmlformats.org/officeDocument/2006/relationships/image" Target="../media/image235.svg"/><Relationship Id="rId4" Type="http://schemas.openxmlformats.org/officeDocument/2006/relationships/image" Target="../media/image234.png"/></Relationships>
</file>

<file path=ppt/slides/_rels/slide46.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svg"/><Relationship Id="rId3" Type="http://schemas.openxmlformats.org/officeDocument/2006/relationships/image" Target="../media/image243.svg"/><Relationship Id="rId7" Type="http://schemas.openxmlformats.org/officeDocument/2006/relationships/image" Target="../media/image247.svg"/><Relationship Id="rId12" Type="http://schemas.openxmlformats.org/officeDocument/2006/relationships/image" Target="../media/image252.png"/><Relationship Id="rId2" Type="http://schemas.openxmlformats.org/officeDocument/2006/relationships/image" Target="../media/image242.png"/><Relationship Id="rId1" Type="http://schemas.openxmlformats.org/officeDocument/2006/relationships/slideLayout" Target="../slideLayouts/slideLayout18.xml"/><Relationship Id="rId6" Type="http://schemas.openxmlformats.org/officeDocument/2006/relationships/image" Target="../media/image246.png"/><Relationship Id="rId11" Type="http://schemas.openxmlformats.org/officeDocument/2006/relationships/image" Target="../media/image251.svg"/><Relationship Id="rId5" Type="http://schemas.openxmlformats.org/officeDocument/2006/relationships/image" Target="../media/image245.sv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svg"/></Relationships>
</file>

<file path=ppt/slides/_rels/slide47.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9.svg"/><Relationship Id="rId3" Type="http://schemas.openxmlformats.org/officeDocument/2006/relationships/image" Target="../media/image243.svg"/><Relationship Id="rId7" Type="http://schemas.openxmlformats.org/officeDocument/2006/relationships/image" Target="../media/image257.svg"/><Relationship Id="rId12" Type="http://schemas.openxmlformats.org/officeDocument/2006/relationships/image" Target="../media/image258.png"/><Relationship Id="rId2" Type="http://schemas.openxmlformats.org/officeDocument/2006/relationships/image" Target="../media/image242.png"/><Relationship Id="rId1" Type="http://schemas.openxmlformats.org/officeDocument/2006/relationships/slideLayout" Target="../slideLayouts/slideLayout18.xml"/><Relationship Id="rId6" Type="http://schemas.openxmlformats.org/officeDocument/2006/relationships/image" Target="../media/image256.png"/><Relationship Id="rId11" Type="http://schemas.openxmlformats.org/officeDocument/2006/relationships/image" Target="../media/image251.svg"/><Relationship Id="rId5" Type="http://schemas.openxmlformats.org/officeDocument/2006/relationships/image" Target="../media/image255.svg"/><Relationship Id="rId10" Type="http://schemas.openxmlformats.org/officeDocument/2006/relationships/image" Target="../media/image250.png"/><Relationship Id="rId4" Type="http://schemas.openxmlformats.org/officeDocument/2006/relationships/image" Target="../media/image254.png"/><Relationship Id="rId9" Type="http://schemas.openxmlformats.org/officeDocument/2006/relationships/image" Target="../media/image249.svg"/></Relationships>
</file>

<file path=ppt/slides/_rels/slide48.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18.xml"/><Relationship Id="rId6" Type="http://schemas.openxmlformats.org/officeDocument/2006/relationships/image" Target="../media/image264.png"/><Relationship Id="rId5" Type="http://schemas.openxmlformats.org/officeDocument/2006/relationships/image" Target="../media/image263.png"/><Relationship Id="rId10" Type="http://schemas.openxmlformats.org/officeDocument/2006/relationships/image" Target="../media/image222.png"/><Relationship Id="rId4" Type="http://schemas.openxmlformats.org/officeDocument/2006/relationships/image" Target="../media/image262.png"/><Relationship Id="rId9" Type="http://schemas.openxmlformats.org/officeDocument/2006/relationships/image" Target="../media/image267.png"/></Relationships>
</file>

<file path=ppt/slides/_rels/slide49.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197.png"/><Relationship Id="rId7" Type="http://schemas.openxmlformats.org/officeDocument/2006/relationships/image" Target="../media/image238.png"/><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image" Target="../media/image237.png"/><Relationship Id="rId5" Type="http://schemas.openxmlformats.org/officeDocument/2006/relationships/image" Target="../media/image177.png"/><Relationship Id="rId10" Type="http://schemas.openxmlformats.org/officeDocument/2006/relationships/image" Target="../media/image241.jpeg"/><Relationship Id="rId4" Type="http://schemas.openxmlformats.org/officeDocument/2006/relationships/image" Target="../media/image268.png"/><Relationship Id="rId9" Type="http://schemas.openxmlformats.org/officeDocument/2006/relationships/image" Target="../media/image270.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jpe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image" Target="../media/image41.jpe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17.xml"/><Relationship Id="rId6" Type="http://schemas.openxmlformats.org/officeDocument/2006/relationships/image" Target="../media/image45.jpeg"/><Relationship Id="rId11" Type="http://schemas.openxmlformats.org/officeDocument/2006/relationships/image" Target="../media/image50.png"/><Relationship Id="rId24" Type="http://schemas.openxmlformats.org/officeDocument/2006/relationships/image" Target="../media/image63.jpeg"/><Relationship Id="rId32" Type="http://schemas.openxmlformats.org/officeDocument/2006/relationships/image" Target="../media/image71.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s>
</file>

<file path=ppt/slides/_rels/slide5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8" Type="http://schemas.openxmlformats.org/officeDocument/2006/relationships/image" Target="../media/image229.sv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25.svg"/><Relationship Id="rId9" Type="http://schemas.openxmlformats.org/officeDocument/2006/relationships/image" Target="../media/image222.png"/></Relationships>
</file>

<file path=ppt/slides/_rels/slide53.xml.rels><?xml version="1.0" encoding="UTF-8" standalone="yes"?>
<Relationships xmlns="http://schemas.openxmlformats.org/package/2006/relationships"><Relationship Id="rId3" Type="http://schemas.openxmlformats.org/officeDocument/2006/relationships/image" Target="../media/image272.svg"/><Relationship Id="rId2" Type="http://schemas.openxmlformats.org/officeDocument/2006/relationships/image" Target="../media/image271.png"/><Relationship Id="rId1" Type="http://schemas.openxmlformats.org/officeDocument/2006/relationships/slideLayout" Target="../slideLayouts/slideLayout17.xml"/><Relationship Id="rId4" Type="http://schemas.openxmlformats.org/officeDocument/2006/relationships/image" Target="../media/image222.png"/></Relationships>
</file>

<file path=ppt/slides/_rels/slide54.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185.png"/><Relationship Id="rId7" Type="http://schemas.openxmlformats.org/officeDocument/2006/relationships/image" Target="../media/image241.jpeg"/><Relationship Id="rId2" Type="http://schemas.openxmlformats.org/officeDocument/2006/relationships/notesSlide" Target="../notesSlides/notesSlide19.xml"/><Relationship Id="rId1" Type="http://schemas.openxmlformats.org/officeDocument/2006/relationships/slideLayout" Target="../slideLayouts/slideLayout59.xml"/><Relationship Id="rId6" Type="http://schemas.openxmlformats.org/officeDocument/2006/relationships/image" Target="../media/image197.png"/><Relationship Id="rId11" Type="http://schemas.openxmlformats.org/officeDocument/2006/relationships/image" Target="../media/image276.png"/><Relationship Id="rId5" Type="http://schemas.openxmlformats.org/officeDocument/2006/relationships/image" Target="../media/image236.png"/><Relationship Id="rId10" Type="http://schemas.openxmlformats.org/officeDocument/2006/relationships/image" Target="../media/image275.png"/><Relationship Id="rId4" Type="http://schemas.openxmlformats.org/officeDocument/2006/relationships/image" Target="../media/image238.png"/><Relationship Id="rId9" Type="http://schemas.openxmlformats.org/officeDocument/2006/relationships/image" Target="../media/image274.png"/></Relationships>
</file>

<file path=ppt/slides/_rels/slide55.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8" Type="http://schemas.openxmlformats.org/officeDocument/2006/relationships/image" Target="../media/image172.png"/><Relationship Id="rId3" Type="http://schemas.microsoft.com/office/2018/10/relationships/comments" Target="../comments/modernComment_19C_6AFA7490.xml"/><Relationship Id="rId7" Type="http://schemas.openxmlformats.org/officeDocument/2006/relationships/image" Target="../media/image233.svg"/><Relationship Id="rId2" Type="http://schemas.openxmlformats.org/officeDocument/2006/relationships/notesSlide" Target="../notesSlides/notesSlide22.xml"/><Relationship Id="rId1" Type="http://schemas.openxmlformats.org/officeDocument/2006/relationships/slideLayout" Target="../slideLayouts/slideLayout60.xml"/><Relationship Id="rId6" Type="http://schemas.openxmlformats.org/officeDocument/2006/relationships/image" Target="../media/image232.png"/><Relationship Id="rId5" Type="http://schemas.openxmlformats.org/officeDocument/2006/relationships/image" Target="../media/image279.svg"/><Relationship Id="rId10" Type="http://schemas.openxmlformats.org/officeDocument/2006/relationships/image" Target="../media/image277.png"/><Relationship Id="rId4" Type="http://schemas.openxmlformats.org/officeDocument/2006/relationships/image" Target="../media/image278.png"/><Relationship Id="rId9" Type="http://schemas.openxmlformats.org/officeDocument/2006/relationships/image" Target="../media/image173.svg"/></Relationships>
</file>

<file path=ppt/slides/_rels/slide59.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4.png"/><Relationship Id="rId7" Type="http://schemas.openxmlformats.org/officeDocument/2006/relationships/image" Target="../media/image275.png"/><Relationship Id="rId2" Type="http://schemas.openxmlformats.org/officeDocument/2006/relationships/notesSlide" Target="../notesSlides/notesSlide23.xml"/><Relationship Id="rId1" Type="http://schemas.openxmlformats.org/officeDocument/2006/relationships/slideLayout" Target="../slideLayouts/slideLayout59.xml"/><Relationship Id="rId6" Type="http://schemas.openxmlformats.org/officeDocument/2006/relationships/image" Target="../media/image277.png"/><Relationship Id="rId5" Type="http://schemas.openxmlformats.org/officeDocument/2006/relationships/image" Target="../media/image281.png"/><Relationship Id="rId10" Type="http://schemas.openxmlformats.org/officeDocument/2006/relationships/image" Target="../media/image283.png"/><Relationship Id="rId4" Type="http://schemas.openxmlformats.org/officeDocument/2006/relationships/image" Target="../media/image280.png"/><Relationship Id="rId9" Type="http://schemas.openxmlformats.org/officeDocument/2006/relationships/image" Target="../media/image282.png"/></Relationships>
</file>

<file path=ppt/slides/_rels/slide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1A8_4F8B9D21.xm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4.png"/></Relationships>
</file>

<file path=ppt/slides/_rels/slide6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6.xml"/><Relationship Id="rId1" Type="http://schemas.openxmlformats.org/officeDocument/2006/relationships/slideLayout" Target="../slideLayouts/slideLayout60.xml"/><Relationship Id="rId6" Type="http://schemas.openxmlformats.org/officeDocument/2006/relationships/image" Target="../media/image285.png"/><Relationship Id="rId5" Type="http://schemas.openxmlformats.org/officeDocument/2006/relationships/image" Target="../media/image286.png"/><Relationship Id="rId4" Type="http://schemas.openxmlformats.org/officeDocument/2006/relationships/image" Target="../media/image225.svg"/></Relationships>
</file>

<file path=ppt/slides/_rels/slide6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7.xml"/><Relationship Id="rId1" Type="http://schemas.openxmlformats.org/officeDocument/2006/relationships/slideLayout" Target="../slideLayouts/slideLayout60.xml"/><Relationship Id="rId4" Type="http://schemas.openxmlformats.org/officeDocument/2006/relationships/image" Target="../media/image285.png"/></Relationships>
</file>

<file path=ppt/slides/_rels/slide64.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36.png"/><Relationship Id="rId7" Type="http://schemas.openxmlformats.org/officeDocument/2006/relationships/image" Target="../media/image288.jpeg"/><Relationship Id="rId2" Type="http://schemas.openxmlformats.org/officeDocument/2006/relationships/notesSlide" Target="../notesSlides/notesSlide28.xml"/><Relationship Id="rId1" Type="http://schemas.openxmlformats.org/officeDocument/2006/relationships/slideLayout" Target="../slideLayouts/slideLayout59.xml"/><Relationship Id="rId6" Type="http://schemas.openxmlformats.org/officeDocument/2006/relationships/image" Target="../media/image276.png"/><Relationship Id="rId5" Type="http://schemas.openxmlformats.org/officeDocument/2006/relationships/image" Target="../media/image285.png"/><Relationship Id="rId10" Type="http://schemas.openxmlformats.org/officeDocument/2006/relationships/image" Target="../media/image291.jpeg"/><Relationship Id="rId4" Type="http://schemas.openxmlformats.org/officeDocument/2006/relationships/image" Target="../media/image191.png"/><Relationship Id="rId9" Type="http://schemas.openxmlformats.org/officeDocument/2006/relationships/image" Target="../media/image290.jpeg"/></Relationships>
</file>

<file path=ppt/slides/_rels/slide6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svg"/><Relationship Id="rId7" Type="http://schemas.openxmlformats.org/officeDocument/2006/relationships/image" Target="../media/image79.svg"/><Relationship Id="rId12" Type="http://schemas.openxmlformats.org/officeDocument/2006/relationships/image" Target="../media/image84.png"/><Relationship Id="rId17" Type="http://schemas.openxmlformats.org/officeDocument/2006/relationships/image" Target="../media/image89.svg"/><Relationship Id="rId2" Type="http://schemas.openxmlformats.org/officeDocument/2006/relationships/image" Target="../media/image74.png"/><Relationship Id="rId16" Type="http://schemas.openxmlformats.org/officeDocument/2006/relationships/image" Target="../media/image88.png"/><Relationship Id="rId1" Type="http://schemas.openxmlformats.org/officeDocument/2006/relationships/slideLayout" Target="../slideLayouts/slideLayout4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 Id="rId14" Type="http://schemas.openxmlformats.org/officeDocument/2006/relationships/image" Target="../media/image86.png"/></Relationships>
</file>

<file path=ppt/slides/_rels/slide7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93.png"/><Relationship Id="rId7" Type="http://schemas.openxmlformats.org/officeDocument/2006/relationships/image" Target="../media/image292.png"/><Relationship Id="rId12" Type="http://schemas.openxmlformats.org/officeDocument/2006/relationships/image" Target="../media/image300.png"/><Relationship Id="rId2" Type="http://schemas.openxmlformats.org/officeDocument/2006/relationships/notesSlide" Target="../notesSlides/notesSlide32.xml"/><Relationship Id="rId1" Type="http://schemas.openxmlformats.org/officeDocument/2006/relationships/slideLayout" Target="../slideLayouts/slideLayout59.xml"/><Relationship Id="rId6" Type="http://schemas.openxmlformats.org/officeDocument/2006/relationships/image" Target="../media/image282.png"/><Relationship Id="rId11" Type="http://schemas.openxmlformats.org/officeDocument/2006/relationships/image" Target="../media/image299.png"/><Relationship Id="rId5" Type="http://schemas.openxmlformats.org/officeDocument/2006/relationships/image" Target="../media/image295.png"/><Relationship Id="rId10" Type="http://schemas.openxmlformats.org/officeDocument/2006/relationships/image" Target="../media/image298.png"/><Relationship Id="rId4" Type="http://schemas.openxmlformats.org/officeDocument/2006/relationships/image" Target="../media/image294.png"/><Relationship Id="rId9" Type="http://schemas.openxmlformats.org/officeDocument/2006/relationships/image" Target="../media/image297.png"/></Relationships>
</file>

<file path=ppt/slides/_rels/slide71.xml.rels><?xml version="1.0" encoding="UTF-8" standalone="yes"?>
<Relationships xmlns="http://schemas.openxmlformats.org/package/2006/relationships"><Relationship Id="rId2" Type="http://schemas.openxmlformats.org/officeDocument/2006/relationships/image" Target="../media/image301.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303.svg"/><Relationship Id="rId2" Type="http://schemas.openxmlformats.org/officeDocument/2006/relationships/image" Target="../media/image302.png"/><Relationship Id="rId1" Type="http://schemas.openxmlformats.org/officeDocument/2006/relationships/slideLayout" Target="../slideLayouts/slideLayout17.xml"/><Relationship Id="rId6" Type="http://schemas.openxmlformats.org/officeDocument/2006/relationships/image" Target="../media/image305.svg"/><Relationship Id="rId5" Type="http://schemas.openxmlformats.org/officeDocument/2006/relationships/image" Target="../media/image304.png"/><Relationship Id="rId4" Type="http://schemas.openxmlformats.org/officeDocument/2006/relationships/image" Target="../media/image301.jpeg"/></Relationships>
</file>

<file path=ppt/slides/_rels/slide74.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301.jpeg"/><Relationship Id="rId2" Type="http://schemas.openxmlformats.org/officeDocument/2006/relationships/notesSlide" Target="../notesSlides/notesSlide34.xml"/><Relationship Id="rId1" Type="http://schemas.openxmlformats.org/officeDocument/2006/relationships/slideLayout" Target="../slideLayouts/slideLayout59.xml"/><Relationship Id="rId6" Type="http://schemas.openxmlformats.org/officeDocument/2006/relationships/image" Target="../media/image306.jpeg"/><Relationship Id="rId5" Type="http://schemas.openxmlformats.org/officeDocument/2006/relationships/image" Target="../media/image239.png"/><Relationship Id="rId4" Type="http://schemas.openxmlformats.org/officeDocument/2006/relationships/image" Target="../media/image2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svg"/><Relationship Id="rId21" Type="http://schemas.openxmlformats.org/officeDocument/2006/relationships/image" Target="../media/image109.png"/><Relationship Id="rId7" Type="http://schemas.openxmlformats.org/officeDocument/2006/relationships/image" Target="../media/image95.sv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4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svg"/><Relationship Id="rId15" Type="http://schemas.openxmlformats.org/officeDocument/2006/relationships/image" Target="../media/image103.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svg"/><Relationship Id="rId14" Type="http://schemas.openxmlformats.org/officeDocument/2006/relationships/image" Target="../media/image102.png"/><Relationship Id="rId22"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40.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FAD23BD2-C9EA-42AB-9FDF-D0D4D5CFFE7D}"/>
              </a:ext>
            </a:extLst>
          </p:cNvPr>
          <p:cNvSpPr>
            <a:spLocks noGrp="1"/>
          </p:cNvSpPr>
          <p:nvPr>
            <p:ph type="pic" sz="quarter" idx="10"/>
          </p:nvPr>
        </p:nvSpPr>
        <p:spPr/>
        <p:txBody>
          <a:bodyPr>
            <a:normAutofit/>
          </a:bodyPr>
          <a:lstStyle>
            <a:defPPr rtl="0">
              <a:defRPr lang="fr-FR"/>
            </a:defPPr>
            <a:lvl1pPr marL="0" algn="l" defTabSz="914217" rtl="0" eaLnBrk="1" latinLnBrk="0" hangingPunct="1">
              <a:defRPr sz="3599" kern="1200">
                <a:solidFill>
                  <a:schemeClr val="tx1"/>
                </a:solidFill>
                <a:latin typeface="+mn-lt"/>
                <a:ea typeface="+mn-ea"/>
                <a:cs typeface="+mn-cs"/>
              </a:defRPr>
            </a:lvl1pPr>
            <a:lvl2pPr marL="914217" algn="l" defTabSz="914217" rtl="0" eaLnBrk="1" latinLnBrk="0" hangingPunct="1">
              <a:defRPr sz="3599" kern="1200">
                <a:solidFill>
                  <a:schemeClr val="tx1"/>
                </a:solidFill>
                <a:latin typeface="+mn-lt"/>
                <a:ea typeface="+mn-ea"/>
                <a:cs typeface="+mn-cs"/>
              </a:defRPr>
            </a:lvl2pPr>
            <a:lvl3pPr marL="1828434" algn="l" defTabSz="914217" rtl="0" eaLnBrk="1" latinLnBrk="0" hangingPunct="1">
              <a:defRPr sz="3599" kern="1200">
                <a:solidFill>
                  <a:schemeClr val="tx1"/>
                </a:solidFill>
                <a:latin typeface="+mn-lt"/>
                <a:ea typeface="+mn-ea"/>
                <a:cs typeface="+mn-cs"/>
              </a:defRPr>
            </a:lvl3pPr>
            <a:lvl4pPr marL="2742651" algn="l" defTabSz="914217" rtl="0" eaLnBrk="1" latinLnBrk="0" hangingPunct="1">
              <a:defRPr sz="3599" kern="1200">
                <a:solidFill>
                  <a:schemeClr val="tx1"/>
                </a:solidFill>
                <a:latin typeface="+mn-lt"/>
                <a:ea typeface="+mn-ea"/>
                <a:cs typeface="+mn-cs"/>
              </a:defRPr>
            </a:lvl4pPr>
            <a:lvl5pPr marL="3656868" algn="l" defTabSz="914217" rtl="0" eaLnBrk="1" latinLnBrk="0" hangingPunct="1">
              <a:defRPr sz="3599" kern="1200">
                <a:solidFill>
                  <a:schemeClr val="tx1"/>
                </a:solidFill>
                <a:latin typeface="+mn-lt"/>
                <a:ea typeface="+mn-ea"/>
                <a:cs typeface="+mn-cs"/>
              </a:defRPr>
            </a:lvl5pPr>
            <a:lvl6pPr marL="4571086" algn="l" defTabSz="914217" rtl="0" eaLnBrk="1" latinLnBrk="0" hangingPunct="1">
              <a:defRPr sz="3599" kern="1200">
                <a:solidFill>
                  <a:schemeClr val="tx1"/>
                </a:solidFill>
                <a:latin typeface="+mn-lt"/>
                <a:ea typeface="+mn-ea"/>
                <a:cs typeface="+mn-cs"/>
              </a:defRPr>
            </a:lvl6pPr>
            <a:lvl7pPr marL="5485303" algn="l" defTabSz="914217" rtl="0" eaLnBrk="1" latinLnBrk="0" hangingPunct="1">
              <a:defRPr sz="3599" kern="1200">
                <a:solidFill>
                  <a:schemeClr val="tx1"/>
                </a:solidFill>
                <a:latin typeface="+mn-lt"/>
                <a:ea typeface="+mn-ea"/>
                <a:cs typeface="+mn-cs"/>
              </a:defRPr>
            </a:lvl7pPr>
            <a:lvl8pPr marL="6399520" algn="l" defTabSz="914217" rtl="0" eaLnBrk="1" latinLnBrk="0" hangingPunct="1">
              <a:defRPr sz="3599" kern="1200">
                <a:solidFill>
                  <a:schemeClr val="tx1"/>
                </a:solidFill>
                <a:latin typeface="+mn-lt"/>
                <a:ea typeface="+mn-ea"/>
                <a:cs typeface="+mn-cs"/>
              </a:defRPr>
            </a:lvl8pPr>
            <a:lvl9pPr marL="7313737" algn="l" defTabSz="914217" rtl="0" eaLnBrk="1" latinLnBrk="0" hangingPunct="1">
              <a:defRPr sz="3599" kern="1200">
                <a:solidFill>
                  <a:schemeClr val="tx1"/>
                </a:solidFill>
                <a:latin typeface="+mn-lt"/>
                <a:ea typeface="+mn-ea"/>
                <a:cs typeface="+mn-cs"/>
              </a:defRPr>
            </a:lvl9pPr>
          </a:lstStyle>
          <a:p>
            <a:endParaRPr lang="fr-LU" sz="1200"/>
          </a:p>
        </p:txBody>
      </p:sp>
      <p:sp>
        <p:nvSpPr>
          <p:cNvPr id="3" name="Titre 2">
            <a:extLst>
              <a:ext uri="{FF2B5EF4-FFF2-40B4-BE49-F238E27FC236}">
                <a16:creationId xmlns:a16="http://schemas.microsoft.com/office/drawing/2014/main" id="{9C82CD1A-6839-46C7-AB3C-5C32D510D0F2}"/>
              </a:ext>
            </a:extLst>
          </p:cNvPr>
          <p:cNvSpPr>
            <a:spLocks noGrp="1"/>
          </p:cNvSpPr>
          <p:nvPr>
            <p:ph type="title"/>
          </p:nvPr>
        </p:nvSpPr>
        <p:spPr/>
        <p:txBody>
          <a:bodyPr/>
          <a:lstStyle>
            <a:defPPr rtl="0">
              <a:defRPr lang="fr-FR"/>
            </a:defPPr>
            <a:lvl1pPr marL="0" algn="l" defTabSz="914217" rtl="0" eaLnBrk="1" latinLnBrk="0" hangingPunct="1">
              <a:defRPr sz="3599" kern="1200">
                <a:solidFill>
                  <a:schemeClr val="tx1"/>
                </a:solidFill>
                <a:latin typeface="+mn-lt"/>
                <a:ea typeface="+mn-ea"/>
                <a:cs typeface="+mn-cs"/>
              </a:defRPr>
            </a:lvl1pPr>
            <a:lvl2pPr marL="914217" algn="l" defTabSz="914217" rtl="0" eaLnBrk="1" latinLnBrk="0" hangingPunct="1">
              <a:defRPr sz="3599" kern="1200">
                <a:solidFill>
                  <a:schemeClr val="tx1"/>
                </a:solidFill>
                <a:latin typeface="+mn-lt"/>
                <a:ea typeface="+mn-ea"/>
                <a:cs typeface="+mn-cs"/>
              </a:defRPr>
            </a:lvl2pPr>
            <a:lvl3pPr marL="1828434" algn="l" defTabSz="914217" rtl="0" eaLnBrk="1" latinLnBrk="0" hangingPunct="1">
              <a:defRPr sz="3599" kern="1200">
                <a:solidFill>
                  <a:schemeClr val="tx1"/>
                </a:solidFill>
                <a:latin typeface="+mn-lt"/>
                <a:ea typeface="+mn-ea"/>
                <a:cs typeface="+mn-cs"/>
              </a:defRPr>
            </a:lvl3pPr>
            <a:lvl4pPr marL="2742651" algn="l" defTabSz="914217" rtl="0" eaLnBrk="1" latinLnBrk="0" hangingPunct="1">
              <a:defRPr sz="3599" kern="1200">
                <a:solidFill>
                  <a:schemeClr val="tx1"/>
                </a:solidFill>
                <a:latin typeface="+mn-lt"/>
                <a:ea typeface="+mn-ea"/>
                <a:cs typeface="+mn-cs"/>
              </a:defRPr>
            </a:lvl4pPr>
            <a:lvl5pPr marL="3656868" algn="l" defTabSz="914217" rtl="0" eaLnBrk="1" latinLnBrk="0" hangingPunct="1">
              <a:defRPr sz="3599" kern="1200">
                <a:solidFill>
                  <a:schemeClr val="tx1"/>
                </a:solidFill>
                <a:latin typeface="+mn-lt"/>
                <a:ea typeface="+mn-ea"/>
                <a:cs typeface="+mn-cs"/>
              </a:defRPr>
            </a:lvl5pPr>
            <a:lvl6pPr marL="4571086" algn="l" defTabSz="914217" rtl="0" eaLnBrk="1" latinLnBrk="0" hangingPunct="1">
              <a:defRPr sz="3599" kern="1200">
                <a:solidFill>
                  <a:schemeClr val="tx1"/>
                </a:solidFill>
                <a:latin typeface="+mn-lt"/>
                <a:ea typeface="+mn-ea"/>
                <a:cs typeface="+mn-cs"/>
              </a:defRPr>
            </a:lvl6pPr>
            <a:lvl7pPr marL="5485303" algn="l" defTabSz="914217" rtl="0" eaLnBrk="1" latinLnBrk="0" hangingPunct="1">
              <a:defRPr sz="3599" kern="1200">
                <a:solidFill>
                  <a:schemeClr val="tx1"/>
                </a:solidFill>
                <a:latin typeface="+mn-lt"/>
                <a:ea typeface="+mn-ea"/>
                <a:cs typeface="+mn-cs"/>
              </a:defRPr>
            </a:lvl7pPr>
            <a:lvl8pPr marL="6399520" algn="l" defTabSz="914217" rtl="0" eaLnBrk="1" latinLnBrk="0" hangingPunct="1">
              <a:defRPr sz="3599" kern="1200">
                <a:solidFill>
                  <a:schemeClr val="tx1"/>
                </a:solidFill>
                <a:latin typeface="+mn-lt"/>
                <a:ea typeface="+mn-ea"/>
                <a:cs typeface="+mn-cs"/>
              </a:defRPr>
            </a:lvl8pPr>
            <a:lvl9pPr marL="7313737" algn="l" defTabSz="914217" rtl="0" eaLnBrk="1" latinLnBrk="0" hangingPunct="1">
              <a:defRPr sz="3599" kern="1200">
                <a:solidFill>
                  <a:schemeClr val="tx1"/>
                </a:solidFill>
                <a:latin typeface="+mn-lt"/>
                <a:ea typeface="+mn-ea"/>
                <a:cs typeface="+mn-cs"/>
              </a:defRPr>
            </a:lvl9pPr>
          </a:lstStyle>
          <a:p>
            <a:r>
              <a:rPr lang="fr-FR" sz="2200">
                <a:solidFill>
                  <a:schemeClr val="bg1"/>
                </a:solidFill>
                <a:latin typeface="Poppins Medium"/>
                <a:cs typeface="Poppins Medium"/>
              </a:rPr>
              <a:t>COMPANY PRESENTATION</a:t>
            </a:r>
          </a:p>
        </p:txBody>
      </p:sp>
      <p:sp>
        <p:nvSpPr>
          <p:cNvPr id="4" name="Espace réservé du texte 3">
            <a:extLst>
              <a:ext uri="{FF2B5EF4-FFF2-40B4-BE49-F238E27FC236}">
                <a16:creationId xmlns:a16="http://schemas.microsoft.com/office/drawing/2014/main" id="{51D6721F-4004-4577-8735-AD5F88A383F8}"/>
              </a:ext>
            </a:extLst>
          </p:cNvPr>
          <p:cNvSpPr>
            <a:spLocks noGrp="1"/>
          </p:cNvSpPr>
          <p:nvPr>
            <p:ph type="body" sz="quarter" idx="11"/>
          </p:nvPr>
        </p:nvSpPr>
        <p:spPr/>
        <p:txBody>
          <a:bodyPr>
            <a:normAutofit fontScale="32500" lnSpcReduction="20000"/>
          </a:bodyPr>
          <a:lstStyle>
            <a:defPPr rtl="0">
              <a:defRPr lang="fr-FR"/>
            </a:defPPr>
            <a:lvl1pPr marL="0" algn="l" defTabSz="914217" rtl="0" eaLnBrk="1" latinLnBrk="0" hangingPunct="1">
              <a:defRPr sz="3599" kern="1200">
                <a:solidFill>
                  <a:schemeClr val="tx1"/>
                </a:solidFill>
                <a:latin typeface="+mn-lt"/>
                <a:ea typeface="+mn-ea"/>
                <a:cs typeface="+mn-cs"/>
              </a:defRPr>
            </a:lvl1pPr>
            <a:lvl2pPr marL="914217" algn="l" defTabSz="914217" rtl="0" eaLnBrk="1" latinLnBrk="0" hangingPunct="1">
              <a:defRPr sz="3599" kern="1200">
                <a:solidFill>
                  <a:schemeClr val="tx1"/>
                </a:solidFill>
                <a:latin typeface="+mn-lt"/>
                <a:ea typeface="+mn-ea"/>
                <a:cs typeface="+mn-cs"/>
              </a:defRPr>
            </a:lvl2pPr>
            <a:lvl3pPr marL="1828434" algn="l" defTabSz="914217" rtl="0" eaLnBrk="1" latinLnBrk="0" hangingPunct="1">
              <a:defRPr sz="3599" kern="1200">
                <a:solidFill>
                  <a:schemeClr val="tx1"/>
                </a:solidFill>
                <a:latin typeface="+mn-lt"/>
                <a:ea typeface="+mn-ea"/>
                <a:cs typeface="+mn-cs"/>
              </a:defRPr>
            </a:lvl3pPr>
            <a:lvl4pPr marL="2742651" algn="l" defTabSz="914217" rtl="0" eaLnBrk="1" latinLnBrk="0" hangingPunct="1">
              <a:defRPr sz="3599" kern="1200">
                <a:solidFill>
                  <a:schemeClr val="tx1"/>
                </a:solidFill>
                <a:latin typeface="+mn-lt"/>
                <a:ea typeface="+mn-ea"/>
                <a:cs typeface="+mn-cs"/>
              </a:defRPr>
            </a:lvl4pPr>
            <a:lvl5pPr marL="3656868" algn="l" defTabSz="914217" rtl="0" eaLnBrk="1" latinLnBrk="0" hangingPunct="1">
              <a:defRPr sz="3599" kern="1200">
                <a:solidFill>
                  <a:schemeClr val="tx1"/>
                </a:solidFill>
                <a:latin typeface="+mn-lt"/>
                <a:ea typeface="+mn-ea"/>
                <a:cs typeface="+mn-cs"/>
              </a:defRPr>
            </a:lvl5pPr>
            <a:lvl6pPr marL="4571086" algn="l" defTabSz="914217" rtl="0" eaLnBrk="1" latinLnBrk="0" hangingPunct="1">
              <a:defRPr sz="3599" kern="1200">
                <a:solidFill>
                  <a:schemeClr val="tx1"/>
                </a:solidFill>
                <a:latin typeface="+mn-lt"/>
                <a:ea typeface="+mn-ea"/>
                <a:cs typeface="+mn-cs"/>
              </a:defRPr>
            </a:lvl6pPr>
            <a:lvl7pPr marL="5485303" algn="l" defTabSz="914217" rtl="0" eaLnBrk="1" latinLnBrk="0" hangingPunct="1">
              <a:defRPr sz="3599" kern="1200">
                <a:solidFill>
                  <a:schemeClr val="tx1"/>
                </a:solidFill>
                <a:latin typeface="+mn-lt"/>
                <a:ea typeface="+mn-ea"/>
                <a:cs typeface="+mn-cs"/>
              </a:defRPr>
            </a:lvl7pPr>
            <a:lvl8pPr marL="6399520" algn="l" defTabSz="914217" rtl="0" eaLnBrk="1" latinLnBrk="0" hangingPunct="1">
              <a:defRPr sz="3599" kern="1200">
                <a:solidFill>
                  <a:schemeClr val="tx1"/>
                </a:solidFill>
                <a:latin typeface="+mn-lt"/>
                <a:ea typeface="+mn-ea"/>
                <a:cs typeface="+mn-cs"/>
              </a:defRPr>
            </a:lvl8pPr>
            <a:lvl9pPr marL="7313737" algn="l" defTabSz="914217" rtl="0" eaLnBrk="1" latinLnBrk="0" hangingPunct="1">
              <a:defRPr sz="3599" kern="1200">
                <a:solidFill>
                  <a:schemeClr val="tx1"/>
                </a:solidFill>
                <a:latin typeface="+mn-lt"/>
                <a:ea typeface="+mn-ea"/>
                <a:cs typeface="+mn-cs"/>
              </a:defRPr>
            </a:lvl9pPr>
          </a:lstStyle>
          <a:p>
            <a:r>
              <a:rPr lang="fr-FR"/>
              <a:t>AKABI GROUP</a:t>
            </a:r>
          </a:p>
        </p:txBody>
      </p:sp>
      <p:sp>
        <p:nvSpPr>
          <p:cNvPr id="5" name="Espace réservé de la date 4">
            <a:extLst>
              <a:ext uri="{FF2B5EF4-FFF2-40B4-BE49-F238E27FC236}">
                <a16:creationId xmlns:a16="http://schemas.microsoft.com/office/drawing/2014/main" id="{897A5D6F-BC2B-4433-8762-67F6286A334C}"/>
              </a:ext>
            </a:extLst>
          </p:cNvPr>
          <p:cNvSpPr>
            <a:spLocks noGrp="1"/>
          </p:cNvSpPr>
          <p:nvPr>
            <p:ph type="dt" sz="half" idx="12"/>
          </p:nvPr>
        </p:nvSpPr>
        <p:spPr/>
        <p:txBody>
          <a:bodyPr/>
          <a:lstStyle>
            <a:defPPr rtl="0">
              <a:defRPr lang="fr-FR"/>
            </a:defPPr>
            <a:lvl1pPr marL="0" algn="l" defTabSz="913989" rtl="0" eaLnBrk="1" latinLnBrk="0" hangingPunct="1">
              <a:defRPr sz="3598" kern="1200">
                <a:solidFill>
                  <a:schemeClr val="tx1"/>
                </a:solidFill>
                <a:latin typeface="+mn-lt"/>
                <a:ea typeface="+mn-ea"/>
                <a:cs typeface="+mn-cs"/>
              </a:defRPr>
            </a:lvl1pPr>
            <a:lvl2pPr marL="913989" algn="l" defTabSz="913989" rtl="0" eaLnBrk="1" latinLnBrk="0" hangingPunct="1">
              <a:defRPr sz="3598" kern="1200">
                <a:solidFill>
                  <a:schemeClr val="tx1"/>
                </a:solidFill>
                <a:latin typeface="+mn-lt"/>
                <a:ea typeface="+mn-ea"/>
                <a:cs typeface="+mn-cs"/>
              </a:defRPr>
            </a:lvl2pPr>
            <a:lvl3pPr marL="1827977" algn="l" defTabSz="913989" rtl="0" eaLnBrk="1" latinLnBrk="0" hangingPunct="1">
              <a:defRPr sz="3598" kern="1200">
                <a:solidFill>
                  <a:schemeClr val="tx1"/>
                </a:solidFill>
                <a:latin typeface="+mn-lt"/>
                <a:ea typeface="+mn-ea"/>
                <a:cs typeface="+mn-cs"/>
              </a:defRPr>
            </a:lvl3pPr>
            <a:lvl4pPr marL="2741966" algn="l" defTabSz="913989" rtl="0" eaLnBrk="1" latinLnBrk="0" hangingPunct="1">
              <a:defRPr sz="3598" kern="1200">
                <a:solidFill>
                  <a:schemeClr val="tx1"/>
                </a:solidFill>
                <a:latin typeface="+mn-lt"/>
                <a:ea typeface="+mn-ea"/>
                <a:cs typeface="+mn-cs"/>
              </a:defRPr>
            </a:lvl4pPr>
            <a:lvl5pPr marL="3655954" algn="l" defTabSz="913989" rtl="0" eaLnBrk="1" latinLnBrk="0" hangingPunct="1">
              <a:defRPr sz="3598" kern="1200">
                <a:solidFill>
                  <a:schemeClr val="tx1"/>
                </a:solidFill>
                <a:latin typeface="+mn-lt"/>
                <a:ea typeface="+mn-ea"/>
                <a:cs typeface="+mn-cs"/>
              </a:defRPr>
            </a:lvl5pPr>
            <a:lvl6pPr marL="4569943" algn="l" defTabSz="913989" rtl="0" eaLnBrk="1" latinLnBrk="0" hangingPunct="1">
              <a:defRPr sz="3598" kern="1200">
                <a:solidFill>
                  <a:schemeClr val="tx1"/>
                </a:solidFill>
                <a:latin typeface="+mn-lt"/>
                <a:ea typeface="+mn-ea"/>
                <a:cs typeface="+mn-cs"/>
              </a:defRPr>
            </a:lvl6pPr>
            <a:lvl7pPr marL="5483932" algn="l" defTabSz="913989" rtl="0" eaLnBrk="1" latinLnBrk="0" hangingPunct="1">
              <a:defRPr sz="3598" kern="1200">
                <a:solidFill>
                  <a:schemeClr val="tx1"/>
                </a:solidFill>
                <a:latin typeface="+mn-lt"/>
                <a:ea typeface="+mn-ea"/>
                <a:cs typeface="+mn-cs"/>
              </a:defRPr>
            </a:lvl7pPr>
            <a:lvl8pPr marL="6397920" algn="l" defTabSz="913989" rtl="0" eaLnBrk="1" latinLnBrk="0" hangingPunct="1">
              <a:defRPr sz="3598" kern="1200">
                <a:solidFill>
                  <a:schemeClr val="tx1"/>
                </a:solidFill>
                <a:latin typeface="+mn-lt"/>
                <a:ea typeface="+mn-ea"/>
                <a:cs typeface="+mn-cs"/>
              </a:defRPr>
            </a:lvl8pPr>
            <a:lvl9pPr marL="7311909" algn="l" defTabSz="913989" rtl="0" eaLnBrk="1" latinLnBrk="0" hangingPunct="1">
              <a:defRPr sz="3598" kern="1200">
                <a:solidFill>
                  <a:schemeClr val="tx1"/>
                </a:solidFill>
                <a:latin typeface="+mn-lt"/>
                <a:ea typeface="+mn-ea"/>
                <a:cs typeface="+mn-cs"/>
              </a:defRPr>
            </a:lvl9pPr>
          </a:lstStyle>
          <a:p>
            <a:fld id="{7F53AEAA-CFCC-4422-8F19-3C5647B95641}" type="datetime1">
              <a:rPr lang="fr-FR" smtClean="0"/>
              <a:t>07/11/2024</a:t>
            </a:fld>
            <a:endParaRPr lang="fr-FR"/>
          </a:p>
        </p:txBody>
      </p:sp>
    </p:spTree>
    <p:extLst>
      <p:ext uri="{BB962C8B-B14F-4D97-AF65-F5344CB8AC3E}">
        <p14:creationId xmlns:p14="http://schemas.microsoft.com/office/powerpoint/2010/main" val="1287834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numéro de diapositive 12">
            <a:extLst>
              <a:ext uri="{FF2B5EF4-FFF2-40B4-BE49-F238E27FC236}">
                <a16:creationId xmlns:a16="http://schemas.microsoft.com/office/drawing/2014/main" id="{15303DB9-00A4-4E22-8E2A-9340C377F765}"/>
              </a:ext>
            </a:extLst>
          </p:cNvPr>
          <p:cNvSpPr>
            <a:spLocks noGrp="1"/>
          </p:cNvSpPr>
          <p:nvPr>
            <p:ph type="sldNum" sz="quarter" idx="12"/>
          </p:nvPr>
        </p:nvSpPr>
        <p:spPr/>
        <p:txBody>
          <a:bodyPr/>
          <a:lstStyle/>
          <a:p>
            <a:fld id="{85FCA5DD-1A2A-441E-8A3A-06F8DC18DFAD}" type="slidenum">
              <a:rPr lang="fr-FR" smtClean="0"/>
              <a:pPr/>
              <a:t>10</a:t>
            </a:fld>
            <a:endParaRPr lang="fr-FR"/>
          </a:p>
        </p:txBody>
      </p:sp>
      <p:sp>
        <p:nvSpPr>
          <p:cNvPr id="14" name="Titre 1">
            <a:extLst>
              <a:ext uri="{FF2B5EF4-FFF2-40B4-BE49-F238E27FC236}">
                <a16:creationId xmlns:a16="http://schemas.microsoft.com/office/drawing/2014/main" id="{51224BFD-BBAF-4DFB-AF2F-6D0DFCEEBCA9}"/>
              </a:ext>
            </a:extLst>
          </p:cNvPr>
          <p:cNvSpPr>
            <a:spLocks noGrp="1"/>
          </p:cNvSpPr>
          <p:nvPr>
            <p:ph type="title"/>
          </p:nvPr>
        </p:nvSpPr>
        <p:spPr>
          <a:xfrm>
            <a:off x="839788" y="529200"/>
            <a:ext cx="10512425" cy="507600"/>
          </a:xfrm>
        </p:spPr>
        <p:txBody>
          <a:bodyPr/>
          <a:lstStyle/>
          <a:p>
            <a:r>
              <a:rPr lang="fr-FR"/>
              <a:t>Our values</a:t>
            </a:r>
          </a:p>
        </p:txBody>
      </p:sp>
      <p:pic>
        <p:nvPicPr>
          <p:cNvPr id="15" name="Espace réservé pour une image  12">
            <a:extLst>
              <a:ext uri="{FF2B5EF4-FFF2-40B4-BE49-F238E27FC236}">
                <a16:creationId xmlns:a16="http://schemas.microsoft.com/office/drawing/2014/main" id="{3AD2BE77-3BF9-4A0B-A478-A843AB840B6F}"/>
              </a:ext>
            </a:extLst>
          </p:cNvPr>
          <p:cNvPicPr>
            <a:picLocks noGrp="1" noChangeAspect="1"/>
          </p:cNvPicPr>
          <p:nvPr>
            <p:ph type="pic" sz="quarter" idx="16"/>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19675" y="3753280"/>
            <a:ext cx="667800" cy="667800"/>
          </a:xfrm>
        </p:spPr>
      </p:pic>
      <p:pic>
        <p:nvPicPr>
          <p:cNvPr id="16" name="Espace réservé pour une image  16">
            <a:extLst>
              <a:ext uri="{FF2B5EF4-FFF2-40B4-BE49-F238E27FC236}">
                <a16:creationId xmlns:a16="http://schemas.microsoft.com/office/drawing/2014/main" id="{CB99E7D4-8973-46E9-A4AF-6AA83D2785E0}"/>
              </a:ext>
            </a:extLst>
          </p:cNvPr>
          <p:cNvPicPr>
            <a:picLocks noGrp="1" noChangeAspect="1"/>
          </p:cNvPicPr>
          <p:nvPr>
            <p:ph type="pic" sz="quarter" idx="17"/>
          </p:nvPr>
        </p:nvPicPr>
        <p:blipFill rotWithShape="1">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772331" y="3753280"/>
            <a:ext cx="667800" cy="667800"/>
          </a:xfrm>
        </p:spPr>
      </p:pic>
      <p:pic>
        <p:nvPicPr>
          <p:cNvPr id="17" name="Espace réservé pour une image  14">
            <a:extLst>
              <a:ext uri="{FF2B5EF4-FFF2-40B4-BE49-F238E27FC236}">
                <a16:creationId xmlns:a16="http://schemas.microsoft.com/office/drawing/2014/main" id="{01203800-CE50-4F92-A728-935513FEEB48}"/>
              </a:ext>
            </a:extLst>
          </p:cNvPr>
          <p:cNvPicPr>
            <a:picLocks noGrp="1" noChangeAspect="1"/>
          </p:cNvPicPr>
          <p:nvPr>
            <p:ph type="pic" sz="quarter" idx="18"/>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524988" y="3780901"/>
            <a:ext cx="667800" cy="667800"/>
          </a:xfrm>
        </p:spPr>
      </p:pic>
      <p:sp>
        <p:nvSpPr>
          <p:cNvPr id="18" name="Espace réservé du texte 5">
            <a:extLst>
              <a:ext uri="{FF2B5EF4-FFF2-40B4-BE49-F238E27FC236}">
                <a16:creationId xmlns:a16="http://schemas.microsoft.com/office/drawing/2014/main" id="{6F0BEC03-88F6-42AB-9CAC-E9C5AC17843E}"/>
              </a:ext>
            </a:extLst>
          </p:cNvPr>
          <p:cNvSpPr>
            <a:spLocks noGrp="1"/>
          </p:cNvSpPr>
          <p:nvPr>
            <p:ph type="body" sz="quarter" idx="27"/>
          </p:nvPr>
        </p:nvSpPr>
        <p:spPr>
          <a:xfrm>
            <a:off x="1421788" y="5045400"/>
            <a:ext cx="1888200" cy="324000"/>
          </a:xfrm>
        </p:spPr>
        <p:txBody>
          <a:bodyPr>
            <a:normAutofit lnSpcReduction="10000"/>
          </a:bodyPr>
          <a:lstStyle/>
          <a:p>
            <a:r>
              <a:rPr lang="fr-FR"/>
              <a:t>Human first</a:t>
            </a:r>
          </a:p>
        </p:txBody>
      </p:sp>
      <p:sp>
        <p:nvSpPr>
          <p:cNvPr id="19" name="Espace réservé du texte 6">
            <a:extLst>
              <a:ext uri="{FF2B5EF4-FFF2-40B4-BE49-F238E27FC236}">
                <a16:creationId xmlns:a16="http://schemas.microsoft.com/office/drawing/2014/main" id="{361B5DFD-351A-4EE9-8BE4-2C06C03D6811}"/>
              </a:ext>
            </a:extLst>
          </p:cNvPr>
          <p:cNvSpPr>
            <a:spLocks noGrp="1"/>
          </p:cNvSpPr>
          <p:nvPr>
            <p:ph type="body" sz="quarter" idx="33"/>
          </p:nvPr>
        </p:nvSpPr>
        <p:spPr>
          <a:xfrm>
            <a:off x="812595" y="5416200"/>
            <a:ext cx="3081960" cy="1250608"/>
          </a:xfrm>
        </p:spPr>
        <p:txBody>
          <a:bodyPr>
            <a:normAutofit/>
          </a:bodyPr>
          <a:lstStyle/>
          <a:p>
            <a:r>
              <a:rPr lang="en-US"/>
              <a:t>We don’t hire skills, we hire humans ! </a:t>
            </a:r>
            <a:br>
              <a:rPr lang="en-US"/>
            </a:br>
            <a:r>
              <a:rPr lang="en-US"/>
              <a:t>From the sourcing phase to the management of the career at AKABI, our investment in our teams is strong and constantly evolving.</a:t>
            </a:r>
          </a:p>
          <a:p>
            <a:endParaRPr lang="fr-FR"/>
          </a:p>
        </p:txBody>
      </p:sp>
      <p:sp>
        <p:nvSpPr>
          <p:cNvPr id="20" name="Espace réservé du texte 7">
            <a:extLst>
              <a:ext uri="{FF2B5EF4-FFF2-40B4-BE49-F238E27FC236}">
                <a16:creationId xmlns:a16="http://schemas.microsoft.com/office/drawing/2014/main" id="{649FEBF0-ECDC-40C7-9E6E-483BE364D755}"/>
              </a:ext>
            </a:extLst>
          </p:cNvPr>
          <p:cNvSpPr>
            <a:spLocks noGrp="1"/>
          </p:cNvSpPr>
          <p:nvPr>
            <p:ph type="body" sz="quarter" idx="34"/>
          </p:nvPr>
        </p:nvSpPr>
        <p:spPr>
          <a:xfrm>
            <a:off x="5174788" y="5045400"/>
            <a:ext cx="1888200" cy="324000"/>
          </a:xfrm>
        </p:spPr>
        <p:txBody>
          <a:bodyPr>
            <a:normAutofit lnSpcReduction="10000"/>
          </a:bodyPr>
          <a:lstStyle/>
          <a:p>
            <a:r>
              <a:rPr lang="fr-FR" err="1"/>
              <a:t>Quality</a:t>
            </a:r>
            <a:endParaRPr lang="fr-FR"/>
          </a:p>
        </p:txBody>
      </p:sp>
      <p:sp>
        <p:nvSpPr>
          <p:cNvPr id="21" name="Espace réservé du texte 8">
            <a:extLst>
              <a:ext uri="{FF2B5EF4-FFF2-40B4-BE49-F238E27FC236}">
                <a16:creationId xmlns:a16="http://schemas.microsoft.com/office/drawing/2014/main" id="{1847977E-D5C3-453E-9FCA-1216E7334CA7}"/>
              </a:ext>
            </a:extLst>
          </p:cNvPr>
          <p:cNvSpPr>
            <a:spLocks noGrp="1"/>
          </p:cNvSpPr>
          <p:nvPr>
            <p:ph type="body" sz="quarter" idx="35"/>
          </p:nvPr>
        </p:nvSpPr>
        <p:spPr>
          <a:xfrm>
            <a:off x="8927788" y="5045400"/>
            <a:ext cx="1888200" cy="324000"/>
          </a:xfrm>
        </p:spPr>
        <p:txBody>
          <a:bodyPr>
            <a:normAutofit lnSpcReduction="10000"/>
          </a:bodyPr>
          <a:lstStyle/>
          <a:p>
            <a:r>
              <a:rPr lang="fr-FR" err="1"/>
              <a:t>Transparency</a:t>
            </a:r>
            <a:endParaRPr lang="fr-FR"/>
          </a:p>
        </p:txBody>
      </p:sp>
      <p:sp>
        <p:nvSpPr>
          <p:cNvPr id="22" name="Espace réservé du texte 9">
            <a:extLst>
              <a:ext uri="{FF2B5EF4-FFF2-40B4-BE49-F238E27FC236}">
                <a16:creationId xmlns:a16="http://schemas.microsoft.com/office/drawing/2014/main" id="{0440926B-C4C4-4E0F-AEB5-0EF51F835FB0}"/>
              </a:ext>
            </a:extLst>
          </p:cNvPr>
          <p:cNvSpPr>
            <a:spLocks noGrp="1"/>
          </p:cNvSpPr>
          <p:nvPr>
            <p:ph type="body" sz="quarter" idx="36"/>
          </p:nvPr>
        </p:nvSpPr>
        <p:spPr>
          <a:xfrm>
            <a:off x="4695988" y="5416200"/>
            <a:ext cx="2847600" cy="1084353"/>
          </a:xfrm>
        </p:spPr>
        <p:txBody>
          <a:bodyPr/>
          <a:lstStyle/>
          <a:p>
            <a:r>
              <a:rPr lang="en-US"/>
              <a:t>We prefer to invest in quality rather than in quantity, expressing realistic and qualitative expansion of our company.</a:t>
            </a:r>
          </a:p>
          <a:p>
            <a:endParaRPr lang="fr-FR"/>
          </a:p>
        </p:txBody>
      </p:sp>
      <p:sp>
        <p:nvSpPr>
          <p:cNvPr id="23" name="Espace réservé du texte 10">
            <a:extLst>
              <a:ext uri="{FF2B5EF4-FFF2-40B4-BE49-F238E27FC236}">
                <a16:creationId xmlns:a16="http://schemas.microsoft.com/office/drawing/2014/main" id="{9D44F3F0-72BB-4AD1-AEAB-4D5972070167}"/>
              </a:ext>
            </a:extLst>
          </p:cNvPr>
          <p:cNvSpPr>
            <a:spLocks noGrp="1"/>
          </p:cNvSpPr>
          <p:nvPr>
            <p:ph type="body" sz="quarter" idx="37"/>
          </p:nvPr>
        </p:nvSpPr>
        <p:spPr>
          <a:xfrm>
            <a:off x="8258622" y="5416200"/>
            <a:ext cx="3200531" cy="1250608"/>
          </a:xfrm>
        </p:spPr>
        <p:txBody>
          <a:bodyPr>
            <a:normAutofit/>
          </a:bodyPr>
          <a:lstStyle/>
          <a:p>
            <a:r>
              <a:rPr lang="en-US"/>
              <a:t>We believe that good communication is the basis for a successful business. The collaboration between AKABI, its clients and consultants is based on a totally transparent approach.</a:t>
            </a:r>
          </a:p>
          <a:p>
            <a:endParaRPr lang="fr-FR"/>
          </a:p>
        </p:txBody>
      </p:sp>
    </p:spTree>
    <p:extLst>
      <p:ext uri="{BB962C8B-B14F-4D97-AF65-F5344CB8AC3E}">
        <p14:creationId xmlns:p14="http://schemas.microsoft.com/office/powerpoint/2010/main" val="3137202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F9846D9A-112A-4F9D-86D3-8C18F65914C3}"/>
              </a:ext>
            </a:extLst>
          </p:cNvPr>
          <p:cNvSpPr>
            <a:spLocks noGrp="1"/>
          </p:cNvSpPr>
          <p:nvPr>
            <p:ph type="dt" sz="half" idx="10"/>
          </p:nvPr>
        </p:nvSpPr>
        <p:spPr/>
        <p:txBody>
          <a:bodyPr/>
          <a:lstStyle/>
          <a:p>
            <a:fld id="{34483084-CA78-49EF-83BF-FB3811865B59}" type="datetime1">
              <a:rPr lang="fr-FR" smtClean="0"/>
              <a:t>07/11/2024</a:t>
            </a:fld>
            <a:endParaRPr lang="fr-FR"/>
          </a:p>
        </p:txBody>
      </p:sp>
      <p:sp>
        <p:nvSpPr>
          <p:cNvPr id="8" name="Espace réservé du numéro de diapositive 7">
            <a:extLst>
              <a:ext uri="{FF2B5EF4-FFF2-40B4-BE49-F238E27FC236}">
                <a16:creationId xmlns:a16="http://schemas.microsoft.com/office/drawing/2014/main" id="{1E638B63-7929-49F6-9C9F-8B55CE6DFA7E}"/>
              </a:ext>
            </a:extLst>
          </p:cNvPr>
          <p:cNvSpPr>
            <a:spLocks noGrp="1"/>
          </p:cNvSpPr>
          <p:nvPr>
            <p:ph type="sldNum" sz="quarter" idx="12"/>
          </p:nvPr>
        </p:nvSpPr>
        <p:spPr/>
        <p:txBody>
          <a:bodyPr/>
          <a:lstStyle/>
          <a:p>
            <a:fld id="{85FCA5DD-1A2A-441E-8A3A-06F8DC18DFAD}" type="slidenum">
              <a:rPr lang="fr-FR" smtClean="0"/>
              <a:pPr/>
              <a:t>11</a:t>
            </a:fld>
            <a:endParaRPr lang="fr-FR"/>
          </a:p>
        </p:txBody>
      </p:sp>
      <p:sp>
        <p:nvSpPr>
          <p:cNvPr id="11" name="Espace réservé du pied de page 10">
            <a:extLst>
              <a:ext uri="{FF2B5EF4-FFF2-40B4-BE49-F238E27FC236}">
                <a16:creationId xmlns:a16="http://schemas.microsoft.com/office/drawing/2014/main" id="{2D7978F4-D044-489E-916F-140E5856DC89}"/>
              </a:ext>
            </a:extLst>
          </p:cNvPr>
          <p:cNvSpPr>
            <a:spLocks noGrp="1"/>
          </p:cNvSpPr>
          <p:nvPr>
            <p:ph type="ftr" sz="quarter" idx="11"/>
          </p:nvPr>
        </p:nvSpPr>
        <p:spPr/>
        <p:txBody>
          <a:bodyPr/>
          <a:lstStyle/>
          <a:p>
            <a:r>
              <a:rPr lang="fr-FR"/>
              <a:t>AKABI Presentation</a:t>
            </a:r>
          </a:p>
        </p:txBody>
      </p:sp>
      <p:sp>
        <p:nvSpPr>
          <p:cNvPr id="10" name="Titre 1">
            <a:extLst>
              <a:ext uri="{FF2B5EF4-FFF2-40B4-BE49-F238E27FC236}">
                <a16:creationId xmlns:a16="http://schemas.microsoft.com/office/drawing/2014/main" id="{E8E104FD-DD5A-4668-8A9C-083D968549D0}"/>
              </a:ext>
            </a:extLst>
          </p:cNvPr>
          <p:cNvSpPr>
            <a:spLocks noGrp="1"/>
          </p:cNvSpPr>
          <p:nvPr>
            <p:ph type="title"/>
          </p:nvPr>
        </p:nvSpPr>
        <p:spPr>
          <a:xfrm>
            <a:off x="839788" y="529200"/>
            <a:ext cx="10512425" cy="507600"/>
          </a:xfrm>
        </p:spPr>
        <p:txBody>
          <a:bodyPr/>
          <a:lstStyle/>
          <a:p>
            <a:r>
              <a:rPr lang="fr-FR"/>
              <a:t>Our values</a:t>
            </a:r>
          </a:p>
        </p:txBody>
      </p:sp>
      <p:pic>
        <p:nvPicPr>
          <p:cNvPr id="12" name="Espace réservé pour une image  10">
            <a:extLst>
              <a:ext uri="{FF2B5EF4-FFF2-40B4-BE49-F238E27FC236}">
                <a16:creationId xmlns:a16="http://schemas.microsoft.com/office/drawing/2014/main" id="{297425E4-0DD0-4741-B7E5-05EE7F02CD59}"/>
              </a:ext>
            </a:extLst>
          </p:cNvPr>
          <p:cNvPicPr>
            <a:picLocks noGrp="1" noChangeAspect="1"/>
          </p:cNvPicPr>
          <p:nvPr>
            <p:ph type="pic" sz="quarter" idx="16"/>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85540" y="2548800"/>
            <a:ext cx="900000" cy="900000"/>
          </a:xfrm>
        </p:spPr>
      </p:pic>
      <p:sp>
        <p:nvSpPr>
          <p:cNvPr id="13" name="Espace réservé du texte 3">
            <a:extLst>
              <a:ext uri="{FF2B5EF4-FFF2-40B4-BE49-F238E27FC236}">
                <a16:creationId xmlns:a16="http://schemas.microsoft.com/office/drawing/2014/main" id="{E72FE649-C677-4089-B1BB-3BFE9EBC8449}"/>
              </a:ext>
            </a:extLst>
          </p:cNvPr>
          <p:cNvSpPr>
            <a:spLocks noGrp="1"/>
          </p:cNvSpPr>
          <p:nvPr>
            <p:ph type="body" sz="quarter" idx="17"/>
          </p:nvPr>
        </p:nvSpPr>
        <p:spPr>
          <a:xfrm>
            <a:off x="839788" y="3740400"/>
            <a:ext cx="5191504" cy="324000"/>
          </a:xfrm>
        </p:spPr>
        <p:txBody>
          <a:bodyPr>
            <a:normAutofit lnSpcReduction="10000"/>
          </a:bodyPr>
          <a:lstStyle/>
          <a:p>
            <a:r>
              <a:rPr lang="fr-FR" err="1"/>
              <a:t>Eco-responsible</a:t>
            </a:r>
            <a:endParaRPr lang="fr-FR"/>
          </a:p>
        </p:txBody>
      </p:sp>
      <p:sp>
        <p:nvSpPr>
          <p:cNvPr id="14" name="Espace réservé du texte 4">
            <a:extLst>
              <a:ext uri="{FF2B5EF4-FFF2-40B4-BE49-F238E27FC236}">
                <a16:creationId xmlns:a16="http://schemas.microsoft.com/office/drawing/2014/main" id="{612ECB03-A568-40DD-BEFD-8E951D0DFB5D}"/>
              </a:ext>
            </a:extLst>
          </p:cNvPr>
          <p:cNvSpPr>
            <a:spLocks noGrp="1"/>
          </p:cNvSpPr>
          <p:nvPr>
            <p:ph type="body" sz="quarter" idx="19"/>
          </p:nvPr>
        </p:nvSpPr>
        <p:spPr>
          <a:xfrm>
            <a:off x="1989240" y="4064400"/>
            <a:ext cx="2892600" cy="1006364"/>
          </a:xfrm>
        </p:spPr>
        <p:txBody>
          <a:bodyPr>
            <a:normAutofit/>
          </a:bodyPr>
          <a:lstStyle/>
          <a:p>
            <a:r>
              <a:rPr lang="en-US"/>
              <a:t>Nature and ecology are one of the most important challenges of our century. AKABI is proud to be a carbon-neutral company.</a:t>
            </a:r>
          </a:p>
          <a:p>
            <a:endParaRPr lang="fr-FR"/>
          </a:p>
        </p:txBody>
      </p:sp>
      <p:pic>
        <p:nvPicPr>
          <p:cNvPr id="15" name="Espace réservé du contenu 34" descr="Une image contenant plante&#10;&#10;Description générée automatiquement">
            <a:extLst>
              <a:ext uri="{FF2B5EF4-FFF2-40B4-BE49-F238E27FC236}">
                <a16:creationId xmlns:a16="http://schemas.microsoft.com/office/drawing/2014/main" id="{B48BBF4C-323C-4D4D-A0A2-EA548F91E6A4}"/>
              </a:ext>
            </a:extLst>
          </p:cNvPr>
          <p:cNvPicPr>
            <a:picLocks/>
          </p:cNvPicPr>
          <p:nvPr/>
        </p:nvPicPr>
        <p:blipFill rotWithShape="1">
          <a:blip r:embed="rId4" cstate="email">
            <a:extLst>
              <a:ext uri="{28A0092B-C50C-407E-A947-70E740481C1C}">
                <a14:useLocalDpi xmlns:a14="http://schemas.microsoft.com/office/drawing/2010/main" val="0"/>
              </a:ext>
            </a:extLst>
          </a:blip>
          <a:srcRect b="-44"/>
          <a:stretch/>
        </p:blipFill>
        <p:spPr>
          <a:xfrm>
            <a:off x="6161088" y="1580400"/>
            <a:ext cx="5191125" cy="4091400"/>
          </a:xfrm>
          <a:prstGeom prst="rect">
            <a:avLst/>
          </a:prstGeom>
        </p:spPr>
      </p:pic>
    </p:spTree>
    <p:extLst>
      <p:ext uri="{BB962C8B-B14F-4D97-AF65-F5344CB8AC3E}">
        <p14:creationId xmlns:p14="http://schemas.microsoft.com/office/powerpoint/2010/main" val="1588851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DD40915D-5359-420A-9BFE-11E346A0FD75}"/>
              </a:ext>
            </a:extLst>
          </p:cNvPr>
          <p:cNvSpPr>
            <a:spLocks noGrp="1"/>
          </p:cNvSpPr>
          <p:nvPr>
            <p:ph type="dt" sz="half" idx="10"/>
          </p:nvPr>
        </p:nvSpPr>
        <p:spPr/>
        <p:txBody>
          <a:bodyPr/>
          <a:lstStyle/>
          <a:p>
            <a:fld id="{AE9699A8-B5E0-4821-8EDB-0A09846B468A}" type="datetime1">
              <a:rPr lang="fr-FR" smtClean="0"/>
              <a:t>07/11/2024</a:t>
            </a:fld>
            <a:endParaRPr lang="fr-FR"/>
          </a:p>
        </p:txBody>
      </p:sp>
      <p:sp>
        <p:nvSpPr>
          <p:cNvPr id="8" name="Espace réservé du numéro de diapositive 7">
            <a:extLst>
              <a:ext uri="{FF2B5EF4-FFF2-40B4-BE49-F238E27FC236}">
                <a16:creationId xmlns:a16="http://schemas.microsoft.com/office/drawing/2014/main" id="{3E8EC7B1-EAF5-4518-85C5-C75C56A0B504}"/>
              </a:ext>
            </a:extLst>
          </p:cNvPr>
          <p:cNvSpPr>
            <a:spLocks noGrp="1"/>
          </p:cNvSpPr>
          <p:nvPr>
            <p:ph type="sldNum" sz="quarter" idx="12"/>
          </p:nvPr>
        </p:nvSpPr>
        <p:spPr/>
        <p:txBody>
          <a:bodyPr/>
          <a:lstStyle/>
          <a:p>
            <a:fld id="{85FCA5DD-1A2A-441E-8A3A-06F8DC18DFAD}" type="slidenum">
              <a:rPr lang="fr-FR" smtClean="0"/>
              <a:pPr/>
              <a:t>12</a:t>
            </a:fld>
            <a:endParaRPr lang="fr-FR"/>
          </a:p>
        </p:txBody>
      </p:sp>
      <p:sp>
        <p:nvSpPr>
          <p:cNvPr id="11" name="Espace réservé du pied de page 10">
            <a:extLst>
              <a:ext uri="{FF2B5EF4-FFF2-40B4-BE49-F238E27FC236}">
                <a16:creationId xmlns:a16="http://schemas.microsoft.com/office/drawing/2014/main" id="{3009FF9A-FF3C-443A-B5D1-8A3FCE17861D}"/>
              </a:ext>
            </a:extLst>
          </p:cNvPr>
          <p:cNvSpPr>
            <a:spLocks noGrp="1"/>
          </p:cNvSpPr>
          <p:nvPr>
            <p:ph type="ftr" sz="quarter" idx="11"/>
          </p:nvPr>
        </p:nvSpPr>
        <p:spPr/>
        <p:txBody>
          <a:bodyPr/>
          <a:lstStyle/>
          <a:p>
            <a:r>
              <a:rPr lang="fr-FR"/>
              <a:t>AKABI Presentation</a:t>
            </a:r>
          </a:p>
        </p:txBody>
      </p:sp>
      <p:sp>
        <p:nvSpPr>
          <p:cNvPr id="10" name="Titre 1">
            <a:extLst>
              <a:ext uri="{FF2B5EF4-FFF2-40B4-BE49-F238E27FC236}">
                <a16:creationId xmlns:a16="http://schemas.microsoft.com/office/drawing/2014/main" id="{212947A7-1582-452A-A729-70915D96F16F}"/>
              </a:ext>
            </a:extLst>
          </p:cNvPr>
          <p:cNvSpPr>
            <a:spLocks noGrp="1"/>
          </p:cNvSpPr>
          <p:nvPr>
            <p:ph type="title"/>
          </p:nvPr>
        </p:nvSpPr>
        <p:spPr>
          <a:xfrm>
            <a:off x="839788" y="529200"/>
            <a:ext cx="10512425" cy="507600"/>
          </a:xfrm>
        </p:spPr>
        <p:txBody>
          <a:bodyPr/>
          <a:lstStyle/>
          <a:p>
            <a:r>
              <a:rPr lang="fr-FR"/>
              <a:t>Our values</a:t>
            </a:r>
          </a:p>
        </p:txBody>
      </p:sp>
      <p:pic>
        <p:nvPicPr>
          <p:cNvPr id="12" name="Espace réservé pour une image  10">
            <a:extLst>
              <a:ext uri="{FF2B5EF4-FFF2-40B4-BE49-F238E27FC236}">
                <a16:creationId xmlns:a16="http://schemas.microsoft.com/office/drawing/2014/main" id="{8E68AFE9-5C5D-43EF-A6A2-BF5EB41C1458}"/>
              </a:ext>
            </a:extLst>
          </p:cNvPr>
          <p:cNvPicPr>
            <a:picLocks noGrp="1" noChangeAspect="1"/>
          </p:cNvPicPr>
          <p:nvPr>
            <p:ph type="pic" sz="quarter" idx="16"/>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06461" y="2548800"/>
            <a:ext cx="900000" cy="900000"/>
          </a:xfrm>
        </p:spPr>
      </p:pic>
      <p:sp>
        <p:nvSpPr>
          <p:cNvPr id="13" name="Espace réservé du texte 3">
            <a:extLst>
              <a:ext uri="{FF2B5EF4-FFF2-40B4-BE49-F238E27FC236}">
                <a16:creationId xmlns:a16="http://schemas.microsoft.com/office/drawing/2014/main" id="{554D4336-0C7D-40B0-B2EB-43A9DD01D569}"/>
              </a:ext>
            </a:extLst>
          </p:cNvPr>
          <p:cNvSpPr>
            <a:spLocks noGrp="1"/>
          </p:cNvSpPr>
          <p:nvPr>
            <p:ph type="body" sz="quarter" idx="17"/>
          </p:nvPr>
        </p:nvSpPr>
        <p:spPr>
          <a:xfrm>
            <a:off x="6160709" y="3740400"/>
            <a:ext cx="5191504" cy="324000"/>
          </a:xfrm>
        </p:spPr>
        <p:txBody>
          <a:bodyPr>
            <a:normAutofit lnSpcReduction="10000"/>
          </a:bodyPr>
          <a:lstStyle/>
          <a:p>
            <a:r>
              <a:rPr lang="fr-FR"/>
              <a:t>Fun</a:t>
            </a:r>
          </a:p>
        </p:txBody>
      </p:sp>
      <p:sp>
        <p:nvSpPr>
          <p:cNvPr id="14" name="Espace réservé du texte 4">
            <a:extLst>
              <a:ext uri="{FF2B5EF4-FFF2-40B4-BE49-F238E27FC236}">
                <a16:creationId xmlns:a16="http://schemas.microsoft.com/office/drawing/2014/main" id="{36D1958D-5CF0-4B3A-A188-0D00FBE3EB97}"/>
              </a:ext>
            </a:extLst>
          </p:cNvPr>
          <p:cNvSpPr>
            <a:spLocks noGrp="1"/>
          </p:cNvSpPr>
          <p:nvPr>
            <p:ph type="body" sz="quarter" idx="19"/>
          </p:nvPr>
        </p:nvSpPr>
        <p:spPr>
          <a:xfrm>
            <a:off x="6892816" y="4064400"/>
            <a:ext cx="3727289" cy="1207397"/>
          </a:xfrm>
        </p:spPr>
        <p:txBody>
          <a:bodyPr>
            <a:normAutofit/>
          </a:bodyPr>
          <a:lstStyle/>
          <a:p>
            <a:r>
              <a:rPr lang="en-US"/>
              <a:t>At AKABI, we believe that a good work environment contributes to awesome results. </a:t>
            </a:r>
            <a:br>
              <a:rPr lang="en-US"/>
            </a:br>
            <a:r>
              <a:rPr lang="en-US"/>
              <a:t>We know how to combine fun and hard work !</a:t>
            </a:r>
          </a:p>
          <a:p>
            <a:endParaRPr lang="fr-FR"/>
          </a:p>
        </p:txBody>
      </p:sp>
      <p:pic>
        <p:nvPicPr>
          <p:cNvPr id="15" name="Espace réservé du contenu 12">
            <a:extLst>
              <a:ext uri="{FF2B5EF4-FFF2-40B4-BE49-F238E27FC236}">
                <a16:creationId xmlns:a16="http://schemas.microsoft.com/office/drawing/2014/main" id="{5DBEE81E-A94A-4EC7-B6AB-98AB890F3B40}"/>
              </a:ext>
            </a:extLst>
          </p:cNvPr>
          <p:cNvPicPr>
            <a:picLocks/>
          </p:cNvPicPr>
          <p:nvPr/>
        </p:nvPicPr>
        <p:blipFill rotWithShape="1">
          <a:blip r:embed="rId4" cstate="email">
            <a:extLst>
              <a:ext uri="{28A0092B-C50C-407E-A947-70E740481C1C}">
                <a14:useLocalDpi xmlns:a14="http://schemas.microsoft.com/office/drawing/2010/main" val="0"/>
              </a:ext>
            </a:extLst>
          </a:blip>
          <a:srcRect/>
          <a:stretch/>
        </p:blipFill>
        <p:spPr>
          <a:xfrm>
            <a:off x="839788" y="1580400"/>
            <a:ext cx="5191125" cy="4089600"/>
          </a:xfrm>
          <a:prstGeom prst="rect">
            <a:avLst/>
          </a:prstGeom>
        </p:spPr>
      </p:pic>
    </p:spTree>
    <p:extLst>
      <p:ext uri="{BB962C8B-B14F-4D97-AF65-F5344CB8AC3E}">
        <p14:creationId xmlns:p14="http://schemas.microsoft.com/office/powerpoint/2010/main" val="933427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EC256B72-3249-44E7-BFA4-D87E456BBD85}"/>
              </a:ext>
            </a:extLst>
          </p:cNvPr>
          <p:cNvSpPr>
            <a:spLocks noGrp="1"/>
          </p:cNvSpPr>
          <p:nvPr>
            <p:ph type="sldNum" sz="quarter" idx="12"/>
          </p:nvPr>
        </p:nvSpPr>
        <p:spPr/>
        <p:txBody>
          <a:bodyPr/>
          <a:lstStyle/>
          <a:p>
            <a:fld id="{85FCA5DD-1A2A-441E-8A3A-06F8DC18DFAD}" type="slidenum">
              <a:rPr lang="fr-FR" smtClean="0"/>
              <a:pPr/>
              <a:t>13</a:t>
            </a:fld>
            <a:endParaRPr lang="fr-FR"/>
          </a:p>
        </p:txBody>
      </p:sp>
      <p:sp>
        <p:nvSpPr>
          <p:cNvPr id="9" name="Espace réservé du pied de page 8">
            <a:extLst>
              <a:ext uri="{FF2B5EF4-FFF2-40B4-BE49-F238E27FC236}">
                <a16:creationId xmlns:a16="http://schemas.microsoft.com/office/drawing/2014/main" id="{516CE614-9964-440B-9063-5C6FC4116C88}"/>
              </a:ext>
            </a:extLst>
          </p:cNvPr>
          <p:cNvSpPr>
            <a:spLocks noGrp="1"/>
          </p:cNvSpPr>
          <p:nvPr>
            <p:ph type="ftr" sz="quarter" idx="11"/>
          </p:nvPr>
        </p:nvSpPr>
        <p:spPr/>
        <p:txBody>
          <a:bodyPr/>
          <a:lstStyle/>
          <a:p>
            <a:r>
              <a:rPr lang="fr-FR"/>
              <a:t>AKABI Presentation</a:t>
            </a:r>
          </a:p>
        </p:txBody>
      </p:sp>
      <p:sp>
        <p:nvSpPr>
          <p:cNvPr id="8" name="Titre 1">
            <a:extLst>
              <a:ext uri="{FF2B5EF4-FFF2-40B4-BE49-F238E27FC236}">
                <a16:creationId xmlns:a16="http://schemas.microsoft.com/office/drawing/2014/main" id="{1506858B-467F-4E9F-9569-CB83EBEDBAF8}"/>
              </a:ext>
            </a:extLst>
          </p:cNvPr>
          <p:cNvSpPr>
            <a:spLocks noGrp="1"/>
          </p:cNvSpPr>
          <p:nvPr>
            <p:ph type="title"/>
          </p:nvPr>
        </p:nvSpPr>
        <p:spPr>
          <a:xfrm>
            <a:off x="839788" y="529200"/>
            <a:ext cx="10512425" cy="507600"/>
          </a:xfrm>
        </p:spPr>
        <p:txBody>
          <a:bodyPr/>
          <a:lstStyle/>
          <a:p>
            <a:r>
              <a:rPr lang="fr-FR" err="1"/>
              <a:t>Akabi</a:t>
            </a:r>
            <a:r>
              <a:rPr lang="fr-FR"/>
              <a:t> </a:t>
            </a:r>
            <a:r>
              <a:rPr lang="fr-FR" err="1"/>
              <a:t>is</a:t>
            </a:r>
            <a:r>
              <a:rPr lang="fr-FR"/>
              <a:t> a best place to </a:t>
            </a:r>
            <a:r>
              <a:rPr lang="fr-FR" err="1"/>
              <a:t>work</a:t>
            </a:r>
            <a:r>
              <a:rPr lang="fr-FR"/>
              <a:t> </a:t>
            </a:r>
          </a:p>
        </p:txBody>
      </p:sp>
      <p:grpSp>
        <p:nvGrpSpPr>
          <p:cNvPr id="6" name="Groupe 5">
            <a:extLst>
              <a:ext uri="{FF2B5EF4-FFF2-40B4-BE49-F238E27FC236}">
                <a16:creationId xmlns:a16="http://schemas.microsoft.com/office/drawing/2014/main" id="{70DBFDCA-95B9-4B52-9CF5-EC6B44E1B683}"/>
              </a:ext>
            </a:extLst>
          </p:cNvPr>
          <p:cNvGrpSpPr/>
          <p:nvPr/>
        </p:nvGrpSpPr>
        <p:grpSpPr>
          <a:xfrm>
            <a:off x="273755" y="1232611"/>
            <a:ext cx="7670563" cy="2118282"/>
            <a:chOff x="2457404" y="4697633"/>
            <a:chExt cx="20147823" cy="4778285"/>
          </a:xfrm>
        </p:grpSpPr>
        <p:pic>
          <p:nvPicPr>
            <p:cNvPr id="10" name="Image 9" descr="Une image contenant texte&#10;&#10;Description générée automatiquement">
              <a:extLst>
                <a:ext uri="{FF2B5EF4-FFF2-40B4-BE49-F238E27FC236}">
                  <a16:creationId xmlns:a16="http://schemas.microsoft.com/office/drawing/2014/main" id="{913C4501-9143-4998-8ACB-1502305393A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57404" y="4705196"/>
              <a:ext cx="2462529" cy="4770722"/>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84C27819-5EC7-4FD9-AAC7-42DE86AAF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617" y="4705196"/>
              <a:ext cx="7291999" cy="2168235"/>
            </a:xfrm>
            <a:prstGeom prst="rect">
              <a:avLst/>
            </a:prstGeom>
          </p:spPr>
        </p:pic>
        <p:pic>
          <p:nvPicPr>
            <p:cNvPr id="12" name="Image 11">
              <a:extLst>
                <a:ext uri="{FF2B5EF4-FFF2-40B4-BE49-F238E27FC236}">
                  <a16:creationId xmlns:a16="http://schemas.microsoft.com/office/drawing/2014/main" id="{E145C417-BCC4-4B0C-9331-275452F3778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75016" y="7206892"/>
              <a:ext cx="7313600" cy="2264412"/>
            </a:xfrm>
            <a:prstGeom prst="rect">
              <a:avLst/>
            </a:prstGeom>
          </p:spPr>
        </p:pic>
        <p:pic>
          <p:nvPicPr>
            <p:cNvPr id="13" name="Image 12">
              <a:extLst>
                <a:ext uri="{FF2B5EF4-FFF2-40B4-BE49-F238E27FC236}">
                  <a16:creationId xmlns:a16="http://schemas.microsoft.com/office/drawing/2014/main" id="{5FF02A7F-E513-4569-9481-9625EEF5B7D4}"/>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2765300" y="4697634"/>
              <a:ext cx="4789574" cy="4773669"/>
            </a:xfrm>
            <a:prstGeom prst="rect">
              <a:avLst/>
            </a:prstGeom>
          </p:spPr>
        </p:pic>
        <p:pic>
          <p:nvPicPr>
            <p:cNvPr id="14" name="Image 13">
              <a:extLst>
                <a:ext uri="{FF2B5EF4-FFF2-40B4-BE49-F238E27FC236}">
                  <a16:creationId xmlns:a16="http://schemas.microsoft.com/office/drawing/2014/main" id="{4735AD51-CD36-45B6-B807-4DF0DDC947DE}"/>
                </a:ext>
              </a:extLst>
            </p:cNvPr>
            <p:cNvPicPr>
              <a:picLocks noChangeAspect="1"/>
            </p:cNvPicPr>
            <p:nvPr/>
          </p:nvPicPr>
          <p:blipFill>
            <a:blip r:embed="rId6" cstate="email">
              <a:extLst>
                <a:ext uri="{28A0092B-C50C-407E-A947-70E740481C1C}">
                  <a14:useLocalDpi xmlns:a14="http://schemas.microsoft.com/office/drawing/2010/main" val="0"/>
                </a:ext>
              </a:extLst>
            </a:blip>
            <a:srcRect/>
            <a:stretch/>
          </p:blipFill>
          <p:spPr>
            <a:xfrm>
              <a:off x="17831558" y="4697633"/>
              <a:ext cx="4773669" cy="4773669"/>
            </a:xfrm>
            <a:prstGeom prst="rect">
              <a:avLst/>
            </a:prstGeom>
          </p:spPr>
        </p:pic>
      </p:grpSp>
      <p:pic>
        <p:nvPicPr>
          <p:cNvPr id="3" name="Image 2" descr="Une image contenant texte&#10;&#10;Description générée automatiquement">
            <a:extLst>
              <a:ext uri="{FF2B5EF4-FFF2-40B4-BE49-F238E27FC236}">
                <a16:creationId xmlns:a16="http://schemas.microsoft.com/office/drawing/2014/main" id="{48824FE1-7CD8-59C6-1BDE-4DE34D63128B}"/>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870595" y="1143495"/>
            <a:ext cx="2294467" cy="2294467"/>
          </a:xfrm>
          <a:prstGeom prst="rect">
            <a:avLst/>
          </a:prstGeom>
        </p:spPr>
      </p:pic>
      <p:pic>
        <p:nvPicPr>
          <p:cNvPr id="4" name="Image 3" descr="Une image contenant texte&#10;&#10;Description générée automatiquement">
            <a:extLst>
              <a:ext uri="{FF2B5EF4-FFF2-40B4-BE49-F238E27FC236}">
                <a16:creationId xmlns:a16="http://schemas.microsoft.com/office/drawing/2014/main" id="{A78A1757-4BDA-49F0-6FD3-474DBBF9123D}"/>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52139" y="3636744"/>
            <a:ext cx="2745466" cy="2378464"/>
          </a:xfrm>
          <a:prstGeom prst="rect">
            <a:avLst/>
          </a:prstGeom>
        </p:spPr>
      </p:pic>
      <p:pic>
        <p:nvPicPr>
          <p:cNvPr id="15" name="Picture 14" descr="A blue and white rectangular sign with black text&#10;&#10;Description automatically generated">
            <a:extLst>
              <a:ext uri="{FF2B5EF4-FFF2-40B4-BE49-F238E27FC236}">
                <a16:creationId xmlns:a16="http://schemas.microsoft.com/office/drawing/2014/main" id="{41FB9E99-410E-1CFA-5B3E-6CE3B33CF1E2}"/>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958311" y="1143495"/>
            <a:ext cx="2294467" cy="2294467"/>
          </a:xfrm>
          <a:prstGeom prst="rect">
            <a:avLst/>
          </a:prstGeom>
        </p:spPr>
      </p:pic>
      <p:pic>
        <p:nvPicPr>
          <p:cNvPr id="1026" name="Picture 2" descr="Teleperformance est reconnu parmi les 10 meilleurs employeurs en Europe">
            <a:extLst>
              <a:ext uri="{FF2B5EF4-FFF2-40B4-BE49-F238E27FC236}">
                <a16:creationId xmlns:a16="http://schemas.microsoft.com/office/drawing/2014/main" id="{88FB0179-3BA4-1F23-3588-4DBF991EFB8C}"/>
              </a:ext>
            </a:extLst>
          </p:cNvPr>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a:stretch/>
        </p:blipFill>
        <p:spPr bwMode="auto">
          <a:xfrm>
            <a:off x="3002219" y="3643073"/>
            <a:ext cx="2989162" cy="23784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53A853-645D-1608-528F-09581D869788}"/>
              </a:ext>
            </a:extLst>
          </p:cNvPr>
          <p:cNvPicPr>
            <a:picLocks noChangeAspect="1"/>
          </p:cNvPicPr>
          <p:nvPr/>
        </p:nvPicPr>
        <p:blipFill>
          <a:blip r:embed="rId11"/>
          <a:srcRect l="6539" r="7038"/>
          <a:stretch/>
        </p:blipFill>
        <p:spPr>
          <a:xfrm>
            <a:off x="5925441" y="3608666"/>
            <a:ext cx="2870524" cy="2407348"/>
          </a:xfrm>
          <a:prstGeom prst="rect">
            <a:avLst/>
          </a:prstGeom>
        </p:spPr>
      </p:pic>
      <p:pic>
        <p:nvPicPr>
          <p:cNvPr id="19" name="Picture 18" descr="A blue and white rectangular sign with black text&#10;&#10;Description automatically generated">
            <a:extLst>
              <a:ext uri="{FF2B5EF4-FFF2-40B4-BE49-F238E27FC236}">
                <a16:creationId xmlns:a16="http://schemas.microsoft.com/office/drawing/2014/main" id="{CD669DEE-6C8A-465D-AC54-51CF47640870}"/>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8919217" y="3429000"/>
            <a:ext cx="2822891" cy="3745542"/>
          </a:xfrm>
          <a:prstGeom prst="rect">
            <a:avLst/>
          </a:prstGeom>
        </p:spPr>
      </p:pic>
    </p:spTree>
    <p:extLst>
      <p:ext uri="{BB962C8B-B14F-4D97-AF65-F5344CB8AC3E}">
        <p14:creationId xmlns:p14="http://schemas.microsoft.com/office/powerpoint/2010/main" val="933838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numéro de diapositive 12">
            <a:extLst>
              <a:ext uri="{FF2B5EF4-FFF2-40B4-BE49-F238E27FC236}">
                <a16:creationId xmlns:a16="http://schemas.microsoft.com/office/drawing/2014/main" id="{D778CCB8-7D6B-49C0-8493-CE3AAA8819F0}"/>
              </a:ext>
            </a:extLst>
          </p:cNvPr>
          <p:cNvSpPr>
            <a:spLocks noGrp="1"/>
          </p:cNvSpPr>
          <p:nvPr>
            <p:ph type="sldNum" sz="quarter" idx="12"/>
          </p:nvPr>
        </p:nvSpPr>
        <p:spPr/>
        <p:txBody>
          <a:bodyPr/>
          <a:lstStyle/>
          <a:p>
            <a:fld id="{85FCA5DD-1A2A-441E-8A3A-06F8DC18DFAD}" type="slidenum">
              <a:rPr lang="fr-FR" smtClean="0"/>
              <a:pPr/>
              <a:t>14</a:t>
            </a:fld>
            <a:endParaRPr lang="fr-FR"/>
          </a:p>
        </p:txBody>
      </p:sp>
      <p:sp>
        <p:nvSpPr>
          <p:cNvPr id="14" name="Titre 14">
            <a:extLst>
              <a:ext uri="{FF2B5EF4-FFF2-40B4-BE49-F238E27FC236}">
                <a16:creationId xmlns:a16="http://schemas.microsoft.com/office/drawing/2014/main" id="{2C317A81-B173-445A-AB39-C70E57A63C6C}"/>
              </a:ext>
            </a:extLst>
          </p:cNvPr>
          <p:cNvSpPr>
            <a:spLocks noGrp="1"/>
          </p:cNvSpPr>
          <p:nvPr>
            <p:ph type="title"/>
          </p:nvPr>
        </p:nvSpPr>
        <p:spPr>
          <a:xfrm>
            <a:off x="839788" y="529200"/>
            <a:ext cx="10512425" cy="507600"/>
          </a:xfrm>
        </p:spPr>
        <p:txBody>
          <a:bodyPr/>
          <a:lstStyle/>
          <a:p>
            <a:r>
              <a:rPr lang="fr-FR"/>
              <a:t>Our engagements</a:t>
            </a:r>
          </a:p>
        </p:txBody>
      </p:sp>
      <p:pic>
        <p:nvPicPr>
          <p:cNvPr id="15" name="Espace réservé pour une image  25">
            <a:extLst>
              <a:ext uri="{FF2B5EF4-FFF2-40B4-BE49-F238E27FC236}">
                <a16:creationId xmlns:a16="http://schemas.microsoft.com/office/drawing/2014/main" id="{96E91CBD-70B3-41F1-A55A-8E15CAD07F84}"/>
              </a:ext>
            </a:extLst>
          </p:cNvPr>
          <p:cNvPicPr>
            <a:picLocks noGrp="1" noChangeAspect="1"/>
          </p:cNvPicPr>
          <p:nvPr>
            <p:ph type="pic" sz="quarter" idx="16"/>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19675" y="3753280"/>
            <a:ext cx="667800" cy="667800"/>
          </a:xfrm>
        </p:spPr>
      </p:pic>
      <p:pic>
        <p:nvPicPr>
          <p:cNvPr id="16" name="Espace réservé pour une image  27">
            <a:extLst>
              <a:ext uri="{FF2B5EF4-FFF2-40B4-BE49-F238E27FC236}">
                <a16:creationId xmlns:a16="http://schemas.microsoft.com/office/drawing/2014/main" id="{8B473039-298C-4AEB-B0D1-74AAA6CC756E}"/>
              </a:ext>
            </a:extLst>
          </p:cNvPr>
          <p:cNvPicPr>
            <a:picLocks noGrp="1" noChangeAspect="1"/>
          </p:cNvPicPr>
          <p:nvPr>
            <p:ph type="pic" sz="quarter" idx="17"/>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72331" y="3753280"/>
            <a:ext cx="667800" cy="667800"/>
          </a:xfrm>
        </p:spPr>
      </p:pic>
      <p:pic>
        <p:nvPicPr>
          <p:cNvPr id="17" name="Espace réservé pour une image  29">
            <a:extLst>
              <a:ext uri="{FF2B5EF4-FFF2-40B4-BE49-F238E27FC236}">
                <a16:creationId xmlns:a16="http://schemas.microsoft.com/office/drawing/2014/main" id="{E4E6AC46-9B2C-4A29-BBCA-022C4ED6FD7B}"/>
              </a:ext>
            </a:extLst>
          </p:cNvPr>
          <p:cNvPicPr>
            <a:picLocks noGrp="1" noChangeAspect="1"/>
          </p:cNvPicPr>
          <p:nvPr>
            <p:ph type="pic" sz="quarter" idx="18"/>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24988" y="3780901"/>
            <a:ext cx="667800" cy="667800"/>
          </a:xfrm>
        </p:spPr>
      </p:pic>
      <p:sp>
        <p:nvSpPr>
          <p:cNvPr id="18" name="Espace réservé du texte 19">
            <a:extLst>
              <a:ext uri="{FF2B5EF4-FFF2-40B4-BE49-F238E27FC236}">
                <a16:creationId xmlns:a16="http://schemas.microsoft.com/office/drawing/2014/main" id="{F9BB39F2-CC96-46B3-8BE1-D7789B4F18B7}"/>
              </a:ext>
            </a:extLst>
          </p:cNvPr>
          <p:cNvSpPr txBox="1">
            <a:spLocks/>
          </p:cNvSpPr>
          <p:nvPr/>
        </p:nvSpPr>
        <p:spPr>
          <a:xfrm>
            <a:off x="942988" y="5045400"/>
            <a:ext cx="2847600" cy="1283400"/>
          </a:xfrm>
          <a:prstGeom prst="rect">
            <a:avLst/>
          </a:prstGeom>
        </p:spPr>
        <p:txBody>
          <a:bodyPr vert="horz" lIns="45720" tIns="22860" rIns="45720" bIns="22860" rtlCol="0" anchor="t">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Ensure the best service by providing the best talents to our customers.</a:t>
            </a:r>
          </a:p>
        </p:txBody>
      </p:sp>
      <p:sp>
        <p:nvSpPr>
          <p:cNvPr id="19" name="Espace réservé du texte 22">
            <a:extLst>
              <a:ext uri="{FF2B5EF4-FFF2-40B4-BE49-F238E27FC236}">
                <a16:creationId xmlns:a16="http://schemas.microsoft.com/office/drawing/2014/main" id="{9A730840-F05E-47DB-AD74-0F9087B64A45}"/>
              </a:ext>
            </a:extLst>
          </p:cNvPr>
          <p:cNvSpPr txBox="1">
            <a:spLocks/>
          </p:cNvSpPr>
          <p:nvPr/>
        </p:nvSpPr>
        <p:spPr>
          <a:xfrm>
            <a:off x="4695988" y="5045400"/>
            <a:ext cx="2847600" cy="1283400"/>
          </a:xfrm>
          <a:prstGeom prst="rect">
            <a:avLst/>
          </a:prstGeom>
        </p:spPr>
        <p:txBody>
          <a:bodyPr vert="horz" lIns="45720" tIns="22860" rIns="45720" bIns="22860" rtlCol="0" anchor="t">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Scale-up fast to follow our customer’s activities.</a:t>
            </a:r>
          </a:p>
        </p:txBody>
      </p:sp>
      <p:sp>
        <p:nvSpPr>
          <p:cNvPr id="20" name="Espace réservé du texte 23">
            <a:extLst>
              <a:ext uri="{FF2B5EF4-FFF2-40B4-BE49-F238E27FC236}">
                <a16:creationId xmlns:a16="http://schemas.microsoft.com/office/drawing/2014/main" id="{24240B10-E107-4B93-BEF3-469E37F969D3}"/>
              </a:ext>
            </a:extLst>
          </p:cNvPr>
          <p:cNvSpPr txBox="1">
            <a:spLocks/>
          </p:cNvSpPr>
          <p:nvPr/>
        </p:nvSpPr>
        <p:spPr>
          <a:xfrm>
            <a:off x="8447188" y="5045400"/>
            <a:ext cx="2847600" cy="1283400"/>
          </a:xfrm>
          <a:prstGeom prst="rect">
            <a:avLst/>
          </a:prstGeom>
        </p:spPr>
        <p:txBody>
          <a:bodyPr vert="horz" lIns="45720" tIns="22860" rIns="45720" bIns="22860" rtlCol="0" anchor="t">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Respond to our customer’s requests in a short period of time</a:t>
            </a:r>
            <a:r>
              <a:rPr lang="fr-FR" sz="1600"/>
              <a:t>.</a:t>
            </a:r>
            <a:endParaRPr lang="en-US" sz="1600"/>
          </a:p>
        </p:txBody>
      </p:sp>
    </p:spTree>
    <p:extLst>
      <p:ext uri="{BB962C8B-B14F-4D97-AF65-F5344CB8AC3E}">
        <p14:creationId xmlns:p14="http://schemas.microsoft.com/office/powerpoint/2010/main" val="315406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CB188958-AD02-42FE-86D8-BB6720636B98}"/>
              </a:ext>
            </a:extLst>
          </p:cNvPr>
          <p:cNvSpPr>
            <a:spLocks noGrp="1"/>
          </p:cNvSpPr>
          <p:nvPr>
            <p:ph type="dt" sz="half" idx="10"/>
          </p:nvPr>
        </p:nvSpPr>
        <p:spPr/>
        <p:txBody>
          <a:bodyPr/>
          <a:lstStyle/>
          <a:p>
            <a:fld id="{8D14FF79-48F1-4EBF-B2D8-8DF42AA914E9}" type="datetime1">
              <a:rPr lang="fr-FR" smtClean="0"/>
              <a:t>07/11/2024</a:t>
            </a:fld>
            <a:endParaRPr lang="fr-FR"/>
          </a:p>
        </p:txBody>
      </p:sp>
      <p:sp>
        <p:nvSpPr>
          <p:cNvPr id="9" name="Espace réservé du numéro de diapositive 8">
            <a:extLst>
              <a:ext uri="{FF2B5EF4-FFF2-40B4-BE49-F238E27FC236}">
                <a16:creationId xmlns:a16="http://schemas.microsoft.com/office/drawing/2014/main" id="{34A6B678-C2C8-451D-82C9-1E19632284F3}"/>
              </a:ext>
            </a:extLst>
          </p:cNvPr>
          <p:cNvSpPr>
            <a:spLocks noGrp="1"/>
          </p:cNvSpPr>
          <p:nvPr>
            <p:ph type="sldNum" sz="quarter" idx="12"/>
          </p:nvPr>
        </p:nvSpPr>
        <p:spPr/>
        <p:txBody>
          <a:bodyPr/>
          <a:lstStyle/>
          <a:p>
            <a:fld id="{85FCA5DD-1A2A-441E-8A3A-06F8DC18DFAD}" type="slidenum">
              <a:rPr lang="fr-FR" smtClean="0"/>
              <a:pPr/>
              <a:t>15</a:t>
            </a:fld>
            <a:endParaRPr lang="fr-FR"/>
          </a:p>
        </p:txBody>
      </p:sp>
      <p:sp>
        <p:nvSpPr>
          <p:cNvPr id="11" name="Espace réservé du pied de page 10">
            <a:extLst>
              <a:ext uri="{FF2B5EF4-FFF2-40B4-BE49-F238E27FC236}">
                <a16:creationId xmlns:a16="http://schemas.microsoft.com/office/drawing/2014/main" id="{7F79D5C5-E2C0-4FE3-BB07-C99642E65899}"/>
              </a:ext>
            </a:extLst>
          </p:cNvPr>
          <p:cNvSpPr>
            <a:spLocks noGrp="1"/>
          </p:cNvSpPr>
          <p:nvPr>
            <p:ph type="ftr" sz="quarter" idx="11"/>
          </p:nvPr>
        </p:nvSpPr>
        <p:spPr/>
        <p:txBody>
          <a:bodyPr/>
          <a:lstStyle/>
          <a:p>
            <a:r>
              <a:rPr lang="fr-FR"/>
              <a:t>AKABI Presentation</a:t>
            </a:r>
          </a:p>
        </p:txBody>
      </p:sp>
      <p:sp>
        <p:nvSpPr>
          <p:cNvPr id="10" name="Titre 1">
            <a:extLst>
              <a:ext uri="{FF2B5EF4-FFF2-40B4-BE49-F238E27FC236}">
                <a16:creationId xmlns:a16="http://schemas.microsoft.com/office/drawing/2014/main" id="{9C874624-03FE-45C8-921C-E4E20117E71C}"/>
              </a:ext>
            </a:extLst>
          </p:cNvPr>
          <p:cNvSpPr>
            <a:spLocks noGrp="1"/>
          </p:cNvSpPr>
          <p:nvPr>
            <p:ph type="title"/>
          </p:nvPr>
        </p:nvSpPr>
        <p:spPr>
          <a:xfrm>
            <a:off x="839788" y="529200"/>
            <a:ext cx="10512425" cy="507600"/>
          </a:xfrm>
        </p:spPr>
        <p:txBody>
          <a:bodyPr/>
          <a:lstStyle/>
          <a:p>
            <a:r>
              <a:rPr lang="fr-FR"/>
              <a:t>Our </a:t>
            </a:r>
            <a:r>
              <a:rPr lang="fr-FR" err="1"/>
              <a:t>customers</a:t>
            </a:r>
            <a:endParaRPr lang="fr-FR"/>
          </a:p>
        </p:txBody>
      </p:sp>
      <p:pic>
        <p:nvPicPr>
          <p:cNvPr id="12" name="Espace réservé pour une image  20">
            <a:extLst>
              <a:ext uri="{FF2B5EF4-FFF2-40B4-BE49-F238E27FC236}">
                <a16:creationId xmlns:a16="http://schemas.microsoft.com/office/drawing/2014/main" id="{D8136159-200C-4E49-8628-0E470FE2CBC4}"/>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t="-41605" b="-41605"/>
          <a:stretch/>
        </p:blipFill>
        <p:spPr>
          <a:xfrm>
            <a:off x="3893253" y="1259294"/>
            <a:ext cx="1294423" cy="892514"/>
          </a:xfrm>
          <a:prstGeom prst="rect">
            <a:avLst/>
          </a:prstGeom>
        </p:spPr>
      </p:pic>
      <p:pic>
        <p:nvPicPr>
          <p:cNvPr id="13" name="Espace réservé pour une image  22">
            <a:extLst>
              <a:ext uri="{FF2B5EF4-FFF2-40B4-BE49-F238E27FC236}">
                <a16:creationId xmlns:a16="http://schemas.microsoft.com/office/drawing/2014/main" id="{8C6D97E9-ABB7-4731-925C-348C22C48755}"/>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47084" r="-47084"/>
          <a:stretch/>
        </p:blipFill>
        <p:spPr>
          <a:xfrm>
            <a:off x="8440115" y="1259294"/>
            <a:ext cx="1533909" cy="892514"/>
          </a:xfrm>
          <a:prstGeom prst="rect">
            <a:avLst/>
          </a:prstGeom>
        </p:spPr>
      </p:pic>
      <p:pic>
        <p:nvPicPr>
          <p:cNvPr id="14" name="Espace réservé pour une image  24">
            <a:extLst>
              <a:ext uri="{FF2B5EF4-FFF2-40B4-BE49-F238E27FC236}">
                <a16:creationId xmlns:a16="http://schemas.microsoft.com/office/drawing/2014/main" id="{E78B88C1-123E-4871-B95C-0FB2D585CF5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80256" b="-80256"/>
          <a:stretch/>
        </p:blipFill>
        <p:spPr>
          <a:xfrm>
            <a:off x="9995651" y="1259294"/>
            <a:ext cx="1533909" cy="892514"/>
          </a:xfrm>
          <a:prstGeom prst="rect">
            <a:avLst/>
          </a:prstGeom>
        </p:spPr>
      </p:pic>
      <p:pic>
        <p:nvPicPr>
          <p:cNvPr id="15" name="Espace réservé pour une image  18">
            <a:extLst>
              <a:ext uri="{FF2B5EF4-FFF2-40B4-BE49-F238E27FC236}">
                <a16:creationId xmlns:a16="http://schemas.microsoft.com/office/drawing/2014/main" id="{F1EE8F65-B92C-4FB4-A553-240E5FA1BEC4}"/>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6528" r="-6528"/>
          <a:stretch/>
        </p:blipFill>
        <p:spPr>
          <a:xfrm>
            <a:off x="782183" y="1259294"/>
            <a:ext cx="1294423" cy="892514"/>
          </a:xfrm>
          <a:prstGeom prst="rect">
            <a:avLst/>
          </a:prstGeom>
        </p:spPr>
      </p:pic>
      <p:pic>
        <p:nvPicPr>
          <p:cNvPr id="16" name="Espace réservé pour une image  18">
            <a:extLst>
              <a:ext uri="{FF2B5EF4-FFF2-40B4-BE49-F238E27FC236}">
                <a16:creationId xmlns:a16="http://schemas.microsoft.com/office/drawing/2014/main" id="{8717AC35-136D-41E1-B438-E1D1D845221C}"/>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39701" b="-39701"/>
          <a:stretch/>
        </p:blipFill>
        <p:spPr>
          <a:xfrm>
            <a:off x="2337718" y="1259294"/>
            <a:ext cx="1294423" cy="892514"/>
          </a:xfrm>
          <a:prstGeom prst="rect">
            <a:avLst/>
          </a:prstGeom>
        </p:spPr>
      </p:pic>
      <p:pic>
        <p:nvPicPr>
          <p:cNvPr id="17" name="Espace réservé pour une image  20">
            <a:extLst>
              <a:ext uri="{FF2B5EF4-FFF2-40B4-BE49-F238E27FC236}">
                <a16:creationId xmlns:a16="http://schemas.microsoft.com/office/drawing/2014/main" id="{897253A8-4F19-49F3-8334-2ED731C5CD84}"/>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t="-83869" b="-83869"/>
          <a:stretch/>
        </p:blipFill>
        <p:spPr>
          <a:xfrm>
            <a:off x="6884580" y="1259294"/>
            <a:ext cx="1533909" cy="892514"/>
          </a:xfrm>
          <a:prstGeom prst="rect">
            <a:avLst/>
          </a:prstGeom>
        </p:spPr>
      </p:pic>
      <p:pic>
        <p:nvPicPr>
          <p:cNvPr id="18" name="Espace réservé pour une image  18">
            <a:extLst>
              <a:ext uri="{FF2B5EF4-FFF2-40B4-BE49-F238E27FC236}">
                <a16:creationId xmlns:a16="http://schemas.microsoft.com/office/drawing/2014/main" id="{733534B4-59A8-496E-B004-481A7B2DE2A3}"/>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t="-89645" b="-89645"/>
          <a:stretch/>
        </p:blipFill>
        <p:spPr>
          <a:xfrm>
            <a:off x="662440" y="2529294"/>
            <a:ext cx="1533909" cy="892514"/>
          </a:xfrm>
          <a:prstGeom prst="rect">
            <a:avLst/>
          </a:prstGeom>
        </p:spPr>
      </p:pic>
      <p:pic>
        <p:nvPicPr>
          <p:cNvPr id="19" name="Espace réservé pour une image  20">
            <a:extLst>
              <a:ext uri="{FF2B5EF4-FFF2-40B4-BE49-F238E27FC236}">
                <a16:creationId xmlns:a16="http://schemas.microsoft.com/office/drawing/2014/main" id="{DD0AA633-4169-47E9-99A4-7A0A5EAECEC7}"/>
              </a:ext>
            </a:extLst>
          </p:cNvPr>
          <p:cNvPicPr>
            <a:picLocks noChangeAspect="1"/>
          </p:cNvPicPr>
          <p:nvPr/>
        </p:nvPicPr>
        <p:blipFill rotWithShape="1">
          <a:blip r:embed="rId9" cstate="email">
            <a:extLst>
              <a:ext uri="{28A0092B-C50C-407E-A947-70E740481C1C}">
                <a14:useLocalDpi xmlns:a14="http://schemas.microsoft.com/office/drawing/2010/main" val="0"/>
              </a:ext>
            </a:extLst>
          </a:blip>
          <a:srcRect t="-73034" b="-73034"/>
          <a:stretch/>
        </p:blipFill>
        <p:spPr>
          <a:xfrm>
            <a:off x="3773510" y="2529294"/>
            <a:ext cx="1533909" cy="892514"/>
          </a:xfrm>
          <a:prstGeom prst="rect">
            <a:avLst/>
          </a:prstGeom>
        </p:spPr>
      </p:pic>
      <p:pic>
        <p:nvPicPr>
          <p:cNvPr id="20" name="Espace réservé pour une image  22">
            <a:extLst>
              <a:ext uri="{FF2B5EF4-FFF2-40B4-BE49-F238E27FC236}">
                <a16:creationId xmlns:a16="http://schemas.microsoft.com/office/drawing/2014/main" id="{94E4300B-A6FE-456A-A0AB-663164B6B5F1}"/>
              </a:ext>
            </a:extLst>
          </p:cNvPr>
          <p:cNvPicPr>
            <a:picLocks noChangeAspect="1"/>
          </p:cNvPicPr>
          <p:nvPr/>
        </p:nvPicPr>
        <p:blipFill rotWithShape="1">
          <a:blip r:embed="rId10" cstate="email">
            <a:extLst>
              <a:ext uri="{28A0092B-C50C-407E-A947-70E740481C1C}">
                <a14:useLocalDpi xmlns:a14="http://schemas.microsoft.com/office/drawing/2010/main" val="0"/>
              </a:ext>
            </a:extLst>
          </a:blip>
          <a:srcRect t="-67217" b="-67217"/>
          <a:stretch/>
        </p:blipFill>
        <p:spPr>
          <a:xfrm>
            <a:off x="8559858" y="2529294"/>
            <a:ext cx="1294423" cy="892514"/>
          </a:xfrm>
          <a:prstGeom prst="rect">
            <a:avLst/>
          </a:prstGeom>
        </p:spPr>
      </p:pic>
      <p:pic>
        <p:nvPicPr>
          <p:cNvPr id="21" name="Espace réservé pour une image  24">
            <a:extLst>
              <a:ext uri="{FF2B5EF4-FFF2-40B4-BE49-F238E27FC236}">
                <a16:creationId xmlns:a16="http://schemas.microsoft.com/office/drawing/2014/main" id="{2C4BABAE-FEE1-4E5B-A7FE-870CA12AD34A}"/>
              </a:ext>
            </a:extLst>
          </p:cNvPr>
          <p:cNvPicPr>
            <a:picLocks noChangeAspect="1"/>
          </p:cNvPicPr>
          <p:nvPr/>
        </p:nvPicPr>
        <p:blipFill rotWithShape="1">
          <a:blip r:embed="rId11" cstate="email">
            <a:extLst>
              <a:ext uri="{28A0092B-C50C-407E-A947-70E740481C1C}">
                <a14:useLocalDpi xmlns:a14="http://schemas.microsoft.com/office/drawing/2010/main" val="0"/>
              </a:ext>
            </a:extLst>
          </a:blip>
          <a:srcRect t="-35974" b="-73529"/>
          <a:stretch/>
        </p:blipFill>
        <p:spPr>
          <a:xfrm>
            <a:off x="10115394" y="2529294"/>
            <a:ext cx="1294423" cy="892514"/>
          </a:xfrm>
          <a:prstGeom prst="rect">
            <a:avLst/>
          </a:prstGeom>
        </p:spPr>
      </p:pic>
      <p:pic>
        <p:nvPicPr>
          <p:cNvPr id="22" name="Espace réservé pour une image  18">
            <a:extLst>
              <a:ext uri="{FF2B5EF4-FFF2-40B4-BE49-F238E27FC236}">
                <a16:creationId xmlns:a16="http://schemas.microsoft.com/office/drawing/2014/main" id="{FCC9DCFC-9350-4213-BF7E-98416934D2B9}"/>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t="-30088" b="-30088"/>
          <a:stretch/>
        </p:blipFill>
        <p:spPr>
          <a:xfrm>
            <a:off x="2337718" y="2529294"/>
            <a:ext cx="1294423" cy="892514"/>
          </a:xfrm>
          <a:prstGeom prst="rect">
            <a:avLst/>
          </a:prstGeom>
        </p:spPr>
      </p:pic>
      <p:pic>
        <p:nvPicPr>
          <p:cNvPr id="23" name="Espace réservé pour une image  20">
            <a:extLst>
              <a:ext uri="{FF2B5EF4-FFF2-40B4-BE49-F238E27FC236}">
                <a16:creationId xmlns:a16="http://schemas.microsoft.com/office/drawing/2014/main" id="{3DF67515-E198-4005-96E7-4592DBC771FB}"/>
              </a:ext>
            </a:extLst>
          </p:cNvPr>
          <p:cNvPicPr>
            <a:picLocks noChangeAspect="1"/>
          </p:cNvPicPr>
          <p:nvPr/>
        </p:nvPicPr>
        <p:blipFill rotWithShape="1">
          <a:blip r:embed="rId13" cstate="email">
            <a:extLst>
              <a:ext uri="{28A0092B-C50C-407E-A947-70E740481C1C}">
                <a14:useLocalDpi xmlns:a14="http://schemas.microsoft.com/office/drawing/2010/main" val="0"/>
              </a:ext>
            </a:extLst>
          </a:blip>
          <a:srcRect l="-3210" r="-3210"/>
          <a:stretch/>
        </p:blipFill>
        <p:spPr>
          <a:xfrm>
            <a:off x="7004323" y="2529294"/>
            <a:ext cx="1294423" cy="892514"/>
          </a:xfrm>
          <a:prstGeom prst="rect">
            <a:avLst/>
          </a:prstGeom>
        </p:spPr>
      </p:pic>
      <p:pic>
        <p:nvPicPr>
          <p:cNvPr id="24" name="Espace réservé pour une image  18">
            <a:extLst>
              <a:ext uri="{FF2B5EF4-FFF2-40B4-BE49-F238E27FC236}">
                <a16:creationId xmlns:a16="http://schemas.microsoft.com/office/drawing/2014/main" id="{152B863A-164D-4C6C-830D-1D60FA4BDF0E}"/>
              </a:ext>
            </a:extLst>
          </p:cNvPr>
          <p:cNvPicPr>
            <a:picLocks noChangeAspect="1"/>
          </p:cNvPicPr>
          <p:nvPr/>
        </p:nvPicPr>
        <p:blipFill rotWithShape="1">
          <a:blip r:embed="rId14" cstate="email">
            <a:extLst>
              <a:ext uri="{28A0092B-C50C-407E-A947-70E740481C1C}">
                <a14:useLocalDpi xmlns:a14="http://schemas.microsoft.com/office/drawing/2010/main" val="0"/>
              </a:ext>
            </a:extLst>
          </a:blip>
          <a:srcRect l="-22515" r="-22515"/>
          <a:stretch/>
        </p:blipFill>
        <p:spPr>
          <a:xfrm>
            <a:off x="782183" y="3799293"/>
            <a:ext cx="1294423" cy="892514"/>
          </a:xfrm>
          <a:prstGeom prst="rect">
            <a:avLst/>
          </a:prstGeom>
        </p:spPr>
      </p:pic>
      <p:pic>
        <p:nvPicPr>
          <p:cNvPr id="25" name="Espace réservé pour une image  20">
            <a:extLst>
              <a:ext uri="{FF2B5EF4-FFF2-40B4-BE49-F238E27FC236}">
                <a16:creationId xmlns:a16="http://schemas.microsoft.com/office/drawing/2014/main" id="{D41D22A3-73F5-4DA7-8D2B-B9AF8DD44AFD}"/>
              </a:ext>
            </a:extLst>
          </p:cNvPr>
          <p:cNvPicPr>
            <a:picLocks noChangeAspect="1"/>
          </p:cNvPicPr>
          <p:nvPr/>
        </p:nvPicPr>
        <p:blipFill rotWithShape="1">
          <a:blip r:embed="rId15" cstate="email">
            <a:extLst>
              <a:ext uri="{28A0092B-C50C-407E-A947-70E740481C1C}">
                <a14:useLocalDpi xmlns:a14="http://schemas.microsoft.com/office/drawing/2010/main" val="0"/>
              </a:ext>
            </a:extLst>
          </a:blip>
          <a:srcRect t="-48530" b="-48530"/>
          <a:stretch/>
        </p:blipFill>
        <p:spPr>
          <a:xfrm>
            <a:off x="3773510" y="3799293"/>
            <a:ext cx="1533909" cy="892514"/>
          </a:xfrm>
          <a:prstGeom prst="rect">
            <a:avLst/>
          </a:prstGeom>
        </p:spPr>
      </p:pic>
      <p:pic>
        <p:nvPicPr>
          <p:cNvPr id="26" name="Espace réservé pour une image  22">
            <a:extLst>
              <a:ext uri="{FF2B5EF4-FFF2-40B4-BE49-F238E27FC236}">
                <a16:creationId xmlns:a16="http://schemas.microsoft.com/office/drawing/2014/main" id="{0B0C26A0-C513-47D3-A39B-B03174E1BD4B}"/>
              </a:ext>
            </a:extLst>
          </p:cNvPr>
          <p:cNvPicPr>
            <a:picLocks noChangeAspect="1"/>
          </p:cNvPicPr>
          <p:nvPr/>
        </p:nvPicPr>
        <p:blipFill rotWithShape="1">
          <a:blip r:embed="rId16" cstate="email">
            <a:extLst>
              <a:ext uri="{28A0092B-C50C-407E-A947-70E740481C1C}">
                <a14:useLocalDpi xmlns:a14="http://schemas.microsoft.com/office/drawing/2010/main" val="0"/>
              </a:ext>
            </a:extLst>
          </a:blip>
          <a:srcRect t="-33725" b="-33725"/>
          <a:stretch/>
        </p:blipFill>
        <p:spPr>
          <a:xfrm>
            <a:off x="8559858" y="3799293"/>
            <a:ext cx="1294423" cy="892514"/>
          </a:xfrm>
          <a:prstGeom prst="rect">
            <a:avLst/>
          </a:prstGeom>
        </p:spPr>
      </p:pic>
      <p:pic>
        <p:nvPicPr>
          <p:cNvPr id="27" name="Espace réservé pour une image  24">
            <a:extLst>
              <a:ext uri="{FF2B5EF4-FFF2-40B4-BE49-F238E27FC236}">
                <a16:creationId xmlns:a16="http://schemas.microsoft.com/office/drawing/2014/main" id="{0FC7F5D3-29E1-4AE2-90A4-873189317201}"/>
              </a:ext>
            </a:extLst>
          </p:cNvPr>
          <p:cNvPicPr>
            <a:picLocks noChangeAspect="1"/>
          </p:cNvPicPr>
          <p:nvPr/>
        </p:nvPicPr>
        <p:blipFill rotWithShape="1">
          <a:blip r:embed="rId17" cstate="email">
            <a:extLst>
              <a:ext uri="{28A0092B-C50C-407E-A947-70E740481C1C}">
                <a14:useLocalDpi xmlns:a14="http://schemas.microsoft.com/office/drawing/2010/main" val="0"/>
              </a:ext>
            </a:extLst>
          </a:blip>
          <a:srcRect l="-5409" r="-5409"/>
          <a:stretch/>
        </p:blipFill>
        <p:spPr>
          <a:xfrm>
            <a:off x="10115394" y="3799293"/>
            <a:ext cx="1294423" cy="892514"/>
          </a:xfrm>
          <a:prstGeom prst="rect">
            <a:avLst/>
          </a:prstGeom>
        </p:spPr>
      </p:pic>
      <p:pic>
        <p:nvPicPr>
          <p:cNvPr id="28" name="Espace réservé pour une image  18">
            <a:extLst>
              <a:ext uri="{FF2B5EF4-FFF2-40B4-BE49-F238E27FC236}">
                <a16:creationId xmlns:a16="http://schemas.microsoft.com/office/drawing/2014/main" id="{4B9C539E-FF47-49D2-8F82-78B2A743E642}"/>
              </a:ext>
            </a:extLst>
          </p:cNvPr>
          <p:cNvPicPr>
            <a:picLocks noChangeAspect="1"/>
          </p:cNvPicPr>
          <p:nvPr/>
        </p:nvPicPr>
        <p:blipFill rotWithShape="1">
          <a:blip r:embed="rId18" cstate="email">
            <a:extLst>
              <a:ext uri="{28A0092B-C50C-407E-A947-70E740481C1C}">
                <a14:useLocalDpi xmlns:a14="http://schemas.microsoft.com/office/drawing/2010/main" val="0"/>
              </a:ext>
            </a:extLst>
          </a:blip>
          <a:srcRect t="-1190" b="-1190"/>
          <a:stretch/>
        </p:blipFill>
        <p:spPr>
          <a:xfrm>
            <a:off x="2217975" y="3799293"/>
            <a:ext cx="1533909" cy="892514"/>
          </a:xfrm>
          <a:prstGeom prst="rect">
            <a:avLst/>
          </a:prstGeom>
        </p:spPr>
      </p:pic>
      <p:pic>
        <p:nvPicPr>
          <p:cNvPr id="29" name="Espace réservé pour une image  20">
            <a:extLst>
              <a:ext uri="{FF2B5EF4-FFF2-40B4-BE49-F238E27FC236}">
                <a16:creationId xmlns:a16="http://schemas.microsoft.com/office/drawing/2014/main" id="{7A4F2BDA-5599-4187-BDBD-4D798E45216F}"/>
              </a:ext>
            </a:extLst>
          </p:cNvPr>
          <p:cNvPicPr>
            <a:picLocks noChangeAspect="1"/>
          </p:cNvPicPr>
          <p:nvPr/>
        </p:nvPicPr>
        <p:blipFill rotWithShape="1">
          <a:blip r:embed="rId19" cstate="email">
            <a:extLst>
              <a:ext uri="{28A0092B-C50C-407E-A947-70E740481C1C}">
                <a14:useLocalDpi xmlns:a14="http://schemas.microsoft.com/office/drawing/2010/main" val="0"/>
              </a:ext>
            </a:extLst>
          </a:blip>
          <a:srcRect l="-8013" r="-8013"/>
          <a:stretch/>
        </p:blipFill>
        <p:spPr>
          <a:xfrm>
            <a:off x="7004323" y="3799293"/>
            <a:ext cx="1294423" cy="892514"/>
          </a:xfrm>
          <a:prstGeom prst="rect">
            <a:avLst/>
          </a:prstGeom>
        </p:spPr>
      </p:pic>
      <p:pic>
        <p:nvPicPr>
          <p:cNvPr id="30" name="Espace réservé pour une image  18">
            <a:extLst>
              <a:ext uri="{FF2B5EF4-FFF2-40B4-BE49-F238E27FC236}">
                <a16:creationId xmlns:a16="http://schemas.microsoft.com/office/drawing/2014/main" id="{A812C87D-0D8E-44FF-8DE1-0BA33EA3F085}"/>
              </a:ext>
            </a:extLst>
          </p:cNvPr>
          <p:cNvPicPr>
            <a:picLocks noChangeAspect="1"/>
          </p:cNvPicPr>
          <p:nvPr/>
        </p:nvPicPr>
        <p:blipFill rotWithShape="1">
          <a:blip r:embed="rId20" cstate="email">
            <a:extLst>
              <a:ext uri="{28A0092B-C50C-407E-A947-70E740481C1C}">
                <a14:useLocalDpi xmlns:a14="http://schemas.microsoft.com/office/drawing/2010/main" val="0"/>
              </a:ext>
            </a:extLst>
          </a:blip>
          <a:srcRect t="-42528" b="-42528"/>
          <a:stretch/>
        </p:blipFill>
        <p:spPr>
          <a:xfrm>
            <a:off x="782183" y="5069293"/>
            <a:ext cx="1533909" cy="892514"/>
          </a:xfrm>
          <a:prstGeom prst="rect">
            <a:avLst/>
          </a:prstGeom>
        </p:spPr>
      </p:pic>
      <p:pic>
        <p:nvPicPr>
          <p:cNvPr id="31" name="Espace réservé pour une image  20">
            <a:extLst>
              <a:ext uri="{FF2B5EF4-FFF2-40B4-BE49-F238E27FC236}">
                <a16:creationId xmlns:a16="http://schemas.microsoft.com/office/drawing/2014/main" id="{7EBA0274-DCD1-40D8-988E-DE6592039863}"/>
              </a:ext>
            </a:extLst>
          </p:cNvPr>
          <p:cNvPicPr>
            <a:picLocks noChangeAspect="1"/>
          </p:cNvPicPr>
          <p:nvPr/>
        </p:nvPicPr>
        <p:blipFill rotWithShape="1">
          <a:blip r:embed="rId21" cstate="email">
            <a:extLst>
              <a:ext uri="{28A0092B-C50C-407E-A947-70E740481C1C}">
                <a14:useLocalDpi xmlns:a14="http://schemas.microsoft.com/office/drawing/2010/main" val="0"/>
              </a:ext>
            </a:extLst>
          </a:blip>
          <a:srcRect t="-26909" b="-26909"/>
          <a:stretch/>
        </p:blipFill>
        <p:spPr>
          <a:xfrm>
            <a:off x="4419673" y="5069293"/>
            <a:ext cx="1533909" cy="892514"/>
          </a:xfrm>
          <a:prstGeom prst="rect">
            <a:avLst/>
          </a:prstGeom>
        </p:spPr>
      </p:pic>
      <p:pic>
        <p:nvPicPr>
          <p:cNvPr id="32" name="Espace réservé pour une image  22">
            <a:extLst>
              <a:ext uri="{FF2B5EF4-FFF2-40B4-BE49-F238E27FC236}">
                <a16:creationId xmlns:a16="http://schemas.microsoft.com/office/drawing/2014/main" id="{D7929AA3-D29C-47D6-B64C-6A573BC24BF9}"/>
              </a:ext>
            </a:extLst>
          </p:cNvPr>
          <p:cNvPicPr>
            <a:picLocks noChangeAspect="1"/>
          </p:cNvPicPr>
          <p:nvPr/>
        </p:nvPicPr>
        <p:blipFill rotWithShape="1">
          <a:blip r:embed="rId22" cstate="email">
            <a:extLst>
              <a:ext uri="{28A0092B-C50C-407E-A947-70E740481C1C}">
                <a14:useLocalDpi xmlns:a14="http://schemas.microsoft.com/office/drawing/2010/main" val="0"/>
              </a:ext>
            </a:extLst>
          </a:blip>
          <a:srcRect t="-65048" b="-65048"/>
          <a:stretch/>
        </p:blipFill>
        <p:spPr>
          <a:xfrm>
            <a:off x="8057163" y="5069293"/>
            <a:ext cx="1533909" cy="892514"/>
          </a:xfrm>
          <a:prstGeom prst="rect">
            <a:avLst/>
          </a:prstGeom>
        </p:spPr>
      </p:pic>
      <p:pic>
        <p:nvPicPr>
          <p:cNvPr id="33" name="Espace réservé pour une image  24">
            <a:extLst>
              <a:ext uri="{FF2B5EF4-FFF2-40B4-BE49-F238E27FC236}">
                <a16:creationId xmlns:a16="http://schemas.microsoft.com/office/drawing/2014/main" id="{7C426E03-90D3-4331-A25E-C28AA127E652}"/>
              </a:ext>
            </a:extLst>
          </p:cNvPr>
          <p:cNvPicPr>
            <a:picLocks noChangeAspect="1"/>
          </p:cNvPicPr>
          <p:nvPr/>
        </p:nvPicPr>
        <p:blipFill rotWithShape="1">
          <a:blip r:embed="rId23" cstate="email">
            <a:extLst>
              <a:ext uri="{28A0092B-C50C-407E-A947-70E740481C1C}">
                <a14:useLocalDpi xmlns:a14="http://schemas.microsoft.com/office/drawing/2010/main" val="0"/>
              </a:ext>
            </a:extLst>
          </a:blip>
          <a:srcRect t="-28446" b="-28446"/>
          <a:stretch/>
        </p:blipFill>
        <p:spPr>
          <a:xfrm>
            <a:off x="9875908" y="5069293"/>
            <a:ext cx="1533909" cy="892514"/>
          </a:xfrm>
          <a:prstGeom prst="rect">
            <a:avLst/>
          </a:prstGeom>
        </p:spPr>
      </p:pic>
      <p:pic>
        <p:nvPicPr>
          <p:cNvPr id="34" name="Espace réservé pour une image  18">
            <a:extLst>
              <a:ext uri="{FF2B5EF4-FFF2-40B4-BE49-F238E27FC236}">
                <a16:creationId xmlns:a16="http://schemas.microsoft.com/office/drawing/2014/main" id="{B9E356E9-B210-44D3-846B-CA92A281E15B}"/>
              </a:ext>
            </a:extLst>
          </p:cNvPr>
          <p:cNvPicPr>
            <a:picLocks noChangeAspect="1"/>
          </p:cNvPicPr>
          <p:nvPr/>
        </p:nvPicPr>
        <p:blipFill rotWithShape="1">
          <a:blip r:embed="rId24" cstate="email">
            <a:extLst>
              <a:ext uri="{28A0092B-C50C-407E-A947-70E740481C1C}">
                <a14:useLocalDpi xmlns:a14="http://schemas.microsoft.com/office/drawing/2010/main" val="0"/>
              </a:ext>
            </a:extLst>
          </a:blip>
          <a:srcRect l="-5800" r="-5800"/>
          <a:stretch/>
        </p:blipFill>
        <p:spPr>
          <a:xfrm>
            <a:off x="2600928" y="5069293"/>
            <a:ext cx="1533909" cy="892514"/>
          </a:xfrm>
          <a:prstGeom prst="rect">
            <a:avLst/>
          </a:prstGeom>
        </p:spPr>
      </p:pic>
      <p:pic>
        <p:nvPicPr>
          <p:cNvPr id="35" name="Espace réservé pour une image  20">
            <a:extLst>
              <a:ext uri="{FF2B5EF4-FFF2-40B4-BE49-F238E27FC236}">
                <a16:creationId xmlns:a16="http://schemas.microsoft.com/office/drawing/2014/main" id="{FC6EF604-A157-49D9-8449-63DDED5A788D}"/>
              </a:ext>
            </a:extLst>
          </p:cNvPr>
          <p:cNvPicPr>
            <a:picLocks noChangeAspect="1"/>
          </p:cNvPicPr>
          <p:nvPr/>
        </p:nvPicPr>
        <p:blipFill rotWithShape="1">
          <a:blip r:embed="rId25" cstate="email">
            <a:extLst>
              <a:ext uri="{28A0092B-C50C-407E-A947-70E740481C1C}">
                <a14:useLocalDpi xmlns:a14="http://schemas.microsoft.com/office/drawing/2010/main" val="0"/>
              </a:ext>
            </a:extLst>
          </a:blip>
          <a:srcRect t="-13320" b="-13320"/>
          <a:stretch/>
        </p:blipFill>
        <p:spPr>
          <a:xfrm>
            <a:off x="6238418" y="5069293"/>
            <a:ext cx="1533909" cy="892514"/>
          </a:xfrm>
          <a:prstGeom prst="rect">
            <a:avLst/>
          </a:prstGeom>
        </p:spPr>
      </p:pic>
      <p:pic>
        <p:nvPicPr>
          <p:cNvPr id="36" name="Espace réservé pour une image  20">
            <a:extLst>
              <a:ext uri="{FF2B5EF4-FFF2-40B4-BE49-F238E27FC236}">
                <a16:creationId xmlns:a16="http://schemas.microsoft.com/office/drawing/2014/main" id="{F81CEEF4-ACB0-43B2-B96D-E640B4ADCB2D}"/>
              </a:ext>
            </a:extLst>
          </p:cNvPr>
          <p:cNvPicPr>
            <a:picLocks noChangeAspect="1"/>
          </p:cNvPicPr>
          <p:nvPr/>
        </p:nvPicPr>
        <p:blipFill rotWithShape="1">
          <a:blip r:embed="rId26" cstate="email">
            <a:extLst>
              <a:ext uri="{28A0092B-C50C-407E-A947-70E740481C1C}">
                <a14:useLocalDpi xmlns:a14="http://schemas.microsoft.com/office/drawing/2010/main" val="0"/>
              </a:ext>
            </a:extLst>
          </a:blip>
          <a:srcRect l="-1490" r="-1490"/>
          <a:stretch/>
        </p:blipFill>
        <p:spPr>
          <a:xfrm>
            <a:off x="5448788" y="1259294"/>
            <a:ext cx="1294423" cy="892514"/>
          </a:xfrm>
          <a:prstGeom prst="rect">
            <a:avLst/>
          </a:prstGeom>
        </p:spPr>
      </p:pic>
      <p:pic>
        <p:nvPicPr>
          <p:cNvPr id="37" name="Espace réservé pour une image  20">
            <a:extLst>
              <a:ext uri="{FF2B5EF4-FFF2-40B4-BE49-F238E27FC236}">
                <a16:creationId xmlns:a16="http://schemas.microsoft.com/office/drawing/2014/main" id="{E3915442-A973-43AE-9265-FBA46C1E93B9}"/>
              </a:ext>
            </a:extLst>
          </p:cNvPr>
          <p:cNvPicPr>
            <a:picLocks noChangeAspect="1"/>
          </p:cNvPicPr>
          <p:nvPr/>
        </p:nvPicPr>
        <p:blipFill rotWithShape="1">
          <a:blip r:embed="rId27" cstate="email">
            <a:extLst>
              <a:ext uri="{28A0092B-C50C-407E-A947-70E740481C1C}">
                <a14:useLocalDpi xmlns:a14="http://schemas.microsoft.com/office/drawing/2010/main" val="0"/>
              </a:ext>
            </a:extLst>
          </a:blip>
          <a:srcRect l="-12674" r="-12674"/>
          <a:stretch/>
        </p:blipFill>
        <p:spPr>
          <a:xfrm>
            <a:off x="5448788" y="2529294"/>
            <a:ext cx="1294423" cy="892514"/>
          </a:xfrm>
          <a:prstGeom prst="rect">
            <a:avLst/>
          </a:prstGeom>
        </p:spPr>
      </p:pic>
      <p:pic>
        <p:nvPicPr>
          <p:cNvPr id="38" name="Espace réservé pour une image  20">
            <a:extLst>
              <a:ext uri="{FF2B5EF4-FFF2-40B4-BE49-F238E27FC236}">
                <a16:creationId xmlns:a16="http://schemas.microsoft.com/office/drawing/2014/main" id="{6349D66A-AC04-4475-A8D3-263B96F28CD8}"/>
              </a:ext>
            </a:extLst>
          </p:cNvPr>
          <p:cNvPicPr>
            <a:picLocks noChangeAspect="1"/>
          </p:cNvPicPr>
          <p:nvPr/>
        </p:nvPicPr>
        <p:blipFill rotWithShape="1">
          <a:blip r:embed="rId28" cstate="email">
            <a:extLst>
              <a:ext uri="{28A0092B-C50C-407E-A947-70E740481C1C}">
                <a14:useLocalDpi xmlns:a14="http://schemas.microsoft.com/office/drawing/2010/main" val="0"/>
              </a:ext>
            </a:extLst>
          </a:blip>
          <a:srcRect t="-30755" b="-30755"/>
          <a:stretch/>
        </p:blipFill>
        <p:spPr>
          <a:xfrm>
            <a:off x="5448788" y="3799293"/>
            <a:ext cx="1294423" cy="892514"/>
          </a:xfrm>
          <a:prstGeom prst="rect">
            <a:avLst/>
          </a:prstGeom>
        </p:spPr>
      </p:pic>
    </p:spTree>
    <p:extLst>
      <p:ext uri="{BB962C8B-B14F-4D97-AF65-F5344CB8AC3E}">
        <p14:creationId xmlns:p14="http://schemas.microsoft.com/office/powerpoint/2010/main" val="1777412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5D4F11-7CAE-472F-50F4-FC810B517298}"/>
              </a:ext>
            </a:extLst>
          </p:cNvPr>
          <p:cNvSpPr>
            <a:spLocks noGrp="1"/>
          </p:cNvSpPr>
          <p:nvPr>
            <p:ph type="title"/>
          </p:nvPr>
        </p:nvSpPr>
        <p:spPr/>
        <p:txBody>
          <a:bodyPr/>
          <a:lstStyle/>
          <a:p>
            <a:r>
              <a:rPr lang="fr-FR" sz="4400"/>
              <a:t>Real-Time Voice Transcription</a:t>
            </a:r>
            <a:endParaRPr lang="fr-FR"/>
          </a:p>
        </p:txBody>
      </p:sp>
      <p:sp>
        <p:nvSpPr>
          <p:cNvPr id="4" name="Text Placeholder 3">
            <a:extLst>
              <a:ext uri="{FF2B5EF4-FFF2-40B4-BE49-F238E27FC236}">
                <a16:creationId xmlns:a16="http://schemas.microsoft.com/office/drawing/2014/main" id="{B131A296-CC98-0D96-D178-7F6F3AC07049}"/>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DC5E9DB2-78AE-12D1-0C34-95FC7F92FB11}"/>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Picture Placeholder 7" descr="CTIE">
            <a:extLst>
              <a:ext uri="{FF2B5EF4-FFF2-40B4-BE49-F238E27FC236}">
                <a16:creationId xmlns:a16="http://schemas.microsoft.com/office/drawing/2014/main" id="{EE189EDB-2AB0-27D7-238D-97788137227B}"/>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val="0"/>
              </a:ext>
            </a:extLst>
          </a:blip>
          <a:srcRect l="-7776" r="-7776"/>
          <a:stretch/>
        </p:blipFill>
        <p:spPr>
          <a:xfrm>
            <a:off x="3454400" y="5094288"/>
            <a:ext cx="1262063" cy="1092200"/>
          </a:xfrm>
        </p:spPr>
      </p:pic>
    </p:spTree>
    <p:extLst>
      <p:ext uri="{BB962C8B-B14F-4D97-AF65-F5344CB8AC3E}">
        <p14:creationId xmlns:p14="http://schemas.microsoft.com/office/powerpoint/2010/main" val="3474057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AU" sz="2200" cap="none">
                <a:solidFill>
                  <a:srgbClr val="000000"/>
                </a:solidFill>
              </a:rPr>
              <a:t>The Luxembourg government faces an urgent need to automate the transcription of press conferences to improve the diffusion of public information</a:t>
            </a:r>
          </a:p>
        </p:txBody>
      </p:sp>
      <p:sp>
        <p:nvSpPr>
          <p:cNvPr id="9" name="Rectangle 8">
            <a:extLst>
              <a:ext uri="{FF2B5EF4-FFF2-40B4-BE49-F238E27FC236}">
                <a16:creationId xmlns:a16="http://schemas.microsoft.com/office/drawing/2014/main" id="{516475B9-660D-9EE4-56F3-BD194CF0E0C4}"/>
              </a:ext>
            </a:extLst>
          </p:cNvPr>
          <p:cNvSpPr/>
          <p:nvPr/>
        </p:nvSpPr>
        <p:spPr>
          <a:xfrm>
            <a:off x="838419" y="2115944"/>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0" y="2115944"/>
            <a:ext cx="78483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393094"/>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Significant Delays</a:t>
            </a: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662051"/>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Multilingualism</a:t>
            </a: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93608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Costly Resources</a:t>
            </a:r>
          </a:p>
        </p:txBody>
      </p:sp>
      <p:sp>
        <p:nvSpPr>
          <p:cNvPr id="30" name="Date Placeholder 2">
            <a:extLst>
              <a:ext uri="{FF2B5EF4-FFF2-40B4-BE49-F238E27FC236}">
                <a16:creationId xmlns:a16="http://schemas.microsoft.com/office/drawing/2014/main" id="{3B5BC0B2-B984-2432-FD2A-9DF7049DD6B3}"/>
              </a:ext>
            </a:extLst>
          </p:cNvPr>
          <p:cNvSpPr>
            <a:spLocks noGrp="1"/>
          </p:cNvSpPr>
          <p:nvPr>
            <p:ph type="dt" sz="half" idx="10"/>
          </p:nvPr>
        </p:nvSpPr>
        <p:spPr>
          <a:xfrm>
            <a:off x="1307951" y="6211825"/>
            <a:ext cx="1323454" cy="365125"/>
          </a:xfrm>
        </p:spPr>
        <p:txBody>
          <a:bodyPr/>
          <a:lstStyle/>
          <a:p>
            <a:fld id="{9CAE3E46-77E9-4567-AD1D-7AC50DB2D5CB}" type="datetime1">
              <a:rPr lang="en-AU" smtClean="0"/>
              <a:t>7/11/2024</a:t>
            </a:fld>
            <a:endParaRPr lang="en-AU"/>
          </a:p>
        </p:txBody>
      </p:sp>
      <p:sp>
        <p:nvSpPr>
          <p:cNvPr id="31" name="Footer Placeholder 3">
            <a:extLst>
              <a:ext uri="{FF2B5EF4-FFF2-40B4-BE49-F238E27FC236}">
                <a16:creationId xmlns:a16="http://schemas.microsoft.com/office/drawing/2014/main" id="{40312DC5-BDFC-588F-A9DC-750AF50C936A}"/>
              </a:ext>
            </a:extLst>
          </p:cNvPr>
          <p:cNvSpPr>
            <a:spLocks noGrp="1"/>
          </p:cNvSpPr>
          <p:nvPr>
            <p:ph type="ftr" sz="quarter" idx="11"/>
          </p:nvPr>
        </p:nvSpPr>
        <p:spPr>
          <a:xfrm>
            <a:off x="3810199" y="6211825"/>
            <a:ext cx="4571603" cy="365125"/>
          </a:xfrm>
        </p:spPr>
        <p:txBody>
          <a:bodyPr/>
          <a:lstStyle/>
          <a:p>
            <a:r>
              <a:rPr lang="en-AU"/>
              <a:t>CTIE</a:t>
            </a:r>
          </a:p>
        </p:txBody>
      </p:sp>
      <p:sp>
        <p:nvSpPr>
          <p:cNvPr id="32" name="Slide Number Placeholder 4">
            <a:extLst>
              <a:ext uri="{FF2B5EF4-FFF2-40B4-BE49-F238E27FC236}">
                <a16:creationId xmlns:a16="http://schemas.microsoft.com/office/drawing/2014/main" id="{9CF878C5-CA2B-3F35-BFD3-D5F58118599A}"/>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17</a:t>
            </a:fld>
            <a:endParaRPr lang="en-AU"/>
          </a:p>
        </p:txBody>
      </p:sp>
      <p:pic>
        <p:nvPicPr>
          <p:cNvPr id="3" name="Picture Placeholder 7" descr="CTIE">
            <a:extLst>
              <a:ext uri="{FF2B5EF4-FFF2-40B4-BE49-F238E27FC236}">
                <a16:creationId xmlns:a16="http://schemas.microsoft.com/office/drawing/2014/main" id="{00A2A10B-1A7B-57B5-94D8-16AC43BA0563}"/>
              </a:ext>
            </a:extLst>
          </p:cNvPr>
          <p:cNvPicPr>
            <a:picLocks noGrp="1" noChangeAspect="1"/>
          </p:cNvPicPr>
          <p:nvPr>
            <p:ph type="pic" sz="quarter" idx="42"/>
          </p:nvPr>
        </p:nvPicPr>
        <p:blipFill rotWithShape="1">
          <a:blip r:embed="rId4" cstate="email">
            <a:extLst>
              <a:ext uri="{28A0092B-C50C-407E-A947-70E740481C1C}">
                <a14:useLocalDpi xmlns:a14="http://schemas.microsoft.com/office/drawing/2010/main" val="0"/>
              </a:ext>
            </a:extLst>
          </a:blip>
          <a:srcRect/>
          <a:stretch/>
        </p:blipFill>
        <p:spPr>
          <a:xfrm>
            <a:off x="10459802" y="365746"/>
            <a:ext cx="816587" cy="816374"/>
          </a:xfrm>
        </p:spPr>
      </p:pic>
      <p:sp>
        <p:nvSpPr>
          <p:cNvPr id="2" name="TextBox 1">
            <a:extLst>
              <a:ext uri="{FF2B5EF4-FFF2-40B4-BE49-F238E27FC236}">
                <a16:creationId xmlns:a16="http://schemas.microsoft.com/office/drawing/2014/main" id="{1688F028-F5BE-20F5-6F69-D1EA8C65BBDD}"/>
              </a:ext>
            </a:extLst>
          </p:cNvPr>
          <p:cNvSpPr txBox="1"/>
          <p:nvPr/>
        </p:nvSpPr>
        <p:spPr>
          <a:xfrm>
            <a:off x="459336" y="1665392"/>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700">
                <a:solidFill>
                  <a:schemeClr val="tx2"/>
                </a:solidFill>
                <a:latin typeface="Poppins Medium" panose="00000600000000000000" pitchFamily="50" charset="0"/>
                <a:cs typeface="Poppins Medium" panose="00000600000000000000" pitchFamily="50" charset="0"/>
              </a:rPr>
              <a:t>Challenges</a:t>
            </a:r>
          </a:p>
        </p:txBody>
      </p:sp>
      <p:sp>
        <p:nvSpPr>
          <p:cNvPr id="4" name="TextBox 3">
            <a:extLst>
              <a:ext uri="{FF2B5EF4-FFF2-40B4-BE49-F238E27FC236}">
                <a16:creationId xmlns:a16="http://schemas.microsoft.com/office/drawing/2014/main" id="{28BD5DBB-ABD1-14B9-F77A-75552F09A264}"/>
              </a:ext>
            </a:extLst>
          </p:cNvPr>
          <p:cNvSpPr txBox="1"/>
          <p:nvPr/>
        </p:nvSpPr>
        <p:spPr>
          <a:xfrm>
            <a:off x="2837468" y="1665392"/>
            <a:ext cx="9181707"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US" sz="1700">
                <a:solidFill>
                  <a:schemeClr val="tx2"/>
                </a:solidFill>
                <a:latin typeface="Poppins Medium" panose="00000600000000000000" pitchFamily="50" charset="0"/>
                <a:cs typeface="Poppins Medium" panose="00000600000000000000" pitchFamily="50" charset="0"/>
              </a:rPr>
              <a:t> Manual Transcription and Translation in Multilingual Press Conferences</a:t>
            </a:r>
            <a:endParaRPr lang="en-AU" sz="1700">
              <a:solidFill>
                <a:schemeClr val="tx2"/>
              </a:solidFill>
              <a:latin typeface="Poppins Medium" panose="00000600000000000000" pitchFamily="50" charset="0"/>
              <a:cs typeface="Poppins Medium" panose="00000600000000000000" pitchFamily="50" charset="0"/>
            </a:endParaRPr>
          </a:p>
        </p:txBody>
      </p:sp>
      <p:sp>
        <p:nvSpPr>
          <p:cNvPr id="5" name="TextBox 4">
            <a:extLst>
              <a:ext uri="{FF2B5EF4-FFF2-40B4-BE49-F238E27FC236}">
                <a16:creationId xmlns:a16="http://schemas.microsoft.com/office/drawing/2014/main" id="{49D1514E-94BB-78D7-F855-BE88AD0853F5}"/>
              </a:ext>
            </a:extLst>
          </p:cNvPr>
          <p:cNvSpPr txBox="1"/>
          <p:nvPr/>
        </p:nvSpPr>
        <p:spPr>
          <a:xfrm>
            <a:off x="3516085" y="2405741"/>
            <a:ext cx="711925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AU">
                <a:solidFill>
                  <a:schemeClr val="tx2"/>
                </a:solidFill>
                <a:latin typeface="Lato Light"/>
              </a:rPr>
              <a:t>Manual transcriptions delay the publication of press conferences. This penalizes quick access to crucial information and is not suitable for emergency situations or important announcements</a:t>
            </a:r>
            <a:endParaRPr lang="en-US">
              <a:solidFill>
                <a:schemeClr val="tx2"/>
              </a:solidFill>
              <a:latin typeface="Lato Light"/>
            </a:endParaRPr>
          </a:p>
          <a:p>
            <a:endParaRPr lang="en-US">
              <a:solidFill>
                <a:srgbClr val="191D38"/>
              </a:solidFill>
              <a:latin typeface="Lato Light"/>
              <a:ea typeface="Lato Light"/>
              <a:cs typeface="Lato Light"/>
            </a:endParaRPr>
          </a:p>
        </p:txBody>
      </p:sp>
      <p:sp>
        <p:nvSpPr>
          <p:cNvPr id="7" name="TextBox 6">
            <a:extLst>
              <a:ext uri="{FF2B5EF4-FFF2-40B4-BE49-F238E27FC236}">
                <a16:creationId xmlns:a16="http://schemas.microsoft.com/office/drawing/2014/main" id="{7EE95C4F-CB1D-0376-BDA2-9D6CFCB2DE62}"/>
              </a:ext>
            </a:extLst>
          </p:cNvPr>
          <p:cNvSpPr txBox="1"/>
          <p:nvPr/>
        </p:nvSpPr>
        <p:spPr>
          <a:xfrm>
            <a:off x="3581399" y="3701141"/>
            <a:ext cx="71192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AU">
                <a:solidFill>
                  <a:schemeClr val="tx2"/>
                </a:solidFill>
                <a:latin typeface="Lato Light"/>
              </a:rPr>
              <a:t>Multilingual conferences require additional manual translation</a:t>
            </a:r>
            <a:endParaRPr lang="en-AU">
              <a:solidFill>
                <a:schemeClr val="tx2"/>
              </a:solidFill>
              <a:latin typeface="Lato Light"/>
              <a:ea typeface="Lato Light"/>
              <a:cs typeface="Lato Light"/>
            </a:endParaRPr>
          </a:p>
          <a:p>
            <a:pPr marL="285750" indent="-285750">
              <a:buFont typeface="Arial,Sans-Serif"/>
              <a:buChar char="•"/>
            </a:pPr>
            <a:r>
              <a:rPr lang="en-AU">
                <a:solidFill>
                  <a:schemeClr val="tx2"/>
                </a:solidFill>
                <a:latin typeface="Lato Light"/>
              </a:rPr>
              <a:t>The manual translation process extends the publication delay</a:t>
            </a:r>
            <a:endParaRPr lang="en-US">
              <a:solidFill>
                <a:schemeClr val="tx2"/>
              </a:solidFill>
            </a:endParaRPr>
          </a:p>
          <a:p>
            <a:endParaRPr lang="en-US">
              <a:solidFill>
                <a:srgbClr val="191D38"/>
              </a:solidFill>
              <a:latin typeface="Lato Light"/>
              <a:ea typeface="Lato Light"/>
              <a:cs typeface="Lato Light"/>
            </a:endParaRPr>
          </a:p>
        </p:txBody>
      </p:sp>
      <p:sp>
        <p:nvSpPr>
          <p:cNvPr id="8" name="TextBox 7">
            <a:extLst>
              <a:ext uri="{FF2B5EF4-FFF2-40B4-BE49-F238E27FC236}">
                <a16:creationId xmlns:a16="http://schemas.microsoft.com/office/drawing/2014/main" id="{4C350D1E-9B50-453D-D103-1B724A03D593}"/>
              </a:ext>
            </a:extLst>
          </p:cNvPr>
          <p:cNvSpPr txBox="1"/>
          <p:nvPr/>
        </p:nvSpPr>
        <p:spPr>
          <a:xfrm>
            <a:off x="3581399" y="4974769"/>
            <a:ext cx="71192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AU">
                <a:solidFill>
                  <a:schemeClr val="tx2"/>
                </a:solidFill>
                <a:latin typeface="Lato Light"/>
              </a:rPr>
              <a:t>Costly mobilization of resources for transcription and translation </a:t>
            </a:r>
            <a:endParaRPr lang="en-US">
              <a:solidFill>
                <a:schemeClr val="tx2"/>
              </a:solidFill>
              <a:latin typeface="Lato Light"/>
            </a:endParaRPr>
          </a:p>
          <a:p>
            <a:pPr marL="285750" indent="-285750">
              <a:buFont typeface="Arial,Sans-Serif"/>
              <a:buChar char="•"/>
            </a:pPr>
            <a:r>
              <a:rPr lang="en-AU">
                <a:solidFill>
                  <a:schemeClr val="tx2"/>
                </a:solidFill>
                <a:latin typeface="Lato Light"/>
              </a:rPr>
              <a:t>High costs for the government and human errors</a:t>
            </a:r>
            <a:endParaRPr lang="en-US">
              <a:solidFill>
                <a:schemeClr val="tx2"/>
              </a:solidFill>
            </a:endParaRPr>
          </a:p>
          <a:p>
            <a:endParaRPr lang="en-US">
              <a:solidFill>
                <a:srgbClr val="191D38"/>
              </a:solidFill>
              <a:latin typeface="Lato Light"/>
              <a:ea typeface="Lato Light"/>
              <a:cs typeface="Lato Light"/>
            </a:endParaRPr>
          </a:p>
        </p:txBody>
      </p:sp>
    </p:spTree>
    <p:extLst>
      <p:ext uri="{BB962C8B-B14F-4D97-AF65-F5344CB8AC3E}">
        <p14:creationId xmlns:p14="http://schemas.microsoft.com/office/powerpoint/2010/main" val="4093438971"/>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fr-FR"/>
              <a:t>CTIE</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18</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rPr>
              <a:t>Current manual transcriptions delay the publication of information, reducing its accessibility</a:t>
            </a:r>
            <a:endParaRPr lang="fr-FR" sz="2200" cap="none">
              <a:solidFill>
                <a:srgbClr val="000000"/>
              </a:solidFill>
            </a:endParaRPr>
          </a:p>
        </p:txBody>
      </p:sp>
      <p:sp>
        <p:nvSpPr>
          <p:cNvPr id="20" name="Rectangle 19">
            <a:extLst>
              <a:ext uri="{FF2B5EF4-FFF2-40B4-BE49-F238E27FC236}">
                <a16:creationId xmlns:a16="http://schemas.microsoft.com/office/drawing/2014/main" id="{88414A59-F6F6-51F9-C0B2-299E2C972490}"/>
              </a:ext>
            </a:extLst>
          </p:cNvPr>
          <p:cNvSpPr/>
          <p:nvPr/>
        </p:nvSpPr>
        <p:spPr>
          <a:xfrm>
            <a:off x="888921" y="1688215"/>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21" name="Rectangle 20">
            <a:extLst>
              <a:ext uri="{FF2B5EF4-FFF2-40B4-BE49-F238E27FC236}">
                <a16:creationId xmlns:a16="http://schemas.microsoft.com/office/drawing/2014/main" id="{E36CA6B6-817B-CBF7-D7E9-E9192342D49E}"/>
              </a:ext>
            </a:extLst>
          </p:cNvPr>
          <p:cNvSpPr/>
          <p:nvPr/>
        </p:nvSpPr>
        <p:spPr>
          <a:xfrm>
            <a:off x="3159632" y="1688215"/>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3159633" y="1866931"/>
            <a:ext cx="5113512" cy="923330"/>
          </a:xfrm>
          <a:prstGeom prst="rect">
            <a:avLst/>
          </a:prstGeom>
          <a:noFill/>
        </p:spPr>
        <p:txBody>
          <a:bodyPr wrap="square" lIns="91440" tIns="45720" rIns="91440" bIns="45720" rtlCol="0" anchor="ctr">
            <a:spAutoFit/>
          </a:bodyPr>
          <a:lstStyle/>
          <a:p>
            <a:pPr algn="l"/>
            <a:r>
              <a:rPr lang="en-US">
                <a:solidFill>
                  <a:schemeClr val="tx2"/>
                </a:solidFill>
                <a:latin typeface="Lato Light"/>
                <a:ea typeface="Lato Light"/>
                <a:cs typeface="Lato Light"/>
              </a:rPr>
              <a:t>80% of press conferences are manually transcribed by the </a:t>
            </a:r>
            <a:r>
              <a:rPr lang="fr-FR" b="1">
                <a:solidFill>
                  <a:schemeClr val="tx2"/>
                </a:solidFill>
                <a:latin typeface="Lato Light"/>
                <a:ea typeface="Lato Light"/>
                <a:cs typeface="Lato Light"/>
              </a:rPr>
              <a:t>Service Information Presse du Gouvernement</a:t>
            </a:r>
          </a:p>
        </p:txBody>
      </p:sp>
      <p:sp>
        <p:nvSpPr>
          <p:cNvPr id="15" name="TextBox 14">
            <a:extLst>
              <a:ext uri="{FF2B5EF4-FFF2-40B4-BE49-F238E27FC236}">
                <a16:creationId xmlns:a16="http://schemas.microsoft.com/office/drawing/2014/main" id="{B87ACFFC-7D98-230B-003C-C5D47F036B93}"/>
              </a:ext>
            </a:extLst>
          </p:cNvPr>
          <p:cNvSpPr txBox="1"/>
          <p:nvPr/>
        </p:nvSpPr>
        <p:spPr>
          <a:xfrm>
            <a:off x="3159631" y="3995976"/>
            <a:ext cx="5145225" cy="646331"/>
          </a:xfrm>
          <a:prstGeom prst="rect">
            <a:avLst/>
          </a:prstGeom>
          <a:noFill/>
        </p:spPr>
        <p:txBody>
          <a:bodyPr wrap="square" lIns="91440" tIns="45720" rIns="91440" bIns="45720" rtlCol="0" anchor="ctr">
            <a:spAutoFit/>
          </a:bodyPr>
          <a:lstStyle/>
          <a:p>
            <a:pPr algn="l"/>
            <a:r>
              <a:rPr lang="en-US">
                <a:solidFill>
                  <a:schemeClr val="tx2"/>
                </a:solidFill>
                <a:latin typeface="Lato Light"/>
                <a:ea typeface="Lato Light"/>
                <a:cs typeface="Lato Light"/>
              </a:rPr>
              <a:t>Press conferences are held in 4 languages: Luxembourgish, French, German, English</a:t>
            </a:r>
            <a:endParaRPr lang="fr-FR">
              <a:solidFill>
                <a:schemeClr val="tx2"/>
              </a:solidFill>
              <a:latin typeface="Lato Light"/>
              <a:ea typeface="Lato Light"/>
              <a:cs typeface="Lato Light"/>
            </a:endParaRPr>
          </a:p>
        </p:txBody>
      </p:sp>
      <p:sp>
        <p:nvSpPr>
          <p:cNvPr id="17" name="TextBox 16">
            <a:extLst>
              <a:ext uri="{FF2B5EF4-FFF2-40B4-BE49-F238E27FC236}">
                <a16:creationId xmlns:a16="http://schemas.microsoft.com/office/drawing/2014/main" id="{0ABFB459-CC42-F94D-FA7E-8AA9F5EEA5D2}"/>
              </a:ext>
            </a:extLst>
          </p:cNvPr>
          <p:cNvSpPr txBox="1"/>
          <p:nvPr/>
        </p:nvSpPr>
        <p:spPr>
          <a:xfrm>
            <a:off x="3159631" y="4983041"/>
            <a:ext cx="5145225" cy="646331"/>
          </a:xfrm>
          <a:prstGeom prst="rect">
            <a:avLst/>
          </a:prstGeom>
          <a:noFill/>
        </p:spPr>
        <p:txBody>
          <a:bodyPr wrap="square" lIns="91440" tIns="45720" rIns="91440" bIns="45720" rtlCol="0" anchor="ctr">
            <a:spAutoFit/>
          </a:bodyPr>
          <a:lstStyle/>
          <a:p>
            <a:pPr algn="l"/>
            <a:r>
              <a:rPr lang="en-US">
                <a:solidFill>
                  <a:schemeClr val="tx2"/>
                </a:solidFill>
                <a:latin typeface="Lato Light"/>
                <a:ea typeface="Lato Light"/>
                <a:cs typeface="Lato Light"/>
              </a:rPr>
              <a:t>The average manual transcription delay ranges from several hours to several days</a:t>
            </a:r>
            <a:endParaRPr lang="fr-FR">
              <a:solidFill>
                <a:schemeClr val="tx2"/>
              </a:solidFill>
              <a:latin typeface="Lato Light"/>
              <a:ea typeface="Lato Light"/>
              <a:cs typeface="Lato Light"/>
            </a:endParaRPr>
          </a:p>
        </p:txBody>
      </p:sp>
      <p:sp>
        <p:nvSpPr>
          <p:cNvPr id="22" name="TextBox 21">
            <a:extLst>
              <a:ext uri="{FF2B5EF4-FFF2-40B4-BE49-F238E27FC236}">
                <a16:creationId xmlns:a16="http://schemas.microsoft.com/office/drawing/2014/main" id="{7F955940-E8E5-5037-7AE0-D20295F17A68}"/>
              </a:ext>
            </a:extLst>
          </p:cNvPr>
          <p:cNvSpPr txBox="1"/>
          <p:nvPr/>
        </p:nvSpPr>
        <p:spPr>
          <a:xfrm>
            <a:off x="3159632" y="2992495"/>
            <a:ext cx="5113512" cy="646331"/>
          </a:xfrm>
          <a:prstGeom prst="rect">
            <a:avLst/>
          </a:prstGeom>
          <a:noFill/>
        </p:spPr>
        <p:txBody>
          <a:bodyPr wrap="square" rtlCol="0" anchor="ctr">
            <a:spAutoFit/>
          </a:bodyPr>
          <a:lstStyle/>
          <a:p>
            <a:pPr algn="l"/>
            <a:r>
              <a:rPr lang="en-US">
                <a:solidFill>
                  <a:schemeClr val="tx2"/>
                </a:solidFill>
                <a:latin typeface="Lato Light"/>
                <a:ea typeface="Lato Light"/>
                <a:cs typeface="Lato Light"/>
              </a:rPr>
              <a:t>30% of conferences cover topics requiring rapid diffusion</a:t>
            </a:r>
            <a:endParaRPr lang="fr-FR">
              <a:solidFill>
                <a:schemeClr val="tx2"/>
              </a:solidFill>
              <a:latin typeface="Lato Light"/>
              <a:ea typeface="Lato Light"/>
              <a:cs typeface="Lato Light"/>
            </a:endParaRPr>
          </a:p>
        </p:txBody>
      </p:sp>
      <p:sp>
        <p:nvSpPr>
          <p:cNvPr id="30" name="TextBox 29">
            <a:extLst>
              <a:ext uri="{FF2B5EF4-FFF2-40B4-BE49-F238E27FC236}">
                <a16:creationId xmlns:a16="http://schemas.microsoft.com/office/drawing/2014/main" id="{D411A3D4-B89F-83DF-3C85-47AE4E28C8D3}"/>
              </a:ext>
            </a:extLst>
          </p:cNvPr>
          <p:cNvSpPr txBox="1"/>
          <p:nvPr/>
        </p:nvSpPr>
        <p:spPr>
          <a:xfrm>
            <a:off x="891717" y="1866931"/>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80%</a:t>
            </a:r>
          </a:p>
        </p:txBody>
      </p:sp>
      <p:sp>
        <p:nvSpPr>
          <p:cNvPr id="31" name="TextBox 30">
            <a:extLst>
              <a:ext uri="{FF2B5EF4-FFF2-40B4-BE49-F238E27FC236}">
                <a16:creationId xmlns:a16="http://schemas.microsoft.com/office/drawing/2014/main" id="{5BCBA230-95CF-0A91-E310-868B923FA86F}"/>
              </a:ext>
            </a:extLst>
          </p:cNvPr>
          <p:cNvSpPr txBox="1"/>
          <p:nvPr/>
        </p:nvSpPr>
        <p:spPr>
          <a:xfrm>
            <a:off x="891717" y="3852004"/>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4</a:t>
            </a:r>
          </a:p>
        </p:txBody>
      </p:sp>
      <p:sp>
        <p:nvSpPr>
          <p:cNvPr id="32" name="TextBox 31">
            <a:extLst>
              <a:ext uri="{FF2B5EF4-FFF2-40B4-BE49-F238E27FC236}">
                <a16:creationId xmlns:a16="http://schemas.microsoft.com/office/drawing/2014/main" id="{DAEEC333-F21A-E0AB-E3F0-A5C5BA05830E}"/>
              </a:ext>
            </a:extLst>
          </p:cNvPr>
          <p:cNvSpPr txBox="1"/>
          <p:nvPr/>
        </p:nvSpPr>
        <p:spPr>
          <a:xfrm>
            <a:off x="891717" y="2859467"/>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30%</a:t>
            </a:r>
          </a:p>
        </p:txBody>
      </p:sp>
      <p:sp>
        <p:nvSpPr>
          <p:cNvPr id="33" name="TextBox 32">
            <a:extLst>
              <a:ext uri="{FF2B5EF4-FFF2-40B4-BE49-F238E27FC236}">
                <a16:creationId xmlns:a16="http://schemas.microsoft.com/office/drawing/2014/main" id="{4DE130EA-44B3-E6CD-C8F8-D809F5371432}"/>
              </a:ext>
            </a:extLst>
          </p:cNvPr>
          <p:cNvSpPr txBox="1"/>
          <p:nvPr/>
        </p:nvSpPr>
        <p:spPr>
          <a:xfrm>
            <a:off x="891717" y="4844541"/>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&gt;1h</a:t>
            </a:r>
          </a:p>
        </p:txBody>
      </p:sp>
      <p:pic>
        <p:nvPicPr>
          <p:cNvPr id="35" name="Picture 34">
            <a:extLst>
              <a:ext uri="{FF2B5EF4-FFF2-40B4-BE49-F238E27FC236}">
                <a16:creationId xmlns:a16="http://schemas.microsoft.com/office/drawing/2014/main" id="{34C3E5F5-BCE8-97E7-A9FB-0E63F22F7118}"/>
              </a:ext>
            </a:extLst>
          </p:cNvPr>
          <p:cNvPicPr>
            <a:picLocks noChangeAspect="1"/>
          </p:cNvPicPr>
          <p:nvPr/>
        </p:nvPicPr>
        <p:blipFill>
          <a:blip r:embed="rId4"/>
          <a:stretch>
            <a:fillRect/>
          </a:stretch>
        </p:blipFill>
        <p:spPr>
          <a:xfrm>
            <a:off x="8720874" y="1767844"/>
            <a:ext cx="3158215" cy="4122240"/>
          </a:xfrm>
          <a:prstGeom prst="rect">
            <a:avLst/>
          </a:prstGeom>
          <a:ln>
            <a:noFill/>
          </a:ln>
          <a:effectLst>
            <a:outerShdw blurRad="292100" dist="139700" dir="2700000" algn="tl" rotWithShape="0">
              <a:srgbClr val="333333">
                <a:alpha val="65000"/>
              </a:srgbClr>
            </a:outerShdw>
          </a:effectLst>
        </p:spPr>
      </p:pic>
      <p:cxnSp>
        <p:nvCxnSpPr>
          <p:cNvPr id="40" name="Straight Connector 39">
            <a:extLst>
              <a:ext uri="{FF2B5EF4-FFF2-40B4-BE49-F238E27FC236}">
                <a16:creationId xmlns:a16="http://schemas.microsoft.com/office/drawing/2014/main" id="{63B2642A-AC98-12E5-03A7-FFF4C4B6D47E}"/>
              </a:ext>
            </a:extLst>
          </p:cNvPr>
          <p:cNvCxnSpPr>
            <a:cxnSpLocks/>
          </p:cNvCxnSpPr>
          <p:nvPr/>
        </p:nvCxnSpPr>
        <p:spPr>
          <a:xfrm>
            <a:off x="8439859" y="1422400"/>
            <a:ext cx="0" cy="4630057"/>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pic>
        <p:nvPicPr>
          <p:cNvPr id="2" name="Picture Placeholder 7" descr="CTIE">
            <a:extLst>
              <a:ext uri="{FF2B5EF4-FFF2-40B4-BE49-F238E27FC236}">
                <a16:creationId xmlns:a16="http://schemas.microsoft.com/office/drawing/2014/main" id="{65D4083F-FEB3-B7D3-3364-EE73E4692E26}"/>
              </a:ext>
            </a:extLst>
          </p:cNvPr>
          <p:cNvPicPr>
            <a:picLocks noGrp="1" noChangeAspect="1"/>
          </p:cNvPicPr>
          <p:nvPr>
            <p:ph type="pic" sz="quarter" idx="42"/>
          </p:nvPr>
        </p:nvPicPr>
        <p:blipFill rotWithShape="1">
          <a:blip r:embed="rId5" cstate="email">
            <a:extLst>
              <a:ext uri="{28A0092B-C50C-407E-A947-70E740481C1C}">
                <a14:useLocalDpi xmlns:a14="http://schemas.microsoft.com/office/drawing/2010/main" val="0"/>
              </a:ext>
            </a:extLst>
          </a:blip>
          <a:srcRect/>
          <a:stretch/>
        </p:blipFill>
        <p:spPr>
          <a:xfrm>
            <a:off x="10459802" y="365746"/>
            <a:ext cx="816587" cy="816374"/>
          </a:xfrm>
        </p:spPr>
      </p:pic>
    </p:spTree>
    <p:extLst>
      <p:ext uri="{BB962C8B-B14F-4D97-AF65-F5344CB8AC3E}">
        <p14:creationId xmlns:p14="http://schemas.microsoft.com/office/powerpoint/2010/main" val="1325875668"/>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E241791-782D-5AC9-E89F-56DCF3A9BB68}"/>
              </a:ext>
            </a:extLst>
          </p:cNvPr>
          <p:cNvSpPr txBox="1">
            <a:spLocks/>
          </p:cNvSpPr>
          <p:nvPr/>
        </p:nvSpPr>
        <p:spPr>
          <a:xfrm>
            <a:off x="584419" y="3268016"/>
            <a:ext cx="3720882" cy="2068492"/>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AU"/>
              <a:t>Low latency transcription (&lt;500ms)</a:t>
            </a:r>
          </a:p>
          <a:p>
            <a:r>
              <a:rPr lang="en-AU"/>
              <a:t>Real-time multilingual management </a:t>
            </a:r>
          </a:p>
          <a:p>
            <a:r>
              <a:rPr lang="en-AU"/>
              <a:t>Automatic language switching </a:t>
            </a:r>
          </a:p>
          <a:p>
            <a:r>
              <a:rPr lang="en-AU"/>
              <a:t>Integration into live streams (YouTube, Facebook)</a:t>
            </a:r>
          </a:p>
        </p:txBody>
      </p:sp>
      <p:sp>
        <p:nvSpPr>
          <p:cNvPr id="10" name="Content Placeholder 2">
            <a:extLst>
              <a:ext uri="{FF2B5EF4-FFF2-40B4-BE49-F238E27FC236}">
                <a16:creationId xmlns:a16="http://schemas.microsoft.com/office/drawing/2014/main" id="{8BFCADD6-A4B5-489E-321D-CDC2C0697B53}"/>
              </a:ext>
            </a:extLst>
          </p:cNvPr>
          <p:cNvSpPr txBox="1">
            <a:spLocks/>
          </p:cNvSpPr>
          <p:nvPr/>
        </p:nvSpPr>
        <p:spPr>
          <a:xfrm>
            <a:off x="4426059" y="3268016"/>
            <a:ext cx="3720882" cy="2068491"/>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r>
              <a:rPr lang="en-AU"/>
              <a:t>OpenAI's Whisper</a:t>
            </a:r>
          </a:p>
          <a:p>
            <a:r>
              <a:rPr lang="en-AU"/>
              <a:t>Lemswasabi</a:t>
            </a:r>
          </a:p>
          <a:p>
            <a:r>
              <a:rPr lang="en-AU"/>
              <a:t>ZLS</a:t>
            </a:r>
          </a:p>
          <a:p>
            <a:r>
              <a:rPr lang="en-AU"/>
              <a:t>Voxlingua107</a:t>
            </a:r>
          </a:p>
        </p:txBody>
      </p:sp>
      <p:sp>
        <p:nvSpPr>
          <p:cNvPr id="11" name="Content Placeholder 2">
            <a:extLst>
              <a:ext uri="{FF2B5EF4-FFF2-40B4-BE49-F238E27FC236}">
                <a16:creationId xmlns:a16="http://schemas.microsoft.com/office/drawing/2014/main" id="{26F722E7-702C-BDFD-34D7-B819B3D7A262}"/>
              </a:ext>
            </a:extLst>
          </p:cNvPr>
          <p:cNvSpPr txBox="1">
            <a:spLocks/>
          </p:cNvSpPr>
          <p:nvPr/>
        </p:nvSpPr>
        <p:spPr>
          <a:xfrm>
            <a:off x="8267700" y="3268016"/>
            <a:ext cx="3720882" cy="3008957"/>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r>
              <a:rPr lang="en-AU"/>
              <a:t>AI automation of the transcription process </a:t>
            </a:r>
          </a:p>
          <a:p>
            <a:r>
              <a:rPr lang="en-AU"/>
              <a:t>Archived videos benefit from transcriptions</a:t>
            </a:r>
          </a:p>
          <a:p>
            <a:r>
              <a:rPr lang="en-AU"/>
              <a:t>Automatic Speakers separation</a:t>
            </a:r>
          </a:p>
          <a:p>
            <a:r>
              <a:rPr lang="en-AU"/>
              <a:t>Diffusion of critical information without delay </a:t>
            </a:r>
          </a:p>
          <a:p>
            <a:r>
              <a:rPr lang="en-AU"/>
              <a:t>Reduction of operational costs related to manual transcription</a:t>
            </a:r>
          </a:p>
        </p:txBody>
      </p:sp>
      <p:pic>
        <p:nvPicPr>
          <p:cNvPr id="16" name="Graphic 15" descr="Cause And Effect with solid fill">
            <a:extLst>
              <a:ext uri="{FF2B5EF4-FFF2-40B4-BE49-F238E27FC236}">
                <a16:creationId xmlns:a16="http://schemas.microsoft.com/office/drawing/2014/main" id="{54DDDF86-AB9C-7FDE-EC24-EEE69AA25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9647" y="1300653"/>
            <a:ext cx="976987" cy="976987"/>
          </a:xfrm>
          <a:prstGeom prst="rect">
            <a:avLst/>
          </a:prstGeom>
        </p:spPr>
      </p:pic>
      <p:sp>
        <p:nvSpPr>
          <p:cNvPr id="19" name="Rectangle 18">
            <a:extLst>
              <a:ext uri="{FF2B5EF4-FFF2-40B4-BE49-F238E27FC236}">
                <a16:creationId xmlns:a16="http://schemas.microsoft.com/office/drawing/2014/main" id="{35FA23E7-30F5-B16A-1AEF-A012437AF6D7}"/>
              </a:ext>
            </a:extLst>
          </p:cNvPr>
          <p:cNvSpPr/>
          <p:nvPr/>
        </p:nvSpPr>
        <p:spPr>
          <a:xfrm>
            <a:off x="831970" y="3022811"/>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23" name="TextBox 22">
            <a:extLst>
              <a:ext uri="{FF2B5EF4-FFF2-40B4-BE49-F238E27FC236}">
                <a16:creationId xmlns:a16="http://schemas.microsoft.com/office/drawing/2014/main" id="{64CBB843-5BC2-2575-B234-FC5C0E7138A3}"/>
              </a:ext>
            </a:extLst>
          </p:cNvPr>
          <p:cNvSpPr txBox="1"/>
          <p:nvPr/>
        </p:nvSpPr>
        <p:spPr>
          <a:xfrm>
            <a:off x="584419" y="2514280"/>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a:latin typeface="Poppins Medium"/>
                <a:ea typeface="Lato Light"/>
                <a:cs typeface="Lato Light"/>
              </a:rPr>
              <a:t>Performance</a:t>
            </a:r>
          </a:p>
        </p:txBody>
      </p:sp>
      <p:sp>
        <p:nvSpPr>
          <p:cNvPr id="24" name="TextBox 23">
            <a:extLst>
              <a:ext uri="{FF2B5EF4-FFF2-40B4-BE49-F238E27FC236}">
                <a16:creationId xmlns:a16="http://schemas.microsoft.com/office/drawing/2014/main" id="{B7F4FB36-821F-22BF-4735-55C27CB71A64}"/>
              </a:ext>
            </a:extLst>
          </p:cNvPr>
          <p:cNvSpPr txBox="1"/>
          <p:nvPr/>
        </p:nvSpPr>
        <p:spPr>
          <a:xfrm>
            <a:off x="4426058" y="2445146"/>
            <a:ext cx="3473331" cy="507600"/>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a:latin typeface="Poppins Medium"/>
                <a:ea typeface="Lato Light"/>
                <a:cs typeface="Lato Light"/>
              </a:rPr>
              <a:t>Artificial Intelligence Models</a:t>
            </a:r>
          </a:p>
        </p:txBody>
      </p:sp>
      <p:sp>
        <p:nvSpPr>
          <p:cNvPr id="26" name="TextBox 25">
            <a:extLst>
              <a:ext uri="{FF2B5EF4-FFF2-40B4-BE49-F238E27FC236}">
                <a16:creationId xmlns:a16="http://schemas.microsoft.com/office/drawing/2014/main" id="{A450C092-AC07-DD2D-69AF-69CCD3E70EBC}"/>
              </a:ext>
            </a:extLst>
          </p:cNvPr>
          <p:cNvSpPr txBox="1"/>
          <p:nvPr/>
        </p:nvSpPr>
        <p:spPr>
          <a:xfrm>
            <a:off x="8267700" y="2514280"/>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a:latin typeface="Poppins Medium"/>
                <a:ea typeface="Lato Light"/>
                <a:cs typeface="Lato Light"/>
              </a:rPr>
              <a:t>Business Impact</a:t>
            </a:r>
          </a:p>
        </p:txBody>
      </p:sp>
      <p:sp>
        <p:nvSpPr>
          <p:cNvPr id="27" name="Rectangle 26">
            <a:extLst>
              <a:ext uri="{FF2B5EF4-FFF2-40B4-BE49-F238E27FC236}">
                <a16:creationId xmlns:a16="http://schemas.microsoft.com/office/drawing/2014/main" id="{58689A0F-EA91-8F17-0918-5790266634C3}"/>
              </a:ext>
            </a:extLst>
          </p:cNvPr>
          <p:cNvSpPr/>
          <p:nvPr/>
        </p:nvSpPr>
        <p:spPr>
          <a:xfrm>
            <a:off x="4673610" y="3022811"/>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57" name="Rectangle 56">
            <a:extLst>
              <a:ext uri="{FF2B5EF4-FFF2-40B4-BE49-F238E27FC236}">
                <a16:creationId xmlns:a16="http://schemas.microsoft.com/office/drawing/2014/main" id="{3BD46431-AECB-170A-5FE1-73BB2B143287}"/>
              </a:ext>
            </a:extLst>
          </p:cNvPr>
          <p:cNvSpPr/>
          <p:nvPr/>
        </p:nvSpPr>
        <p:spPr>
          <a:xfrm>
            <a:off x="8515250" y="3022811"/>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pic>
        <p:nvPicPr>
          <p:cNvPr id="3078" name="Picture 6" descr="artificial intelligence ai scheme line icon vector illustration 8320324 ...">
            <a:extLst>
              <a:ext uri="{FF2B5EF4-FFF2-40B4-BE49-F238E27FC236}">
                <a16:creationId xmlns:a16="http://schemas.microsoft.com/office/drawing/2014/main" id="{7DB1F7D2-756D-CB9B-DAFE-EABF0F9A661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9998" y="1387785"/>
            <a:ext cx="972000" cy="972000"/>
          </a:xfrm>
          <a:prstGeom prst="rect">
            <a:avLst/>
          </a:prstGeom>
          <a:noFill/>
        </p:spPr>
      </p:pic>
      <p:sp>
        <p:nvSpPr>
          <p:cNvPr id="2" name="Title 1">
            <a:extLst>
              <a:ext uri="{FF2B5EF4-FFF2-40B4-BE49-F238E27FC236}">
                <a16:creationId xmlns:a16="http://schemas.microsoft.com/office/drawing/2014/main" id="{653C7A2F-E081-E0B9-E84C-A9EBE076B832}"/>
              </a:ext>
            </a:extLst>
          </p:cNvPr>
          <p:cNvSpPr>
            <a:spLocks noGrp="1"/>
          </p:cNvSpPr>
          <p:nvPr>
            <p:ph type="title"/>
          </p:nvPr>
        </p:nvSpPr>
        <p:spPr>
          <a:noFill/>
        </p:spPr>
        <p:txBody>
          <a:bodyPr vert="horz" lIns="91440" tIns="45720" rIns="91440" bIns="45720" rtlCol="0" anchor="ctr">
            <a:noAutofit/>
          </a:bodyPr>
          <a:lstStyle/>
          <a:p>
            <a:r>
              <a:rPr lang="en-AU" sz="2200" cap="none">
                <a:solidFill>
                  <a:srgbClr val="000000"/>
                </a:solidFill>
              </a:rPr>
              <a:t>AKABI is implementing a real-time transcription solution based on fine-tuned AI models for Luxembourgish and other European languages</a:t>
            </a:r>
          </a:p>
        </p:txBody>
      </p:sp>
      <p:pic>
        <p:nvPicPr>
          <p:cNvPr id="7" name="Graphic 6" descr="Radio microphone with solid fill">
            <a:extLst>
              <a:ext uri="{FF2B5EF4-FFF2-40B4-BE49-F238E27FC236}">
                <a16:creationId xmlns:a16="http://schemas.microsoft.com/office/drawing/2014/main" id="{4552B5C6-E0A4-323A-3B2D-8947D657309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658492" y="1387785"/>
            <a:ext cx="972000" cy="972000"/>
          </a:xfrm>
          <a:prstGeom prst="rect">
            <a:avLst/>
          </a:prstGeom>
        </p:spPr>
      </p:pic>
      <p:sp>
        <p:nvSpPr>
          <p:cNvPr id="15" name="Footer Placeholder 3">
            <a:extLst>
              <a:ext uri="{FF2B5EF4-FFF2-40B4-BE49-F238E27FC236}">
                <a16:creationId xmlns:a16="http://schemas.microsoft.com/office/drawing/2014/main" id="{E01DCC84-1D38-68C3-132C-D2E3E45136E7}"/>
              </a:ext>
            </a:extLst>
          </p:cNvPr>
          <p:cNvSpPr>
            <a:spLocks noGrp="1"/>
          </p:cNvSpPr>
          <p:nvPr>
            <p:ph type="ftr" sz="quarter" idx="11"/>
          </p:nvPr>
        </p:nvSpPr>
        <p:spPr>
          <a:xfrm>
            <a:off x="3810199" y="6211825"/>
            <a:ext cx="4571603" cy="365125"/>
          </a:xfrm>
        </p:spPr>
        <p:txBody>
          <a:bodyPr/>
          <a:lstStyle/>
          <a:p>
            <a:r>
              <a:rPr lang="en-AU"/>
              <a:t>CTIE</a:t>
            </a:r>
          </a:p>
        </p:txBody>
      </p:sp>
      <p:sp>
        <p:nvSpPr>
          <p:cNvPr id="17" name="Slide Number Placeholder 4">
            <a:extLst>
              <a:ext uri="{FF2B5EF4-FFF2-40B4-BE49-F238E27FC236}">
                <a16:creationId xmlns:a16="http://schemas.microsoft.com/office/drawing/2014/main" id="{4816BD93-FA30-6C72-E513-645262587AE0}"/>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19</a:t>
            </a:fld>
            <a:endParaRPr lang="en-AU"/>
          </a:p>
        </p:txBody>
      </p:sp>
      <p:pic>
        <p:nvPicPr>
          <p:cNvPr id="3" name="Picture Placeholder 7" descr="CTIE">
            <a:extLst>
              <a:ext uri="{FF2B5EF4-FFF2-40B4-BE49-F238E27FC236}">
                <a16:creationId xmlns:a16="http://schemas.microsoft.com/office/drawing/2014/main" id="{8322D7E3-4F33-AB44-00EA-D8BC55B99D39}"/>
              </a:ext>
            </a:extLst>
          </p:cNvPr>
          <p:cNvPicPr>
            <a:picLocks noGrp="1" noChangeAspect="1"/>
          </p:cNvPicPr>
          <p:nvPr>
            <p:ph type="pic" sz="quarter" idx="42"/>
          </p:nvPr>
        </p:nvPicPr>
        <p:blipFill rotWithShape="1">
          <a:blip r:embed="rId8" cstate="email">
            <a:extLst>
              <a:ext uri="{28A0092B-C50C-407E-A947-70E740481C1C}">
                <a14:useLocalDpi xmlns:a14="http://schemas.microsoft.com/office/drawing/2010/main" val="0"/>
              </a:ext>
            </a:extLst>
          </a:blip>
          <a:srcRect/>
          <a:stretch/>
        </p:blipFill>
        <p:spPr>
          <a:xfrm>
            <a:off x="10459802" y="365746"/>
            <a:ext cx="816587" cy="816374"/>
          </a:xfrm>
        </p:spPr>
      </p:pic>
      <p:sp>
        <p:nvSpPr>
          <p:cNvPr id="4" name="Date Placeholder 2">
            <a:extLst>
              <a:ext uri="{FF2B5EF4-FFF2-40B4-BE49-F238E27FC236}">
                <a16:creationId xmlns:a16="http://schemas.microsoft.com/office/drawing/2014/main" id="{D0C630AA-EBC8-15D0-9B27-6495E0B3250E}"/>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16756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e la date 14">
            <a:extLst>
              <a:ext uri="{FF2B5EF4-FFF2-40B4-BE49-F238E27FC236}">
                <a16:creationId xmlns:a16="http://schemas.microsoft.com/office/drawing/2014/main" id="{2A6D9105-AF0D-4254-AFBB-63D107078A04}"/>
              </a:ext>
            </a:extLst>
          </p:cNvPr>
          <p:cNvSpPr>
            <a:spLocks noGrp="1"/>
          </p:cNvSpPr>
          <p:nvPr>
            <p:ph type="dt" sz="half" idx="10"/>
          </p:nvPr>
        </p:nvSpPr>
        <p:spPr/>
        <p:txBody>
          <a:bodyPr/>
          <a:lstStyle/>
          <a:p>
            <a:fld id="{75CA99D7-0AF8-4D6F-AA2C-14A4E3F6E65D}" type="datetime1">
              <a:rPr lang="fr-FR" smtClean="0"/>
              <a:t>07/11/2024</a:t>
            </a:fld>
            <a:endParaRPr lang="fr-FR"/>
          </a:p>
        </p:txBody>
      </p:sp>
      <p:sp>
        <p:nvSpPr>
          <p:cNvPr id="17" name="Espace réservé du numéro de diapositive 16">
            <a:extLst>
              <a:ext uri="{FF2B5EF4-FFF2-40B4-BE49-F238E27FC236}">
                <a16:creationId xmlns:a16="http://schemas.microsoft.com/office/drawing/2014/main" id="{FEA0D6DC-366D-43EA-85F1-A0006C375C64}"/>
              </a:ext>
            </a:extLst>
          </p:cNvPr>
          <p:cNvSpPr>
            <a:spLocks noGrp="1"/>
          </p:cNvSpPr>
          <p:nvPr>
            <p:ph type="sldNum" sz="quarter" idx="12"/>
          </p:nvPr>
        </p:nvSpPr>
        <p:spPr/>
        <p:txBody>
          <a:bodyPr/>
          <a:lstStyle/>
          <a:p>
            <a:fld id="{85FCA5DD-1A2A-441E-8A3A-06F8DC18DFAD}" type="slidenum">
              <a:rPr lang="fr-FR" smtClean="0"/>
              <a:pPr/>
              <a:t>2</a:t>
            </a:fld>
            <a:endParaRPr lang="fr-FR"/>
          </a:p>
        </p:txBody>
      </p:sp>
      <p:sp>
        <p:nvSpPr>
          <p:cNvPr id="19" name="Espace réservé du pied de page 18">
            <a:extLst>
              <a:ext uri="{FF2B5EF4-FFF2-40B4-BE49-F238E27FC236}">
                <a16:creationId xmlns:a16="http://schemas.microsoft.com/office/drawing/2014/main" id="{C2929251-31F2-428D-B465-4CABA457D434}"/>
              </a:ext>
            </a:extLst>
          </p:cNvPr>
          <p:cNvSpPr>
            <a:spLocks noGrp="1"/>
          </p:cNvSpPr>
          <p:nvPr>
            <p:ph type="ftr" sz="quarter" idx="11"/>
          </p:nvPr>
        </p:nvSpPr>
        <p:spPr/>
        <p:txBody>
          <a:bodyPr/>
          <a:lstStyle/>
          <a:p>
            <a:r>
              <a:rPr lang="fr-FR"/>
              <a:t>AKABI Presentation</a:t>
            </a:r>
          </a:p>
        </p:txBody>
      </p:sp>
      <p:sp>
        <p:nvSpPr>
          <p:cNvPr id="18" name="Titre 20">
            <a:extLst>
              <a:ext uri="{FF2B5EF4-FFF2-40B4-BE49-F238E27FC236}">
                <a16:creationId xmlns:a16="http://schemas.microsoft.com/office/drawing/2014/main" id="{E8676F58-E895-4CBF-9B7F-9190D661C05D}"/>
              </a:ext>
            </a:extLst>
          </p:cNvPr>
          <p:cNvSpPr>
            <a:spLocks noGrp="1"/>
          </p:cNvSpPr>
          <p:nvPr>
            <p:ph type="title"/>
          </p:nvPr>
        </p:nvSpPr>
        <p:spPr>
          <a:xfrm>
            <a:off x="839788" y="529200"/>
            <a:ext cx="10512425" cy="507600"/>
          </a:xfrm>
        </p:spPr>
        <p:txBody>
          <a:bodyPr/>
          <a:lstStyle/>
          <a:p>
            <a:r>
              <a:rPr lang="fr-FR"/>
              <a:t>WHO </a:t>
            </a:r>
            <a:r>
              <a:rPr lang="fr-FR" err="1"/>
              <a:t>we</a:t>
            </a:r>
            <a:r>
              <a:rPr lang="fr-FR"/>
              <a:t> are</a:t>
            </a:r>
          </a:p>
        </p:txBody>
      </p:sp>
      <p:sp>
        <p:nvSpPr>
          <p:cNvPr id="20" name="Espace réservé du texte 6">
            <a:extLst>
              <a:ext uri="{FF2B5EF4-FFF2-40B4-BE49-F238E27FC236}">
                <a16:creationId xmlns:a16="http://schemas.microsoft.com/office/drawing/2014/main" id="{8438E4D3-A211-4989-B97D-54000A1A2156}"/>
              </a:ext>
            </a:extLst>
          </p:cNvPr>
          <p:cNvSpPr>
            <a:spLocks noGrp="1"/>
          </p:cNvSpPr>
          <p:nvPr>
            <p:ph type="body" sz="quarter" idx="13"/>
          </p:nvPr>
        </p:nvSpPr>
        <p:spPr>
          <a:xfrm>
            <a:off x="2695014" y="2151514"/>
            <a:ext cx="1890000" cy="324000"/>
          </a:xfrm>
        </p:spPr>
        <p:txBody>
          <a:bodyPr>
            <a:normAutofit lnSpcReduction="10000"/>
          </a:bodyPr>
          <a:lstStyle/>
          <a:p>
            <a:r>
              <a:rPr lang="fr-FR"/>
              <a:t>2011</a:t>
            </a:r>
          </a:p>
        </p:txBody>
      </p:sp>
      <p:sp>
        <p:nvSpPr>
          <p:cNvPr id="21" name="Espace réservé du texte 7">
            <a:extLst>
              <a:ext uri="{FF2B5EF4-FFF2-40B4-BE49-F238E27FC236}">
                <a16:creationId xmlns:a16="http://schemas.microsoft.com/office/drawing/2014/main" id="{69274B47-0FC8-45A0-9E2A-2A4C49BEE350}"/>
              </a:ext>
            </a:extLst>
          </p:cNvPr>
          <p:cNvSpPr>
            <a:spLocks noGrp="1"/>
          </p:cNvSpPr>
          <p:nvPr>
            <p:ph type="body" sz="quarter" idx="14"/>
          </p:nvPr>
        </p:nvSpPr>
        <p:spPr>
          <a:xfrm>
            <a:off x="2695014" y="4145341"/>
            <a:ext cx="1890000" cy="324000"/>
          </a:xfrm>
        </p:spPr>
        <p:txBody>
          <a:bodyPr>
            <a:normAutofit lnSpcReduction="10000"/>
          </a:bodyPr>
          <a:lstStyle/>
          <a:p>
            <a:r>
              <a:rPr lang="fr-FR"/>
              <a:t>3</a:t>
            </a:r>
          </a:p>
        </p:txBody>
      </p:sp>
      <p:sp>
        <p:nvSpPr>
          <p:cNvPr id="22" name="Espace réservé du texte 8">
            <a:extLst>
              <a:ext uri="{FF2B5EF4-FFF2-40B4-BE49-F238E27FC236}">
                <a16:creationId xmlns:a16="http://schemas.microsoft.com/office/drawing/2014/main" id="{161ABE5A-1156-4345-B638-8AED010E33D6}"/>
              </a:ext>
            </a:extLst>
          </p:cNvPr>
          <p:cNvSpPr>
            <a:spLocks noGrp="1"/>
          </p:cNvSpPr>
          <p:nvPr>
            <p:ph type="body" sz="quarter" idx="15"/>
          </p:nvPr>
        </p:nvSpPr>
        <p:spPr>
          <a:xfrm>
            <a:off x="7606588" y="2153106"/>
            <a:ext cx="1890000" cy="324000"/>
          </a:xfrm>
        </p:spPr>
        <p:txBody>
          <a:bodyPr>
            <a:normAutofit lnSpcReduction="10000"/>
          </a:bodyPr>
          <a:lstStyle/>
          <a:p>
            <a:r>
              <a:rPr lang="fr-FR"/>
              <a:t>120</a:t>
            </a:r>
          </a:p>
        </p:txBody>
      </p:sp>
      <p:sp>
        <p:nvSpPr>
          <p:cNvPr id="23" name="Espace réservé du texte 9">
            <a:extLst>
              <a:ext uri="{FF2B5EF4-FFF2-40B4-BE49-F238E27FC236}">
                <a16:creationId xmlns:a16="http://schemas.microsoft.com/office/drawing/2014/main" id="{F0B25A28-5F3C-4574-8CF3-D80517D1657D}"/>
              </a:ext>
            </a:extLst>
          </p:cNvPr>
          <p:cNvSpPr>
            <a:spLocks noGrp="1"/>
          </p:cNvSpPr>
          <p:nvPr>
            <p:ph type="body" sz="quarter" idx="16"/>
          </p:nvPr>
        </p:nvSpPr>
        <p:spPr>
          <a:xfrm>
            <a:off x="7606588" y="4145706"/>
            <a:ext cx="1890000" cy="324000"/>
          </a:xfrm>
        </p:spPr>
        <p:txBody>
          <a:bodyPr>
            <a:normAutofit lnSpcReduction="10000"/>
          </a:bodyPr>
          <a:lstStyle/>
          <a:p>
            <a:r>
              <a:rPr lang="fr-FR"/>
              <a:t>3</a:t>
            </a:r>
          </a:p>
        </p:txBody>
      </p:sp>
      <p:sp>
        <p:nvSpPr>
          <p:cNvPr id="24" name="Espace réservé du texte 10">
            <a:extLst>
              <a:ext uri="{FF2B5EF4-FFF2-40B4-BE49-F238E27FC236}">
                <a16:creationId xmlns:a16="http://schemas.microsoft.com/office/drawing/2014/main" id="{FF4E0585-F906-4884-9D4E-9A0F4C614F97}"/>
              </a:ext>
            </a:extLst>
          </p:cNvPr>
          <p:cNvSpPr>
            <a:spLocks noGrp="1"/>
          </p:cNvSpPr>
          <p:nvPr>
            <p:ph type="body" sz="quarter" idx="21"/>
          </p:nvPr>
        </p:nvSpPr>
        <p:spPr>
          <a:xfrm>
            <a:off x="1621614" y="2484141"/>
            <a:ext cx="2963400" cy="635400"/>
          </a:xfrm>
        </p:spPr>
        <p:txBody>
          <a:bodyPr anchor="t">
            <a:normAutofit/>
          </a:bodyPr>
          <a:lstStyle/>
          <a:p>
            <a:r>
              <a:rPr lang="fr-FR" sz="1600"/>
              <a:t>START DATE</a:t>
            </a:r>
          </a:p>
        </p:txBody>
      </p:sp>
      <p:sp>
        <p:nvSpPr>
          <p:cNvPr id="25" name="Espace réservé du texte 11">
            <a:extLst>
              <a:ext uri="{FF2B5EF4-FFF2-40B4-BE49-F238E27FC236}">
                <a16:creationId xmlns:a16="http://schemas.microsoft.com/office/drawing/2014/main" id="{EDCFAD8A-5C60-47EB-BC02-6EADB8D4426C}"/>
              </a:ext>
            </a:extLst>
          </p:cNvPr>
          <p:cNvSpPr>
            <a:spLocks noGrp="1"/>
          </p:cNvSpPr>
          <p:nvPr>
            <p:ph type="body" sz="quarter" idx="22"/>
          </p:nvPr>
        </p:nvSpPr>
        <p:spPr>
          <a:xfrm>
            <a:off x="1426014" y="4486594"/>
            <a:ext cx="3159000" cy="635400"/>
          </a:xfrm>
        </p:spPr>
        <p:txBody>
          <a:bodyPr anchor="t">
            <a:normAutofit/>
          </a:bodyPr>
          <a:lstStyle/>
          <a:p>
            <a:r>
              <a:rPr lang="fr-FR" sz="1600"/>
              <a:t>COUNTRIES</a:t>
            </a:r>
          </a:p>
        </p:txBody>
      </p:sp>
      <p:sp>
        <p:nvSpPr>
          <p:cNvPr id="26" name="Espace réservé du texte 12">
            <a:extLst>
              <a:ext uri="{FF2B5EF4-FFF2-40B4-BE49-F238E27FC236}">
                <a16:creationId xmlns:a16="http://schemas.microsoft.com/office/drawing/2014/main" id="{FD301030-8568-4BAF-A60B-AFC411F4489D}"/>
              </a:ext>
            </a:extLst>
          </p:cNvPr>
          <p:cNvSpPr>
            <a:spLocks noGrp="1"/>
          </p:cNvSpPr>
          <p:nvPr>
            <p:ph type="body" sz="quarter" idx="23"/>
          </p:nvPr>
        </p:nvSpPr>
        <p:spPr>
          <a:xfrm>
            <a:off x="7606588" y="2492559"/>
            <a:ext cx="3159000" cy="635400"/>
          </a:xfrm>
        </p:spPr>
        <p:txBody>
          <a:bodyPr anchor="t">
            <a:normAutofit/>
          </a:bodyPr>
          <a:lstStyle/>
          <a:p>
            <a:r>
              <a:rPr lang="fr-FR" sz="1600"/>
              <a:t>COLLABORATORS</a:t>
            </a:r>
          </a:p>
        </p:txBody>
      </p:sp>
      <p:sp>
        <p:nvSpPr>
          <p:cNvPr id="27" name="Espace réservé du texte 13">
            <a:extLst>
              <a:ext uri="{FF2B5EF4-FFF2-40B4-BE49-F238E27FC236}">
                <a16:creationId xmlns:a16="http://schemas.microsoft.com/office/drawing/2014/main" id="{7D7A2CD8-D7E6-4B36-AA50-501EDBA400BD}"/>
              </a:ext>
            </a:extLst>
          </p:cNvPr>
          <p:cNvSpPr>
            <a:spLocks noGrp="1"/>
          </p:cNvSpPr>
          <p:nvPr>
            <p:ph type="body" sz="quarter" idx="24"/>
          </p:nvPr>
        </p:nvSpPr>
        <p:spPr>
          <a:xfrm>
            <a:off x="7606588" y="4486959"/>
            <a:ext cx="2964425" cy="635400"/>
          </a:xfrm>
        </p:spPr>
        <p:txBody>
          <a:bodyPr anchor="t">
            <a:normAutofit/>
          </a:bodyPr>
          <a:lstStyle/>
          <a:p>
            <a:r>
              <a:rPr lang="fr-FR" sz="1600"/>
              <a:t>DIVISIONS</a:t>
            </a:r>
          </a:p>
        </p:txBody>
      </p:sp>
      <p:pic>
        <p:nvPicPr>
          <p:cNvPr id="28" name="Espace réservé pour une image  32">
            <a:extLst>
              <a:ext uri="{FF2B5EF4-FFF2-40B4-BE49-F238E27FC236}">
                <a16:creationId xmlns:a16="http://schemas.microsoft.com/office/drawing/2014/main" id="{E5836B37-0597-4D00-8999-311609EA20F7}"/>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77970" y="4313058"/>
            <a:ext cx="540000" cy="540000"/>
          </a:xfrm>
        </p:spPr>
      </p:pic>
      <p:pic>
        <p:nvPicPr>
          <p:cNvPr id="29" name="Espace réservé pour une image  28">
            <a:extLst>
              <a:ext uri="{FF2B5EF4-FFF2-40B4-BE49-F238E27FC236}">
                <a16:creationId xmlns:a16="http://schemas.microsoft.com/office/drawing/2014/main" id="{0C805E2A-3B74-4EAC-B6DD-46C73DC5D2AB}"/>
              </a:ext>
            </a:extLst>
          </p:cNvPr>
          <p:cNvPicPr>
            <a:picLocks noGrp="1" noChangeAspect="1"/>
          </p:cNvPicPr>
          <p:nvPr>
            <p:ph type="pic" sz="quarter" idx="25"/>
          </p:nvPr>
        </p:nvPicPr>
        <p:blipFill rotWithShape="1">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77970" y="2349151"/>
            <a:ext cx="540000" cy="540000"/>
          </a:xfrm>
        </p:spPr>
      </p:pic>
      <p:pic>
        <p:nvPicPr>
          <p:cNvPr id="30" name="Espace réservé pour une image  26">
            <a:extLst>
              <a:ext uri="{FF2B5EF4-FFF2-40B4-BE49-F238E27FC236}">
                <a16:creationId xmlns:a16="http://schemas.microsoft.com/office/drawing/2014/main" id="{C2531163-021F-46B9-BFDE-36BDEC6D1CC6}"/>
              </a:ext>
            </a:extLst>
          </p:cNvPr>
          <p:cNvPicPr>
            <a:picLocks noGrp="1" noChangeAspect="1"/>
          </p:cNvPicPr>
          <p:nvPr>
            <p:ph type="pic" sz="quarter" idx="26"/>
          </p:nvPr>
        </p:nvPicPr>
        <p:blipFill rotWithShape="1">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34794" y="2349151"/>
            <a:ext cx="540000" cy="540000"/>
          </a:xfrm>
        </p:spPr>
      </p:pic>
      <p:pic>
        <p:nvPicPr>
          <p:cNvPr id="31" name="Espace réservé pour une image  30">
            <a:extLst>
              <a:ext uri="{FF2B5EF4-FFF2-40B4-BE49-F238E27FC236}">
                <a16:creationId xmlns:a16="http://schemas.microsoft.com/office/drawing/2014/main" id="{EFC57699-C60F-4AC9-9E66-E359F106D4F4}"/>
              </a:ext>
            </a:extLst>
          </p:cNvPr>
          <p:cNvPicPr>
            <a:picLocks noGrp="1" noChangeAspect="1"/>
          </p:cNvPicPr>
          <p:nvPr>
            <p:ph type="pic" sz="quarter" idx="27"/>
          </p:nvPr>
        </p:nvPicPr>
        <p:blipFill rotWithShape="1">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34794" y="4313058"/>
            <a:ext cx="540000" cy="540000"/>
          </a:xfrm>
        </p:spPr>
      </p:pic>
    </p:spTree>
    <p:extLst>
      <p:ext uri="{BB962C8B-B14F-4D97-AF65-F5344CB8AC3E}">
        <p14:creationId xmlns:p14="http://schemas.microsoft.com/office/powerpoint/2010/main" val="3721245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normAutofit/>
          </a:bodyPr>
          <a:lstStyle/>
          <a:p>
            <a:r>
              <a:rPr lang="en-AU" sz="1600">
                <a:solidFill>
                  <a:srgbClr val="000000"/>
                </a:solidFill>
                <a:latin typeface="Lato Light"/>
                <a:ea typeface="Lato Light"/>
                <a:cs typeface="Lato Light"/>
              </a:rPr>
              <a:t>1x Senior Data Scientist (6 months)
1x Medior Data Scientist (3 months)
1x Medior Data Engineer (3 months)</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vert="horz" lIns="91440" tIns="45720" rIns="91440" bIns="45720" numCol="2" rtlCol="0" anchor="t">
            <a:noAutofit/>
          </a:bodyPr>
          <a:lstStyle/>
          <a:p>
            <a:r>
              <a:rPr lang="en-AU" sz="1600">
                <a:solidFill>
                  <a:srgbClr val="000000"/>
                </a:solidFill>
                <a:latin typeface="Lato Light"/>
                <a:ea typeface="Lato Light"/>
                <a:cs typeface="Lato Light"/>
              </a:rPr>
              <a:t>Hugging Face
Whisper
</a:t>
            </a:r>
            <a:r>
              <a:rPr lang="en-AU" sz="1600" err="1">
                <a:solidFill>
                  <a:srgbClr val="000000"/>
                </a:solidFill>
                <a:latin typeface="Lato Light"/>
                <a:ea typeface="Lato Light"/>
                <a:cs typeface="Lato Light"/>
              </a:rPr>
              <a:t>PyTorch</a:t>
            </a:r>
            <a:r>
              <a:rPr lang="en-AU" sz="1600">
                <a:solidFill>
                  <a:srgbClr val="000000"/>
                </a:solidFill>
                <a:latin typeface="Lato Light"/>
                <a:ea typeface="Lato Light"/>
                <a:cs typeface="Lato Light"/>
              </a:rPr>
              <a:t>
GPT-4
</a:t>
            </a:r>
            <a:r>
              <a:rPr lang="en-AU" sz="1600" err="1">
                <a:solidFill>
                  <a:srgbClr val="000000"/>
                </a:solidFill>
                <a:latin typeface="Lato Light"/>
                <a:ea typeface="Lato Light"/>
                <a:cs typeface="Lato Light"/>
              </a:rPr>
              <a:t>Streamlit</a:t>
            </a:r>
            <a:r>
              <a:rPr lang="en-AU" sz="1600">
                <a:solidFill>
                  <a:srgbClr val="000000"/>
                </a:solidFill>
                <a:latin typeface="Lato Light"/>
                <a:ea typeface="Lato Light"/>
                <a:cs typeface="Lato Light"/>
              </a:rPr>
              <a:t>
Flutter
TensorFlow
Anaconda
</a:t>
            </a:r>
            <a:r>
              <a:rPr lang="en-AU" sz="1600" err="1">
                <a:solidFill>
                  <a:srgbClr val="000000"/>
                </a:solidFill>
                <a:latin typeface="Lato Light"/>
                <a:ea typeface="Lato Light"/>
                <a:cs typeface="Lato Light"/>
              </a:rPr>
              <a:t>JupyterLab</a:t>
            </a:r>
            <a:endParaRPr lang="en-AU" sz="1600">
              <a:solidFill>
                <a:srgbClr val="000000"/>
              </a:solidFill>
              <a:latin typeface="Lato Light"/>
              <a:ea typeface="Lato Light"/>
              <a:cs typeface="Lato Light"/>
            </a:endParaRPr>
          </a:p>
        </p:txBody>
      </p:sp>
      <p:pic>
        <p:nvPicPr>
          <p:cNvPr id="9" name="Picture Placeholder 8" descr="Whisper">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1" name="Picture Placeholder 10" descr="GPT-4">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13" name="Picture Placeholder 12" descr="Streamlit">
            <a:extLst>
              <a:ext uri="{FF2B5EF4-FFF2-40B4-BE49-F238E27FC236}">
                <a16:creationId xmlns:a16="http://schemas.microsoft.com/office/drawing/2014/main" id="{62270DEE-D1F1-426C-996A-08988F0AE1BE}"/>
              </a:ext>
            </a:extLst>
          </p:cNvPr>
          <p:cNvPicPr>
            <a:picLocks noGrp="1" noChangeAspect="1"/>
          </p:cNvPicPr>
          <p:nvPr>
            <p:ph type="pic" sz="quarter" idx="21"/>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15" name="Picture Placeholder 14" descr="TensorFlow">
            <a:extLst>
              <a:ext uri="{FF2B5EF4-FFF2-40B4-BE49-F238E27FC236}">
                <a16:creationId xmlns:a16="http://schemas.microsoft.com/office/drawing/2014/main" id="{10C345C2-4109-4156-A7CF-AE142E1D51DA}"/>
              </a:ext>
            </a:extLst>
          </p:cNvPr>
          <p:cNvPicPr>
            <a:picLocks noGrp="1" noChangeAspect="1"/>
          </p:cNvPicPr>
          <p:nvPr>
            <p:ph type="pic" sz="quarter" idx="24"/>
          </p:nvPr>
        </p:nvPicPr>
        <p:blipFill rotWithShape="1">
          <a:blip r:embed="rId6" cstate="email">
            <a:extLst>
              <a:ext uri="{28A0092B-C50C-407E-A947-70E740481C1C}">
                <a14:useLocalDpi xmlns:a14="http://schemas.microsoft.com/office/drawing/2010/main" val="0"/>
              </a:ext>
            </a:extLst>
          </a:blip>
          <a:srcRect l="-34532" r="-34532"/>
          <a:stretch/>
        </p:blipFill>
        <p:spPr/>
      </p:pic>
      <p:pic>
        <p:nvPicPr>
          <p:cNvPr id="17" name="Picture Placeholder 16" descr="Anaconda">
            <a:extLst>
              <a:ext uri="{FF2B5EF4-FFF2-40B4-BE49-F238E27FC236}">
                <a16:creationId xmlns:a16="http://schemas.microsoft.com/office/drawing/2014/main" id="{F0EE2082-60F7-4ACA-8112-F74DF52F0F0C}"/>
              </a:ext>
            </a:extLst>
          </p:cNvPr>
          <p:cNvPicPr>
            <a:picLocks noGrp="1" noChangeAspect="1"/>
          </p:cNvPicPr>
          <p:nvPr>
            <p:ph type="pic" sz="quarter" idx="25"/>
          </p:nvPr>
        </p:nvPicPr>
        <p:blipFill rotWithShape="1">
          <a:blip r:embed="rId7" cstate="email">
            <a:extLst>
              <a:ext uri="{28A0092B-C50C-407E-A947-70E740481C1C}">
                <a14:useLocalDpi xmlns:a14="http://schemas.microsoft.com/office/drawing/2010/main" val="0"/>
              </a:ext>
            </a:extLst>
          </a:blip>
          <a:srcRect l="-34532" r="-34532"/>
          <a:stretch/>
        </p:blipFill>
        <p:spPr/>
      </p:pic>
      <p:pic>
        <p:nvPicPr>
          <p:cNvPr id="8" name="Picture Placeholder 7" descr="CTIE">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8" cstate="email">
            <a:extLst>
              <a:ext uri="{28A0092B-C50C-407E-A947-70E740481C1C}">
                <a14:useLocalDpi xmlns:a14="http://schemas.microsoft.com/office/drawing/2010/main" val="0"/>
              </a:ext>
            </a:extLst>
          </a:blip>
          <a:srcRect/>
          <a:stretch/>
        </p:blipFill>
        <p:spPr/>
      </p:pic>
      <p:pic>
        <p:nvPicPr>
          <p:cNvPr id="7" name="Picture Placeholder 6" descr="Hugging Face">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9" cstate="email">
            <a:extLst>
              <a:ext uri="{28A0092B-C50C-407E-A947-70E740481C1C}">
                <a14:useLocalDpi xmlns:a14="http://schemas.microsoft.com/office/drawing/2010/main" val="0"/>
              </a:ext>
            </a:extLst>
          </a:blip>
          <a:srcRect l="-34532" r="-34532"/>
          <a:stretch/>
        </p:blipFill>
        <p:spPr/>
      </p:pic>
      <p:pic>
        <p:nvPicPr>
          <p:cNvPr id="30" name="Picture Placeholder 29" descr="PyTorch">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10" cstate="email">
            <a:extLst>
              <a:ext uri="{28A0092B-C50C-407E-A947-70E740481C1C}">
                <a14:useLocalDpi xmlns:a14="http://schemas.microsoft.com/office/drawing/2010/main" val="0"/>
              </a:ext>
            </a:extLst>
          </a:blip>
          <a:srcRect l="-34532" r="-34532"/>
          <a:stretch/>
        </p:blipFill>
        <p:spPr/>
      </p:pic>
      <p:pic>
        <p:nvPicPr>
          <p:cNvPr id="32" name="Picture Placeholder 31" descr="Flutter">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11" cstate="email">
            <a:extLst>
              <a:ext uri="{28A0092B-C50C-407E-A947-70E740481C1C}">
                <a14:useLocalDpi xmlns:a14="http://schemas.microsoft.com/office/drawing/2010/main" val="0"/>
              </a:ext>
            </a:extLst>
          </a:blip>
          <a:srcRect l="-34532" r="-34532"/>
          <a:stretch/>
        </p:blipFill>
        <p:spPr/>
      </p:pic>
      <p:pic>
        <p:nvPicPr>
          <p:cNvPr id="34" name="Picture Placeholder 33" descr="JupyterLab">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12"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Autofit/>
          </a:bodyPr>
          <a:lstStyle/>
          <a:p>
            <a:r>
              <a:rPr lang="en-US" sz="2200" cap="none">
                <a:solidFill>
                  <a:srgbClr val="000000"/>
                </a:solidFill>
              </a:rPr>
              <a:t>A robust and specialized technical stack to support real-time multilingual transcription</a:t>
            </a:r>
            <a:endParaRPr lang="fr-FR" sz="2200" cap="none">
              <a:solidFill>
                <a:srgbClr val="000000"/>
              </a:solidFill>
            </a:endParaRPr>
          </a:p>
        </p:txBody>
      </p:sp>
      <p:sp>
        <p:nvSpPr>
          <p:cNvPr id="12" name="Date Placeholder 2">
            <a:extLst>
              <a:ext uri="{FF2B5EF4-FFF2-40B4-BE49-F238E27FC236}">
                <a16:creationId xmlns:a16="http://schemas.microsoft.com/office/drawing/2014/main" id="{04185A52-2BA0-CD72-A1D8-D117B06E811F}"/>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14" name="Footer Placeholder 3">
            <a:extLst>
              <a:ext uri="{FF2B5EF4-FFF2-40B4-BE49-F238E27FC236}">
                <a16:creationId xmlns:a16="http://schemas.microsoft.com/office/drawing/2014/main" id="{73834430-8F11-5E19-40AA-CA633BEED5CA}"/>
              </a:ext>
            </a:extLst>
          </p:cNvPr>
          <p:cNvSpPr>
            <a:spLocks noGrp="1"/>
          </p:cNvSpPr>
          <p:nvPr>
            <p:ph type="ftr" sz="quarter" idx="11"/>
          </p:nvPr>
        </p:nvSpPr>
        <p:spPr>
          <a:xfrm>
            <a:off x="3810199" y="6211825"/>
            <a:ext cx="4571603" cy="365125"/>
          </a:xfrm>
        </p:spPr>
        <p:txBody>
          <a:bodyPr/>
          <a:lstStyle/>
          <a:p>
            <a:r>
              <a:rPr lang="fr-FR"/>
              <a:t>CTIE</a:t>
            </a:r>
          </a:p>
        </p:txBody>
      </p:sp>
      <p:sp>
        <p:nvSpPr>
          <p:cNvPr id="16" name="Slide Number Placeholder 4">
            <a:extLst>
              <a:ext uri="{FF2B5EF4-FFF2-40B4-BE49-F238E27FC236}">
                <a16:creationId xmlns:a16="http://schemas.microsoft.com/office/drawing/2014/main" id="{37A331BF-CE64-C707-F462-11441B6C15F3}"/>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20</a:t>
            </a:fld>
            <a:endParaRPr lang="fr-FR"/>
          </a:p>
        </p:txBody>
      </p:sp>
    </p:spTree>
    <p:extLst>
      <p:ext uri="{BB962C8B-B14F-4D97-AF65-F5344CB8AC3E}">
        <p14:creationId xmlns:p14="http://schemas.microsoft.com/office/powerpoint/2010/main" val="1456786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BD7292-85D7-D719-8481-AECF2296B1CB}"/>
              </a:ext>
            </a:extLst>
          </p:cNvPr>
          <p:cNvSpPr>
            <a:spLocks noGrp="1"/>
          </p:cNvSpPr>
          <p:nvPr>
            <p:ph type="title"/>
          </p:nvPr>
        </p:nvSpPr>
        <p:spPr/>
        <p:txBody>
          <a:bodyPr/>
          <a:lstStyle/>
          <a:p>
            <a:r>
              <a:rPr lang="fr-FR" sz="4400" err="1"/>
              <a:t>Semantic</a:t>
            </a:r>
            <a:r>
              <a:rPr lang="fr-FR" sz="4400"/>
              <a:t> Search</a:t>
            </a:r>
            <a:endParaRPr lang="fr-FR"/>
          </a:p>
        </p:txBody>
      </p:sp>
      <p:sp>
        <p:nvSpPr>
          <p:cNvPr id="4" name="Text Placeholder 3">
            <a:extLst>
              <a:ext uri="{FF2B5EF4-FFF2-40B4-BE49-F238E27FC236}">
                <a16:creationId xmlns:a16="http://schemas.microsoft.com/office/drawing/2014/main" id="{B96FD42E-105F-B435-B06D-E68B4FB9BBAA}"/>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18B7BB03-4D0E-05AC-1907-31F4E912E479}"/>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Picture 1">
            <a:extLst>
              <a:ext uri="{FF2B5EF4-FFF2-40B4-BE49-F238E27FC236}">
                <a16:creationId xmlns:a16="http://schemas.microsoft.com/office/drawing/2014/main" id="{E87DEE3D-DF0B-5229-5533-1E561AFC9285}"/>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1998" r="-1998"/>
          <a:stretch/>
        </p:blipFill>
        <p:spPr bwMode="auto">
          <a:xfrm>
            <a:off x="3454400" y="5094288"/>
            <a:ext cx="126206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91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rPr>
              <a:t>Users of MyGuichet.lu face challenges finding relevant information quickly and accurately</a:t>
            </a:r>
            <a:endParaRPr lang="en-AU" sz="2200" cap="none">
              <a:solidFill>
                <a:srgbClr val="000000"/>
              </a:solidFill>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2115944"/>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0" y="2115944"/>
            <a:ext cx="78483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393094"/>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10 992 pages </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2298773"/>
            <a:ext cx="8153182" cy="1200329"/>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MyGuichet.lu hosts over </a:t>
            </a:r>
            <a:r>
              <a:rPr lang="en-US" b="1">
                <a:latin typeface="Lato Light" panose="020F0502020204030203" pitchFamily="34" charset="0"/>
                <a:ea typeface="Lato Light" panose="020F0502020204030203" pitchFamily="34" charset="0"/>
                <a:cs typeface="Lato Light" panose="020F0502020204030203" pitchFamily="34" charset="0"/>
              </a:rPr>
              <a:t>10,992</a:t>
            </a:r>
            <a:r>
              <a:rPr lang="en-US">
                <a:latin typeface="Lato Light" panose="020F0502020204030203" pitchFamily="34" charset="0"/>
                <a:ea typeface="Lato Light" panose="020F0502020204030203" pitchFamily="34" charset="0"/>
                <a:cs typeface="Lato Light" panose="020F0502020204030203" pitchFamily="34" charset="0"/>
              </a:rPr>
              <a:t> pages of administrative information in three languages, making it difficult for users to find precise answers to their queries.</a:t>
            </a: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662051"/>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Natural Language</a:t>
            </a: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0" y="3567729"/>
            <a:ext cx="8153181"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Users expect a seamless search experience that goes beyond simple keyword matching, delivering contextually relevant results that address their specific needs, such as tax forms or local administrative procedures in the </a:t>
            </a:r>
            <a:r>
              <a:rPr lang="en-US" b="1">
                <a:latin typeface="Lato Light"/>
                <a:ea typeface="Lato Light"/>
                <a:cs typeface="Lato Light"/>
              </a:rPr>
              <a:t>user’s natural language or own words</a:t>
            </a:r>
            <a:endParaRPr lang="en-AU" b="1">
              <a:latin typeface="Lato Light"/>
              <a:ea typeface="Lato Light"/>
              <a:cs typeface="Lato Light"/>
            </a:endParaRP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93608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3 languages</a:t>
            </a: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1" y="4841768"/>
            <a:ext cx="8153180"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With users from different linguistic backgrounds, the portal must handle queries in </a:t>
            </a:r>
            <a:r>
              <a:rPr lang="en-US" b="1">
                <a:latin typeface="Lato Light"/>
                <a:ea typeface="Lato Light"/>
                <a:cs typeface="Lato Light"/>
              </a:rPr>
              <a:t>Luxembourgish, French, Portuguese</a:t>
            </a:r>
            <a:r>
              <a:rPr lang="en-US">
                <a:latin typeface="Lato Light"/>
                <a:ea typeface="Lato Light"/>
                <a:cs typeface="Lato Light"/>
              </a:rPr>
              <a:t>, and other languages while ensuring accurate and reliable responses</a:t>
            </a: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1" name="Footer Placeholder 3">
            <a:extLst>
              <a:ext uri="{FF2B5EF4-FFF2-40B4-BE49-F238E27FC236}">
                <a16:creationId xmlns:a16="http://schemas.microsoft.com/office/drawing/2014/main" id="{40312DC5-BDFC-588F-A9DC-750AF50C936A}"/>
              </a:ext>
            </a:extLst>
          </p:cNvPr>
          <p:cNvSpPr>
            <a:spLocks noGrp="1"/>
          </p:cNvSpPr>
          <p:nvPr>
            <p:ph type="ftr" sz="quarter" idx="11"/>
          </p:nvPr>
        </p:nvSpPr>
        <p:spPr>
          <a:xfrm>
            <a:off x="3810199" y="6211825"/>
            <a:ext cx="4571603" cy="365125"/>
          </a:xfrm>
        </p:spPr>
        <p:txBody>
          <a:bodyPr/>
          <a:lstStyle/>
          <a:p>
            <a:r>
              <a:rPr lang="fr-FR" err="1"/>
              <a:t>govtech</a:t>
            </a:r>
            <a:r>
              <a:rPr lang="fr-FR"/>
              <a:t> </a:t>
            </a:r>
            <a:r>
              <a:rPr lang="fr-FR" err="1"/>
              <a:t>lab</a:t>
            </a:r>
            <a:endParaRPr lang="en-AU"/>
          </a:p>
        </p:txBody>
      </p:sp>
      <p:sp>
        <p:nvSpPr>
          <p:cNvPr id="32" name="Slide Number Placeholder 4">
            <a:extLst>
              <a:ext uri="{FF2B5EF4-FFF2-40B4-BE49-F238E27FC236}">
                <a16:creationId xmlns:a16="http://schemas.microsoft.com/office/drawing/2014/main" id="{9CF878C5-CA2B-3F35-BFD3-D5F58118599A}"/>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22</a:t>
            </a:fld>
            <a:endParaRPr lang="en-AU"/>
          </a:p>
        </p:txBody>
      </p:sp>
      <p:pic>
        <p:nvPicPr>
          <p:cNvPr id="21" name="Picture 1">
            <a:extLst>
              <a:ext uri="{FF2B5EF4-FFF2-40B4-BE49-F238E27FC236}">
                <a16:creationId xmlns:a16="http://schemas.microsoft.com/office/drawing/2014/main" id="{1BA3866C-81D7-76F6-F2DE-4F1B8FCD3F63}"/>
              </a:ext>
            </a:extLst>
          </p:cNvPr>
          <p:cNvPicPr>
            <a:picLocks noGrp="1" noChangeAspect="1" noChangeArrowheads="1"/>
          </p:cNvPicPr>
          <p:nvPr>
            <p:ph type="pic" sz="quarter" idx="42"/>
          </p:nvPr>
        </p:nvPicPr>
        <p:blipFill rotWithShape="1">
          <a:blip r:embed="rId3">
            <a:extLst>
              <a:ext uri="{28A0092B-C50C-407E-A947-70E740481C1C}">
                <a14:useLocalDpi xmlns:a14="http://schemas.microsoft.com/office/drawing/2010/main" val="0"/>
              </a:ext>
            </a:extLst>
          </a:blip>
          <a:srcRect t="-5664" b="-5664"/>
          <a:stretch/>
        </p:blipFill>
        <p:spPr bwMode="auto">
          <a:xfrm>
            <a:off x="10460038" y="365125"/>
            <a:ext cx="81597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2">
            <a:extLst>
              <a:ext uri="{FF2B5EF4-FFF2-40B4-BE49-F238E27FC236}">
                <a16:creationId xmlns:a16="http://schemas.microsoft.com/office/drawing/2014/main" id="{3C307896-7AB4-26F2-AFA7-C0C6261494EF}"/>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824297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23</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rPr>
              <a:t>Existing search functionalities fail at capturing the meaning of the user query</a:t>
            </a:r>
            <a:endParaRPr lang="fr-FR" sz="2200" cap="none">
              <a:solidFill>
                <a:srgbClr val="000000"/>
              </a:solidFill>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3153847" y="2287381"/>
            <a:ext cx="4571603" cy="1477328"/>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Search queries like "</a:t>
            </a:r>
            <a:r>
              <a:rPr lang="en-US" i="1" err="1">
                <a:solidFill>
                  <a:srgbClr val="000000"/>
                </a:solidFill>
                <a:latin typeface="Lato Light"/>
                <a:ea typeface="Lato Light"/>
                <a:cs typeface="Lato Light"/>
              </a:rPr>
              <a:t>Quels</a:t>
            </a:r>
            <a:r>
              <a:rPr lang="en-US" i="1">
                <a:solidFill>
                  <a:srgbClr val="000000"/>
                </a:solidFill>
                <a:latin typeface="Lato Light"/>
                <a:ea typeface="Lato Light"/>
                <a:cs typeface="Lato Light"/>
              </a:rPr>
              <a:t> </a:t>
            </a:r>
            <a:r>
              <a:rPr lang="en-US" i="1" err="1">
                <a:solidFill>
                  <a:srgbClr val="000000"/>
                </a:solidFill>
                <a:latin typeface="Lato Light"/>
                <a:ea typeface="Lato Light"/>
                <a:cs typeface="Lato Light"/>
              </a:rPr>
              <a:t>sont</a:t>
            </a:r>
            <a:r>
              <a:rPr lang="en-US" i="1">
                <a:solidFill>
                  <a:srgbClr val="000000"/>
                </a:solidFill>
                <a:latin typeface="Lato Light"/>
                <a:ea typeface="Lato Light"/>
                <a:cs typeface="Lato Light"/>
              </a:rPr>
              <a:t> les </a:t>
            </a:r>
            <a:r>
              <a:rPr lang="en-US" i="1" err="1">
                <a:solidFill>
                  <a:srgbClr val="000000"/>
                </a:solidFill>
                <a:latin typeface="Lato Light"/>
                <a:ea typeface="Lato Light"/>
                <a:cs typeface="Lato Light"/>
              </a:rPr>
              <a:t>règles</a:t>
            </a:r>
            <a:r>
              <a:rPr lang="en-US" i="1">
                <a:solidFill>
                  <a:srgbClr val="000000"/>
                </a:solidFill>
                <a:latin typeface="Lato Light"/>
                <a:ea typeface="Lato Light"/>
                <a:cs typeface="Lato Light"/>
              </a:rPr>
              <a:t> de </a:t>
            </a:r>
            <a:r>
              <a:rPr lang="en-US" i="1" err="1">
                <a:solidFill>
                  <a:srgbClr val="000000"/>
                </a:solidFill>
                <a:latin typeface="Lato Light"/>
                <a:ea typeface="Lato Light"/>
                <a:cs typeface="Lato Light"/>
              </a:rPr>
              <a:t>conduite</a:t>
            </a:r>
            <a:r>
              <a:rPr lang="en-US" i="1">
                <a:solidFill>
                  <a:srgbClr val="000000"/>
                </a:solidFill>
                <a:latin typeface="Lato Light"/>
                <a:ea typeface="Lato Light"/>
                <a:cs typeface="Lato Light"/>
              </a:rPr>
              <a:t> pour les </a:t>
            </a:r>
            <a:r>
              <a:rPr lang="en-US" i="1" err="1">
                <a:solidFill>
                  <a:srgbClr val="000000"/>
                </a:solidFill>
                <a:latin typeface="Lato Light"/>
                <a:ea typeface="Lato Light"/>
                <a:cs typeface="Lato Light"/>
              </a:rPr>
              <a:t>pharmaciens</a:t>
            </a:r>
            <a:r>
              <a:rPr lang="en-US" i="1">
                <a:solidFill>
                  <a:srgbClr val="000000"/>
                </a:solidFill>
                <a:latin typeface="Lato Light"/>
                <a:ea typeface="Lato Light"/>
                <a:cs typeface="Lato Light"/>
              </a:rPr>
              <a:t> étrangers</a:t>
            </a:r>
            <a:r>
              <a:rPr lang="en-US">
                <a:solidFill>
                  <a:srgbClr val="000000"/>
                </a:solidFill>
                <a:latin typeface="Lato Light"/>
                <a:ea typeface="Lato Light"/>
                <a:cs typeface="Lato Light"/>
              </a:rPr>
              <a:t>" returns </a:t>
            </a:r>
            <a:r>
              <a:rPr lang="en-US" b="1">
                <a:solidFill>
                  <a:srgbClr val="000000"/>
                </a:solidFill>
                <a:latin typeface="Lato Light"/>
                <a:ea typeface="Lato Light"/>
                <a:cs typeface="Lato Light"/>
              </a:rPr>
              <a:t>0 result </a:t>
            </a:r>
            <a:r>
              <a:rPr lang="en-US">
                <a:solidFill>
                  <a:srgbClr val="000000"/>
                </a:solidFill>
                <a:latin typeface="Lato Light"/>
                <a:ea typeface="Lato Light"/>
                <a:cs typeface="Lato Light"/>
              </a:rPr>
              <a:t>on Guichet.lu, despite relevant information being available on the platform</a:t>
            </a:r>
            <a:endParaRPr lang="fr-FR">
              <a:solidFill>
                <a:srgbClr val="000000"/>
              </a:solidFill>
              <a:latin typeface="Lato Light"/>
              <a:ea typeface="Lato Light"/>
              <a:cs typeface="Lato Light"/>
            </a:endParaRPr>
          </a:p>
        </p:txBody>
      </p:sp>
      <p:sp>
        <p:nvSpPr>
          <p:cNvPr id="22" name="TextBox 21">
            <a:extLst>
              <a:ext uri="{FF2B5EF4-FFF2-40B4-BE49-F238E27FC236}">
                <a16:creationId xmlns:a16="http://schemas.microsoft.com/office/drawing/2014/main" id="{7F955940-E8E5-5037-7AE0-D20295F17A68}"/>
              </a:ext>
            </a:extLst>
          </p:cNvPr>
          <p:cNvSpPr txBox="1"/>
          <p:nvPr/>
        </p:nvSpPr>
        <p:spPr>
          <a:xfrm>
            <a:off x="3153849" y="4890707"/>
            <a:ext cx="4571602" cy="1200329"/>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Current solutions fail to </a:t>
            </a:r>
            <a:r>
              <a:rPr lang="en-US" b="1">
                <a:solidFill>
                  <a:srgbClr val="000000"/>
                </a:solidFill>
                <a:latin typeface="Lato Light"/>
                <a:ea typeface="Lato Light"/>
                <a:cs typeface="Lato Light"/>
              </a:rPr>
              <a:t>manage multilingual content or understand the semantic nuances</a:t>
            </a:r>
            <a:r>
              <a:rPr lang="en-US">
                <a:solidFill>
                  <a:srgbClr val="000000"/>
                </a:solidFill>
                <a:latin typeface="Lato Light"/>
                <a:ea typeface="Lato Light"/>
                <a:cs typeface="Lato Light"/>
              </a:rPr>
              <a:t> of queries mixing multiple languages, leading to poor user experience</a:t>
            </a:r>
            <a:endParaRPr lang="fr-FR">
              <a:solidFill>
                <a:srgbClr val="000000"/>
              </a:solidFill>
              <a:latin typeface="Lato Light"/>
              <a:ea typeface="Lato Light"/>
              <a:cs typeface="Lato Light"/>
            </a:endParaRPr>
          </a:p>
        </p:txBody>
      </p:sp>
      <p:sp>
        <p:nvSpPr>
          <p:cNvPr id="30" name="TextBox 29">
            <a:extLst>
              <a:ext uri="{FF2B5EF4-FFF2-40B4-BE49-F238E27FC236}">
                <a16:creationId xmlns:a16="http://schemas.microsoft.com/office/drawing/2014/main" id="{D411A3D4-B89F-83DF-3C85-47AE4E28C8D3}"/>
              </a:ext>
            </a:extLst>
          </p:cNvPr>
          <p:cNvSpPr txBox="1"/>
          <p:nvPr/>
        </p:nvSpPr>
        <p:spPr>
          <a:xfrm>
            <a:off x="888921" y="2570379"/>
            <a:ext cx="2067638"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0</a:t>
            </a:r>
          </a:p>
        </p:txBody>
      </p:sp>
      <p:sp>
        <p:nvSpPr>
          <p:cNvPr id="32" name="TextBox 31">
            <a:extLst>
              <a:ext uri="{FF2B5EF4-FFF2-40B4-BE49-F238E27FC236}">
                <a16:creationId xmlns:a16="http://schemas.microsoft.com/office/drawing/2014/main" id="{DAEEC333-F21A-E0AB-E3F0-A5C5BA05830E}"/>
              </a:ext>
            </a:extLst>
          </p:cNvPr>
          <p:cNvSpPr txBox="1"/>
          <p:nvPr/>
        </p:nvSpPr>
        <p:spPr>
          <a:xfrm>
            <a:off x="844202" y="5029207"/>
            <a:ext cx="2112357" cy="923330"/>
          </a:xfrm>
          <a:prstGeom prst="rect">
            <a:avLst/>
          </a:prstGeom>
          <a:noFill/>
        </p:spPr>
        <p:txBody>
          <a:bodyPr wrap="square" rtlCol="0" anchor="ctr">
            <a:spAutoFit/>
          </a:bodyPr>
          <a:lstStyle/>
          <a:p>
            <a:pPr algn="ctr"/>
            <a:r>
              <a:rPr lang="en-US">
                <a:solidFill>
                  <a:srgbClr val="000000"/>
                </a:solidFill>
                <a:latin typeface="Poppins Medium" panose="00000600000000000000" pitchFamily="2" charset="0"/>
                <a:ea typeface="Lato Light" panose="020F0502020204030203" pitchFamily="34" charset="0"/>
                <a:cs typeface="Poppins Medium" panose="00000600000000000000" pitchFamily="2" charset="0"/>
              </a:rPr>
              <a:t>No Multilingual, context-aware search</a:t>
            </a:r>
            <a:endParaRPr lang="fr-FR">
              <a:solidFill>
                <a:srgbClr val="000000"/>
              </a:solidFill>
              <a:latin typeface="Poppins Medium" panose="00000600000000000000" pitchFamily="2" charset="0"/>
              <a:ea typeface="Lato Light" panose="020F0502020204030203" pitchFamily="34" charset="0"/>
              <a:cs typeface="Poppins Medium" panose="00000600000000000000" pitchFamily="2" charset="0"/>
            </a:endParaRPr>
          </a:p>
        </p:txBody>
      </p:sp>
      <p:pic>
        <p:nvPicPr>
          <p:cNvPr id="19" name="Picture 18">
            <a:extLst>
              <a:ext uri="{FF2B5EF4-FFF2-40B4-BE49-F238E27FC236}">
                <a16:creationId xmlns:a16="http://schemas.microsoft.com/office/drawing/2014/main" id="{4589121D-5160-62CA-236C-A722D776791F}"/>
              </a:ext>
            </a:extLst>
          </p:cNvPr>
          <p:cNvPicPr>
            <a:picLocks noChangeAspect="1"/>
          </p:cNvPicPr>
          <p:nvPr/>
        </p:nvPicPr>
        <p:blipFill>
          <a:blip r:embed="rId3"/>
          <a:srcRect r="28936"/>
          <a:stretch/>
        </p:blipFill>
        <p:spPr>
          <a:xfrm>
            <a:off x="8636000" y="2674340"/>
            <a:ext cx="3180081" cy="2623468"/>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39651CAE-3446-639E-0988-057F1C7B0057}"/>
              </a:ext>
            </a:extLst>
          </p:cNvPr>
          <p:cNvSpPr txBox="1"/>
          <p:nvPr/>
        </p:nvSpPr>
        <p:spPr>
          <a:xfrm>
            <a:off x="838420" y="3799793"/>
            <a:ext cx="2118140" cy="923330"/>
          </a:xfrm>
          <a:prstGeom prst="rect">
            <a:avLst/>
          </a:prstGeom>
          <a:noFill/>
        </p:spPr>
        <p:txBody>
          <a:bodyPr wrap="square" lIns="91440" tIns="45720" rIns="91440" bIns="45720" rtlCol="0" anchor="ctr">
            <a:spAutoFit/>
          </a:bodyPr>
          <a:lstStyle>
            <a:defPPr rtl="0">
              <a:defRPr lang="fr-FR"/>
            </a:defPPr>
            <a:lvl1pPr algn="ctr">
              <a:defRPr>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AU">
                <a:latin typeface="Poppins Medium"/>
                <a:ea typeface="Lato Light"/>
                <a:cs typeface="Poppins Medium"/>
              </a:rPr>
              <a:t>No understanding of the query</a:t>
            </a:r>
          </a:p>
        </p:txBody>
      </p:sp>
      <p:sp>
        <p:nvSpPr>
          <p:cNvPr id="24" name="TextBox 23">
            <a:extLst>
              <a:ext uri="{FF2B5EF4-FFF2-40B4-BE49-F238E27FC236}">
                <a16:creationId xmlns:a16="http://schemas.microsoft.com/office/drawing/2014/main" id="{090A098E-6B0A-FBB4-F968-1E59CE5DB7A3}"/>
              </a:ext>
            </a:extLst>
          </p:cNvPr>
          <p:cNvSpPr txBox="1"/>
          <p:nvPr/>
        </p:nvSpPr>
        <p:spPr>
          <a:xfrm>
            <a:off x="3153848" y="3935293"/>
            <a:ext cx="4571602" cy="646331"/>
          </a:xfrm>
          <a:prstGeom prst="rect">
            <a:avLst/>
          </a:prstGeom>
          <a:noFill/>
        </p:spPr>
        <p:txBody>
          <a:bodyPr wrap="square" lIns="91440" tIns="45720" rIns="91440" bIns="45720" rtlCol="0" anchor="ctr">
            <a:spAutoFit/>
          </a:bodyPr>
          <a:lstStyle/>
          <a:p>
            <a:pPr algn="l"/>
            <a:r>
              <a:rPr lang="en-US" b="1">
                <a:solidFill>
                  <a:srgbClr val="000000"/>
                </a:solidFill>
                <a:latin typeface="Lato Light"/>
                <a:ea typeface="Lato Light"/>
                <a:cs typeface="Lato Light"/>
              </a:rPr>
              <a:t>No understanding </a:t>
            </a:r>
            <a:r>
              <a:rPr lang="en-US">
                <a:solidFill>
                  <a:srgbClr val="000000"/>
                </a:solidFill>
                <a:latin typeface="Lato Light"/>
                <a:ea typeface="Lato Light"/>
                <a:cs typeface="Lato Light"/>
              </a:rPr>
              <a:t>of the real semantic meaning of the user query</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5" name="Rectangle 24">
            <a:extLst>
              <a:ext uri="{FF2B5EF4-FFF2-40B4-BE49-F238E27FC236}">
                <a16:creationId xmlns:a16="http://schemas.microsoft.com/office/drawing/2014/main" id="{C756DB2A-E9EB-C002-D6D6-5DD7F1F3BFD7}"/>
              </a:ext>
            </a:extLst>
          </p:cNvPr>
          <p:cNvSpPr/>
          <p:nvPr/>
        </p:nvSpPr>
        <p:spPr>
          <a:xfrm>
            <a:off x="8645776" y="3791673"/>
            <a:ext cx="1280544" cy="646331"/>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B9202EC1-9CAB-D23E-8CE3-76079EFEE50B}"/>
              </a:ext>
            </a:extLst>
          </p:cNvPr>
          <p:cNvSpPr/>
          <p:nvPr/>
        </p:nvSpPr>
        <p:spPr>
          <a:xfrm>
            <a:off x="8645776" y="3422828"/>
            <a:ext cx="2540000" cy="229692"/>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EED40228-760C-CEAA-525F-DA6A88B7866E}"/>
              </a:ext>
            </a:extLst>
          </p:cNvPr>
          <p:cNvSpPr/>
          <p:nvPr/>
        </p:nvSpPr>
        <p:spPr>
          <a:xfrm>
            <a:off x="838419" y="2115944"/>
            <a:ext cx="211235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28" name="Rectangle 27">
            <a:extLst>
              <a:ext uri="{FF2B5EF4-FFF2-40B4-BE49-F238E27FC236}">
                <a16:creationId xmlns:a16="http://schemas.microsoft.com/office/drawing/2014/main" id="{C172146B-FFAE-CD0A-154F-9B53B58FBB72}"/>
              </a:ext>
            </a:extLst>
          </p:cNvPr>
          <p:cNvSpPr/>
          <p:nvPr/>
        </p:nvSpPr>
        <p:spPr>
          <a:xfrm>
            <a:off x="3153848" y="2115944"/>
            <a:ext cx="4571603"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29" name="TextBox 28">
            <a:extLst>
              <a:ext uri="{FF2B5EF4-FFF2-40B4-BE49-F238E27FC236}">
                <a16:creationId xmlns:a16="http://schemas.microsoft.com/office/drawing/2014/main" id="{A3E31175-CE8E-6922-BBAE-FBB4CFF8E63B}"/>
              </a:ext>
            </a:extLst>
          </p:cNvPr>
          <p:cNvSpPr txBox="1"/>
          <p:nvPr/>
        </p:nvSpPr>
        <p:spPr>
          <a:xfrm>
            <a:off x="8434967" y="1725739"/>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a:latin typeface="Poppins Medium"/>
                <a:ea typeface="Lato Light"/>
                <a:cs typeface="Lato Light"/>
              </a:rPr>
              <a:t>Poor user experience</a:t>
            </a:r>
          </a:p>
        </p:txBody>
      </p:sp>
      <p:sp>
        <p:nvSpPr>
          <p:cNvPr id="34" name="Rectangle 33">
            <a:extLst>
              <a:ext uri="{FF2B5EF4-FFF2-40B4-BE49-F238E27FC236}">
                <a16:creationId xmlns:a16="http://schemas.microsoft.com/office/drawing/2014/main" id="{DF31645F-63C0-6C43-FAE3-E4F720DE673C}"/>
              </a:ext>
            </a:extLst>
          </p:cNvPr>
          <p:cNvSpPr/>
          <p:nvPr/>
        </p:nvSpPr>
        <p:spPr>
          <a:xfrm>
            <a:off x="8434967" y="2117325"/>
            <a:ext cx="338111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pic>
        <p:nvPicPr>
          <p:cNvPr id="38" name="Picture 1">
            <a:extLst>
              <a:ext uri="{FF2B5EF4-FFF2-40B4-BE49-F238E27FC236}">
                <a16:creationId xmlns:a16="http://schemas.microsoft.com/office/drawing/2014/main" id="{4773423C-78AC-6542-AA1E-A6A6D46099A3}"/>
              </a:ext>
            </a:extLst>
          </p:cNvPr>
          <p:cNvPicPr>
            <a:picLocks noGrp="1" noChangeAspect="1" noChangeArrowheads="1"/>
          </p:cNvPicPr>
          <p:nvPr>
            <p:ph type="pic" sz="quarter" idx="42"/>
          </p:nvPr>
        </p:nvPicPr>
        <p:blipFill rotWithShape="1">
          <a:blip r:embed="rId4">
            <a:extLst>
              <a:ext uri="{28A0092B-C50C-407E-A947-70E740481C1C}">
                <a14:useLocalDpi xmlns:a14="http://schemas.microsoft.com/office/drawing/2010/main" val="0"/>
              </a:ext>
            </a:extLst>
          </a:blip>
          <a:srcRect t="-5664" b="-5664"/>
          <a:stretch/>
        </p:blipFill>
        <p:spPr bwMode="auto">
          <a:xfrm>
            <a:off x="10460038" y="365125"/>
            <a:ext cx="81597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a:extLst>
              <a:ext uri="{FF2B5EF4-FFF2-40B4-BE49-F238E27FC236}">
                <a16:creationId xmlns:a16="http://schemas.microsoft.com/office/drawing/2014/main" id="{77D9A6B8-8775-5AF6-F65B-D82940705ABB}"/>
              </a:ext>
            </a:extLst>
          </p:cNvPr>
          <p:cNvSpPr>
            <a:spLocks noGrp="1"/>
          </p:cNvSpPr>
          <p:nvPr>
            <p:ph type="ftr" sz="quarter" idx="11"/>
          </p:nvPr>
        </p:nvSpPr>
        <p:spPr>
          <a:xfrm>
            <a:off x="3810199" y="6211825"/>
            <a:ext cx="4571603" cy="365125"/>
          </a:xfrm>
        </p:spPr>
        <p:txBody>
          <a:bodyPr/>
          <a:lstStyle/>
          <a:p>
            <a:r>
              <a:rPr lang="fr-FR" err="1"/>
              <a:t>govtech</a:t>
            </a:r>
            <a:r>
              <a:rPr lang="fr-FR"/>
              <a:t> </a:t>
            </a:r>
            <a:r>
              <a:rPr lang="fr-FR" err="1"/>
              <a:t>lab</a:t>
            </a:r>
            <a:endParaRPr lang="fr-FR"/>
          </a:p>
        </p:txBody>
      </p:sp>
    </p:spTree>
    <p:extLst>
      <p:ext uri="{BB962C8B-B14F-4D97-AF65-F5344CB8AC3E}">
        <p14:creationId xmlns:p14="http://schemas.microsoft.com/office/powerpoint/2010/main" val="258969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E241791-782D-5AC9-E89F-56DCF3A9BB68}"/>
              </a:ext>
            </a:extLst>
          </p:cNvPr>
          <p:cNvSpPr txBox="1">
            <a:spLocks/>
          </p:cNvSpPr>
          <p:nvPr/>
        </p:nvSpPr>
        <p:spPr>
          <a:xfrm>
            <a:off x="584419" y="3268016"/>
            <a:ext cx="3720882" cy="2068492"/>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b="1"/>
              <a:t>Context-aware search </a:t>
            </a:r>
            <a:r>
              <a:rPr lang="en-US" b="1">
                <a:latin typeface="Lato Light"/>
                <a:ea typeface="Lato Light"/>
                <a:cs typeface="Lato Light"/>
              </a:rPr>
              <a:t>and retrieve</a:t>
            </a:r>
            <a:endParaRPr lang="en-US" sz="1800">
              <a:solidFill>
                <a:srgbClr val="000000"/>
              </a:solidFill>
              <a:latin typeface="Lato Light"/>
              <a:ea typeface="Lato Light"/>
              <a:cs typeface="Lato Light"/>
            </a:endParaRPr>
          </a:p>
          <a:p>
            <a:r>
              <a:rPr lang="en-US" b="1"/>
              <a:t>Scalable deployment</a:t>
            </a:r>
            <a:r>
              <a:rPr lang="en-US"/>
              <a:t>: Docker with CI/CD enables rapid deployment in under </a:t>
            </a:r>
            <a:r>
              <a:rPr lang="en-US" b="1"/>
              <a:t>5 minutes</a:t>
            </a:r>
            <a:endParaRPr lang="en-AU"/>
          </a:p>
        </p:txBody>
      </p:sp>
      <p:sp>
        <p:nvSpPr>
          <p:cNvPr id="10" name="Content Placeholder 2">
            <a:extLst>
              <a:ext uri="{FF2B5EF4-FFF2-40B4-BE49-F238E27FC236}">
                <a16:creationId xmlns:a16="http://schemas.microsoft.com/office/drawing/2014/main" id="{8BFCADD6-A4B5-489E-321D-CDC2C0697B53}"/>
              </a:ext>
            </a:extLst>
          </p:cNvPr>
          <p:cNvSpPr txBox="1">
            <a:spLocks/>
          </p:cNvSpPr>
          <p:nvPr/>
        </p:nvSpPr>
        <p:spPr>
          <a:xfrm>
            <a:off x="4426059" y="3268016"/>
            <a:ext cx="3720882" cy="2068491"/>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r>
              <a:rPr lang="en-AU">
                <a:solidFill>
                  <a:schemeClr val="tx2"/>
                </a:solidFill>
                <a:latin typeface="Lato Light"/>
                <a:ea typeface="Lato Light"/>
                <a:cs typeface="Lato Light"/>
              </a:rPr>
              <a:t>Text embedding models:</a:t>
            </a:r>
          </a:p>
          <a:p>
            <a:r>
              <a:rPr lang="en-AU">
                <a:solidFill>
                  <a:schemeClr val="tx2"/>
                </a:solidFill>
                <a:latin typeface="Lato Light"/>
                <a:ea typeface="Lato Light"/>
                <a:cs typeface="Lato Light"/>
              </a:rPr>
              <a:t>Hybrid search: Vector Search &amp; BM25</a:t>
            </a:r>
          </a:p>
          <a:p>
            <a:r>
              <a:rPr lang="en-AU">
                <a:solidFill>
                  <a:schemeClr val="tx2"/>
                </a:solidFill>
                <a:latin typeface="Lato Light"/>
                <a:ea typeface="Lato Light"/>
                <a:cs typeface="Lato Light"/>
              </a:rPr>
              <a:t>Semantic search combined with Keywords search</a:t>
            </a:r>
          </a:p>
        </p:txBody>
      </p:sp>
      <p:sp>
        <p:nvSpPr>
          <p:cNvPr id="11" name="Content Placeholder 2">
            <a:extLst>
              <a:ext uri="{FF2B5EF4-FFF2-40B4-BE49-F238E27FC236}">
                <a16:creationId xmlns:a16="http://schemas.microsoft.com/office/drawing/2014/main" id="{26F722E7-702C-BDFD-34D7-B819B3D7A262}"/>
              </a:ext>
            </a:extLst>
          </p:cNvPr>
          <p:cNvSpPr txBox="1">
            <a:spLocks/>
          </p:cNvSpPr>
          <p:nvPr/>
        </p:nvSpPr>
        <p:spPr>
          <a:xfrm>
            <a:off x="8267700" y="3268016"/>
            <a:ext cx="3720882" cy="3008957"/>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r>
              <a:rPr lang="en-AU"/>
              <a:t>Faster Response</a:t>
            </a:r>
          </a:p>
          <a:p>
            <a:r>
              <a:rPr lang="en-AU"/>
              <a:t>Better precision and recall on the responses</a:t>
            </a:r>
          </a:p>
          <a:p>
            <a:r>
              <a:rPr lang="en-AU"/>
              <a:t>Increased user experience</a:t>
            </a:r>
          </a:p>
          <a:p>
            <a:r>
              <a:rPr lang="en-AU"/>
              <a:t>Better access the information by the user</a:t>
            </a:r>
          </a:p>
        </p:txBody>
      </p:sp>
      <p:pic>
        <p:nvPicPr>
          <p:cNvPr id="16" name="Graphic 15" descr="Cause And Effect with solid fill">
            <a:extLst>
              <a:ext uri="{FF2B5EF4-FFF2-40B4-BE49-F238E27FC236}">
                <a16:creationId xmlns:a16="http://schemas.microsoft.com/office/drawing/2014/main" id="{54DDDF86-AB9C-7FDE-EC24-EEE69AA25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9279" y="1494125"/>
            <a:ext cx="976987" cy="976987"/>
          </a:xfrm>
          <a:prstGeom prst="rect">
            <a:avLst/>
          </a:prstGeom>
        </p:spPr>
      </p:pic>
      <p:sp>
        <p:nvSpPr>
          <p:cNvPr id="19" name="Rectangle 18">
            <a:extLst>
              <a:ext uri="{FF2B5EF4-FFF2-40B4-BE49-F238E27FC236}">
                <a16:creationId xmlns:a16="http://schemas.microsoft.com/office/drawing/2014/main" id="{35FA23E7-30F5-B16A-1AEF-A012437AF6D7}"/>
              </a:ext>
            </a:extLst>
          </p:cNvPr>
          <p:cNvSpPr/>
          <p:nvPr/>
        </p:nvSpPr>
        <p:spPr>
          <a:xfrm>
            <a:off x="831970" y="3022811"/>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23" name="TextBox 22">
            <a:extLst>
              <a:ext uri="{FF2B5EF4-FFF2-40B4-BE49-F238E27FC236}">
                <a16:creationId xmlns:a16="http://schemas.microsoft.com/office/drawing/2014/main" id="{64CBB843-5BC2-2575-B234-FC5C0E7138A3}"/>
              </a:ext>
            </a:extLst>
          </p:cNvPr>
          <p:cNvSpPr txBox="1"/>
          <p:nvPr/>
        </p:nvSpPr>
        <p:spPr>
          <a:xfrm>
            <a:off x="584419" y="2514280"/>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a:latin typeface="Poppins Medium"/>
                <a:ea typeface="Lato Light"/>
                <a:cs typeface="Lato Light"/>
              </a:rPr>
              <a:t>Results</a:t>
            </a:r>
          </a:p>
        </p:txBody>
      </p:sp>
      <p:sp>
        <p:nvSpPr>
          <p:cNvPr id="24" name="TextBox 23">
            <a:extLst>
              <a:ext uri="{FF2B5EF4-FFF2-40B4-BE49-F238E27FC236}">
                <a16:creationId xmlns:a16="http://schemas.microsoft.com/office/drawing/2014/main" id="{B7F4FB36-821F-22BF-4735-55C27CB71A64}"/>
              </a:ext>
            </a:extLst>
          </p:cNvPr>
          <p:cNvSpPr txBox="1"/>
          <p:nvPr/>
        </p:nvSpPr>
        <p:spPr>
          <a:xfrm>
            <a:off x="4426058" y="2445146"/>
            <a:ext cx="3473331" cy="507600"/>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a:latin typeface="Poppins Medium"/>
                <a:ea typeface="Lato Light"/>
                <a:cs typeface="Lato Light"/>
              </a:rPr>
              <a:t>Models</a:t>
            </a:r>
          </a:p>
        </p:txBody>
      </p:sp>
      <p:sp>
        <p:nvSpPr>
          <p:cNvPr id="26" name="TextBox 25">
            <a:extLst>
              <a:ext uri="{FF2B5EF4-FFF2-40B4-BE49-F238E27FC236}">
                <a16:creationId xmlns:a16="http://schemas.microsoft.com/office/drawing/2014/main" id="{A450C092-AC07-DD2D-69AF-69CCD3E70EBC}"/>
              </a:ext>
            </a:extLst>
          </p:cNvPr>
          <p:cNvSpPr txBox="1"/>
          <p:nvPr/>
        </p:nvSpPr>
        <p:spPr>
          <a:xfrm>
            <a:off x="8267700" y="2514280"/>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a:latin typeface="Poppins Medium"/>
                <a:ea typeface="Lato Light"/>
                <a:cs typeface="Lato Light"/>
              </a:rPr>
              <a:t>User Impact</a:t>
            </a:r>
          </a:p>
        </p:txBody>
      </p:sp>
      <p:sp>
        <p:nvSpPr>
          <p:cNvPr id="27" name="Rectangle 26">
            <a:extLst>
              <a:ext uri="{FF2B5EF4-FFF2-40B4-BE49-F238E27FC236}">
                <a16:creationId xmlns:a16="http://schemas.microsoft.com/office/drawing/2014/main" id="{58689A0F-EA91-8F17-0918-5790266634C3}"/>
              </a:ext>
            </a:extLst>
          </p:cNvPr>
          <p:cNvSpPr/>
          <p:nvPr/>
        </p:nvSpPr>
        <p:spPr>
          <a:xfrm>
            <a:off x="4673610" y="3022811"/>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57" name="Rectangle 56">
            <a:extLst>
              <a:ext uri="{FF2B5EF4-FFF2-40B4-BE49-F238E27FC236}">
                <a16:creationId xmlns:a16="http://schemas.microsoft.com/office/drawing/2014/main" id="{3BD46431-AECB-170A-5FE1-73BB2B143287}"/>
              </a:ext>
            </a:extLst>
          </p:cNvPr>
          <p:cNvSpPr/>
          <p:nvPr/>
        </p:nvSpPr>
        <p:spPr>
          <a:xfrm>
            <a:off x="8515250" y="3022811"/>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pic>
        <p:nvPicPr>
          <p:cNvPr id="3078" name="Picture 6" descr="artificial intelligence ai scheme line icon vector illustration 8320324 ...">
            <a:extLst>
              <a:ext uri="{FF2B5EF4-FFF2-40B4-BE49-F238E27FC236}">
                <a16:creationId xmlns:a16="http://schemas.microsoft.com/office/drawing/2014/main" id="{7DB1F7D2-756D-CB9B-DAFE-EABF0F9A661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9998" y="1496619"/>
            <a:ext cx="972000" cy="972000"/>
          </a:xfrm>
          <a:prstGeom prst="rect">
            <a:avLst/>
          </a:prstGeom>
          <a:noFill/>
        </p:spPr>
      </p:pic>
      <p:sp>
        <p:nvSpPr>
          <p:cNvPr id="2" name="Title 1">
            <a:extLst>
              <a:ext uri="{FF2B5EF4-FFF2-40B4-BE49-F238E27FC236}">
                <a16:creationId xmlns:a16="http://schemas.microsoft.com/office/drawing/2014/main" id="{653C7A2F-E081-E0B9-E84C-A9EBE076B832}"/>
              </a:ext>
            </a:extLst>
          </p:cNvPr>
          <p:cNvSpPr>
            <a:spLocks noGrp="1"/>
          </p:cNvSpPr>
          <p:nvPr>
            <p:ph type="title"/>
          </p:nvPr>
        </p:nvSpPr>
        <p:spPr>
          <a:noFill/>
        </p:spPr>
        <p:txBody>
          <a:bodyPr vert="horz" lIns="91440" tIns="45720" rIns="91440" bIns="45720" rtlCol="0" anchor="ctr">
            <a:noAutofit/>
          </a:bodyPr>
          <a:lstStyle/>
          <a:p>
            <a:r>
              <a:rPr lang="en-US" sz="2200" cap="none">
                <a:solidFill>
                  <a:srgbClr val="000000"/>
                </a:solidFill>
              </a:rPr>
              <a:t>A semantic search solution enhances user experience by improving accuracy, speed, and multilingual capabilities</a:t>
            </a:r>
            <a:endParaRPr lang="en-AU" sz="2200" cap="none">
              <a:solidFill>
                <a:srgbClr val="000000"/>
              </a:solidFill>
            </a:endParaRPr>
          </a:p>
        </p:txBody>
      </p:sp>
      <p:sp>
        <p:nvSpPr>
          <p:cNvPr id="15" name="Footer Placeholder 3">
            <a:extLst>
              <a:ext uri="{FF2B5EF4-FFF2-40B4-BE49-F238E27FC236}">
                <a16:creationId xmlns:a16="http://schemas.microsoft.com/office/drawing/2014/main" id="{E01DCC84-1D38-68C3-132C-D2E3E45136E7}"/>
              </a:ext>
            </a:extLst>
          </p:cNvPr>
          <p:cNvSpPr>
            <a:spLocks noGrp="1"/>
          </p:cNvSpPr>
          <p:nvPr>
            <p:ph type="ftr" sz="quarter" idx="11"/>
          </p:nvPr>
        </p:nvSpPr>
        <p:spPr>
          <a:xfrm>
            <a:off x="3810199" y="6211825"/>
            <a:ext cx="4571603" cy="365125"/>
          </a:xfrm>
        </p:spPr>
        <p:txBody>
          <a:bodyPr/>
          <a:lstStyle/>
          <a:p>
            <a:r>
              <a:rPr lang="fr-FR" err="1"/>
              <a:t>govtech</a:t>
            </a:r>
            <a:r>
              <a:rPr lang="fr-FR"/>
              <a:t> </a:t>
            </a:r>
            <a:r>
              <a:rPr lang="fr-FR" err="1"/>
              <a:t>lab</a:t>
            </a:r>
            <a:endParaRPr lang="fr-FR"/>
          </a:p>
        </p:txBody>
      </p:sp>
      <p:sp>
        <p:nvSpPr>
          <p:cNvPr id="17" name="Slide Number Placeholder 4">
            <a:extLst>
              <a:ext uri="{FF2B5EF4-FFF2-40B4-BE49-F238E27FC236}">
                <a16:creationId xmlns:a16="http://schemas.microsoft.com/office/drawing/2014/main" id="{4816BD93-FA30-6C72-E513-645262587AE0}"/>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24</a:t>
            </a:fld>
            <a:endParaRPr lang="en-AU"/>
          </a:p>
        </p:txBody>
      </p:sp>
      <p:pic>
        <p:nvPicPr>
          <p:cNvPr id="32" name="Graphic 31" descr="Bullseye with solid fill">
            <a:extLst>
              <a:ext uri="{FF2B5EF4-FFF2-40B4-BE49-F238E27FC236}">
                <a16:creationId xmlns:a16="http://schemas.microsoft.com/office/drawing/2014/main" id="{18880AF8-0236-B4F2-9359-F8514D40E5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7165" y="1525419"/>
            <a:ext cx="914400" cy="914400"/>
          </a:xfrm>
          <a:prstGeom prst="rect">
            <a:avLst/>
          </a:prstGeom>
        </p:spPr>
      </p:pic>
      <p:pic>
        <p:nvPicPr>
          <p:cNvPr id="36" name="Picture 1">
            <a:extLst>
              <a:ext uri="{FF2B5EF4-FFF2-40B4-BE49-F238E27FC236}">
                <a16:creationId xmlns:a16="http://schemas.microsoft.com/office/drawing/2014/main" id="{29668F26-C66E-2876-EBB4-3A811C32D2E0}"/>
              </a:ext>
            </a:extLst>
          </p:cNvPr>
          <p:cNvPicPr>
            <a:picLocks noGrp="1" noChangeAspect="1" noChangeArrowheads="1"/>
          </p:cNvPicPr>
          <p:nvPr>
            <p:ph type="pic" sz="quarter" idx="42"/>
          </p:nvPr>
        </p:nvPicPr>
        <p:blipFill rotWithShape="1">
          <a:blip r:embed="rId8">
            <a:extLst>
              <a:ext uri="{28A0092B-C50C-407E-A947-70E740481C1C}">
                <a14:useLocalDpi xmlns:a14="http://schemas.microsoft.com/office/drawing/2010/main" val="0"/>
              </a:ext>
            </a:extLst>
          </a:blip>
          <a:srcRect t="-5664" b="-5664"/>
          <a:stretch/>
        </p:blipFill>
        <p:spPr bwMode="auto">
          <a:xfrm>
            <a:off x="10460038" y="365125"/>
            <a:ext cx="81597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43641BF9-1FD3-930D-D2A7-3E8A6FF96421}"/>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425709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1x Senior Data Scientist (6 months)
1x Expert Developer (6 months)
1x Expert Data Engineer (6 months)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fontScale="62500" lnSpcReduction="20000"/>
          </a:bodyPr>
          <a:lstStyle/>
          <a:p>
            <a:r>
              <a:rPr lang="fr-FR">
                <a:solidFill>
                  <a:srgbClr val="000000"/>
                </a:solidFill>
              </a:rPr>
              <a:t>ChromaDB
Django
Flutter
GPT
Hugging Face
JupyterLab
LangChain
LlamaIndex
LLM (Large Language Model)
NLP (Natural Language Processing)
Pinecone
Streamlit
</a:t>
            </a:r>
          </a:p>
        </p:txBody>
      </p:sp>
      <p:pic>
        <p:nvPicPr>
          <p:cNvPr id="9" name="Picture Placeholder 8" descr="Django">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1" name="Picture Placeholder 10" descr="Hugging Face">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13" name="Picture Placeholder 12" descr="JupyterLab">
            <a:extLst>
              <a:ext uri="{FF2B5EF4-FFF2-40B4-BE49-F238E27FC236}">
                <a16:creationId xmlns:a16="http://schemas.microsoft.com/office/drawing/2014/main" id="{62270DEE-D1F1-426C-996A-08988F0AE1BE}"/>
              </a:ext>
            </a:extLst>
          </p:cNvPr>
          <p:cNvPicPr>
            <a:picLocks noGrp="1" noChangeAspect="1"/>
          </p:cNvPicPr>
          <p:nvPr>
            <p:ph type="pic" sz="quarter" idx="21"/>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15" name="Picture Placeholder 14" descr="LlamaIndex">
            <a:extLst>
              <a:ext uri="{FF2B5EF4-FFF2-40B4-BE49-F238E27FC236}">
                <a16:creationId xmlns:a16="http://schemas.microsoft.com/office/drawing/2014/main" id="{10C345C2-4109-4156-A7CF-AE142E1D51DA}"/>
              </a:ext>
            </a:extLst>
          </p:cNvPr>
          <p:cNvPicPr>
            <a:picLocks noGrp="1" noChangeAspect="1"/>
          </p:cNvPicPr>
          <p:nvPr>
            <p:ph type="pic" sz="quarter" idx="24"/>
          </p:nvPr>
        </p:nvPicPr>
        <p:blipFill rotWithShape="1">
          <a:blip r:embed="rId6" cstate="email">
            <a:extLst>
              <a:ext uri="{28A0092B-C50C-407E-A947-70E740481C1C}">
                <a14:useLocalDpi xmlns:a14="http://schemas.microsoft.com/office/drawing/2010/main" val="0"/>
              </a:ext>
            </a:extLst>
          </a:blip>
          <a:srcRect l="-34532" r="-34532"/>
          <a:stretch/>
        </p:blipFill>
        <p:spPr/>
      </p:pic>
      <p:pic>
        <p:nvPicPr>
          <p:cNvPr id="17" name="Picture Placeholder 16" descr="Pinecone">
            <a:extLst>
              <a:ext uri="{FF2B5EF4-FFF2-40B4-BE49-F238E27FC236}">
                <a16:creationId xmlns:a16="http://schemas.microsoft.com/office/drawing/2014/main" id="{F0EE2082-60F7-4ACA-8112-F74DF52F0F0C}"/>
              </a:ext>
            </a:extLst>
          </p:cNvPr>
          <p:cNvPicPr>
            <a:picLocks noGrp="1" noChangeAspect="1"/>
          </p:cNvPicPr>
          <p:nvPr>
            <p:ph type="pic" sz="quarter" idx="25"/>
          </p:nvPr>
        </p:nvPicPr>
        <p:blipFill rotWithShape="1">
          <a:blip r:embed="rId7" cstate="email">
            <a:extLst>
              <a:ext uri="{28A0092B-C50C-407E-A947-70E740481C1C}">
                <a14:useLocalDpi xmlns:a14="http://schemas.microsoft.com/office/drawing/2010/main" val="0"/>
              </a:ext>
            </a:extLst>
          </a:blip>
          <a:srcRect l="-34532" r="-34532"/>
          <a:stretch/>
        </p:blipFill>
        <p:spPr/>
      </p:pic>
      <p:pic>
        <p:nvPicPr>
          <p:cNvPr id="7" name="Picture Placeholder 6" descr="ChromaDB">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8" cstate="email">
            <a:extLst>
              <a:ext uri="{28A0092B-C50C-407E-A947-70E740481C1C}">
                <a14:useLocalDpi xmlns:a14="http://schemas.microsoft.com/office/drawing/2010/main" val="0"/>
              </a:ext>
            </a:extLst>
          </a:blip>
          <a:srcRect l="-34532" r="-34532"/>
          <a:stretch/>
        </p:blipFill>
        <p:spPr/>
      </p:pic>
      <p:pic>
        <p:nvPicPr>
          <p:cNvPr id="30" name="Picture Placeholder 29" descr="Flutter">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9" cstate="email">
            <a:extLst>
              <a:ext uri="{28A0092B-C50C-407E-A947-70E740481C1C}">
                <a14:useLocalDpi xmlns:a14="http://schemas.microsoft.com/office/drawing/2010/main" val="0"/>
              </a:ext>
            </a:extLst>
          </a:blip>
          <a:srcRect l="-34532" r="-34532"/>
          <a:stretch/>
        </p:blipFill>
        <p:spPr/>
      </p:pic>
      <p:pic>
        <p:nvPicPr>
          <p:cNvPr id="32" name="Picture Placeholder 31" descr="LangChain">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10" cstate="email">
            <a:extLst>
              <a:ext uri="{28A0092B-C50C-407E-A947-70E740481C1C}">
                <a14:useLocalDpi xmlns:a14="http://schemas.microsoft.com/office/drawing/2010/main" val="0"/>
              </a:ext>
            </a:extLst>
          </a:blip>
          <a:srcRect l="-34532" r="-34532"/>
          <a:stretch/>
        </p:blipFill>
        <p:spPr/>
      </p:pic>
      <p:pic>
        <p:nvPicPr>
          <p:cNvPr id="34" name="Picture Placeholder 33" descr="Streamlit">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11"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Autofit/>
          </a:bodyPr>
          <a:lstStyle/>
          <a:p>
            <a:r>
              <a:rPr lang="en-US" sz="2200" cap="none">
                <a:solidFill>
                  <a:srgbClr val="000000"/>
                </a:solidFill>
              </a:rPr>
              <a:t>A robust and specialized technical stack to support natural language queries</a:t>
            </a:r>
            <a:endParaRPr lang="fr-FR" sz="2200"/>
          </a:p>
        </p:txBody>
      </p:sp>
      <p:pic>
        <p:nvPicPr>
          <p:cNvPr id="10" name="Picture 1">
            <a:extLst>
              <a:ext uri="{FF2B5EF4-FFF2-40B4-BE49-F238E27FC236}">
                <a16:creationId xmlns:a16="http://schemas.microsoft.com/office/drawing/2014/main" id="{72770BC8-03A8-10FE-F552-2CB568F1ACCC}"/>
              </a:ext>
            </a:extLst>
          </p:cNvPr>
          <p:cNvPicPr>
            <a:picLocks noGrp="1" noChangeAspect="1" noChangeArrowheads="1"/>
          </p:cNvPicPr>
          <p:nvPr>
            <p:ph type="pic" sz="quarter" idx="42"/>
          </p:nvPr>
        </p:nvPicPr>
        <p:blipFill rotWithShape="1">
          <a:blip r:embed="rId12">
            <a:extLst>
              <a:ext uri="{28A0092B-C50C-407E-A947-70E740481C1C}">
                <a14:useLocalDpi xmlns:a14="http://schemas.microsoft.com/office/drawing/2010/main" val="0"/>
              </a:ext>
            </a:extLst>
          </a:blip>
          <a:srcRect t="-5664" b="-5664"/>
          <a:stretch/>
        </p:blipFill>
        <p:spPr bwMode="auto">
          <a:xfrm>
            <a:off x="10460038" y="365125"/>
            <a:ext cx="81597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3">
            <a:extLst>
              <a:ext uri="{FF2B5EF4-FFF2-40B4-BE49-F238E27FC236}">
                <a16:creationId xmlns:a16="http://schemas.microsoft.com/office/drawing/2014/main" id="{D1786A0D-91F2-E743-5F1D-8F10EC0D7D60}"/>
              </a:ext>
            </a:extLst>
          </p:cNvPr>
          <p:cNvSpPr>
            <a:spLocks noGrp="1"/>
          </p:cNvSpPr>
          <p:nvPr>
            <p:ph type="ftr" sz="quarter" idx="11"/>
          </p:nvPr>
        </p:nvSpPr>
        <p:spPr>
          <a:xfrm>
            <a:off x="3810199" y="6211825"/>
            <a:ext cx="4571603" cy="365125"/>
          </a:xfrm>
        </p:spPr>
        <p:txBody>
          <a:bodyPr/>
          <a:lstStyle/>
          <a:p>
            <a:r>
              <a:rPr lang="fr-FR" err="1"/>
              <a:t>govtech</a:t>
            </a:r>
            <a:r>
              <a:rPr lang="fr-FR"/>
              <a:t> </a:t>
            </a:r>
            <a:r>
              <a:rPr lang="fr-FR" err="1"/>
              <a:t>lab</a:t>
            </a:r>
            <a:endParaRPr lang="fr-FR"/>
          </a:p>
        </p:txBody>
      </p:sp>
      <p:sp>
        <p:nvSpPr>
          <p:cNvPr id="14" name="Slide Number Placeholder 4">
            <a:extLst>
              <a:ext uri="{FF2B5EF4-FFF2-40B4-BE49-F238E27FC236}">
                <a16:creationId xmlns:a16="http://schemas.microsoft.com/office/drawing/2014/main" id="{B42D1DB5-7FCF-18A5-9589-5B093BAE3383}"/>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25</a:t>
            </a:fld>
            <a:endParaRPr lang="en-AU"/>
          </a:p>
        </p:txBody>
      </p:sp>
      <p:sp>
        <p:nvSpPr>
          <p:cNvPr id="5" name="Date Placeholder 2">
            <a:extLst>
              <a:ext uri="{FF2B5EF4-FFF2-40B4-BE49-F238E27FC236}">
                <a16:creationId xmlns:a16="http://schemas.microsoft.com/office/drawing/2014/main" id="{6859F846-CA49-CA7E-52CB-DC84F20ADEB7}"/>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2218409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F639C267-9545-1AB7-9D15-AEBA708B6E3B}"/>
              </a:ext>
            </a:extLst>
          </p:cNvPr>
          <p:cNvSpPr>
            <a:spLocks noGrp="1"/>
          </p:cNvSpPr>
          <p:nvPr>
            <p:ph type="body" sz="quarter" idx="27"/>
          </p:nvPr>
        </p:nvSpPr>
        <p:spPr>
          <a:xfrm>
            <a:off x="1188310" y="1467000"/>
            <a:ext cx="4792942" cy="815400"/>
          </a:xfrm>
        </p:spPr>
        <p:txBody>
          <a:bodyPr/>
          <a:lstStyle/>
          <a:p>
            <a:r>
              <a:rPr lang="fr-FR"/>
              <a:t>Annexe</a:t>
            </a:r>
          </a:p>
        </p:txBody>
      </p:sp>
      <p:sp>
        <p:nvSpPr>
          <p:cNvPr id="15" name="Date Placeholder 14">
            <a:extLst>
              <a:ext uri="{FF2B5EF4-FFF2-40B4-BE49-F238E27FC236}">
                <a16:creationId xmlns:a16="http://schemas.microsoft.com/office/drawing/2014/main" id="{E4ED868E-D2CF-931A-4067-DBDD5B4C972E}"/>
              </a:ext>
            </a:extLst>
          </p:cNvPr>
          <p:cNvSpPr>
            <a:spLocks noGrp="1"/>
          </p:cNvSpPr>
          <p:nvPr>
            <p:ph type="dt" sz="half" idx="4294967295"/>
          </p:nvPr>
        </p:nvSpPr>
        <p:spPr>
          <a:xfrm>
            <a:off x="0" y="6211888"/>
            <a:ext cx="1323975" cy="365125"/>
          </a:xfrm>
        </p:spPr>
        <p:txBody>
          <a:bodyPr/>
          <a:lstStyle/>
          <a:p>
            <a:fld id="{BE395363-7CB2-48E8-B715-085F8127C707}" type="datetime1">
              <a:rPr lang="fr-FR" smtClean="0"/>
              <a:t>07/11/2024</a:t>
            </a:fld>
            <a:endParaRPr lang="fr-FR"/>
          </a:p>
        </p:txBody>
      </p:sp>
      <p:sp>
        <p:nvSpPr>
          <p:cNvPr id="17" name="Slide Number Placeholder 16">
            <a:extLst>
              <a:ext uri="{FF2B5EF4-FFF2-40B4-BE49-F238E27FC236}">
                <a16:creationId xmlns:a16="http://schemas.microsoft.com/office/drawing/2014/main" id="{85C1B40C-4D76-223F-1277-B52D5E5F1D50}"/>
              </a:ext>
            </a:extLst>
          </p:cNvPr>
          <p:cNvSpPr>
            <a:spLocks noGrp="1"/>
          </p:cNvSpPr>
          <p:nvPr>
            <p:ph type="sldNum" sz="quarter" idx="4294967295"/>
          </p:nvPr>
        </p:nvSpPr>
        <p:spPr>
          <a:xfrm>
            <a:off x="11472863" y="6211888"/>
            <a:ext cx="719137" cy="365125"/>
          </a:xfrm>
        </p:spPr>
        <p:txBody>
          <a:bodyPr/>
          <a:lstStyle/>
          <a:p>
            <a:fld id="{85FCA5DD-1A2A-441E-8A3A-06F8DC18DFAD}" type="slidenum">
              <a:rPr lang="fr-FR" smtClean="0"/>
              <a:pPr/>
              <a:t>26</a:t>
            </a:fld>
            <a:endParaRPr lang="fr-FR"/>
          </a:p>
        </p:txBody>
      </p:sp>
    </p:spTree>
    <p:extLst>
      <p:ext uri="{BB962C8B-B14F-4D97-AF65-F5344CB8AC3E}">
        <p14:creationId xmlns:p14="http://schemas.microsoft.com/office/powerpoint/2010/main" val="3608486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4B25465-6C83-89D8-3B8C-632B79592C97}"/>
              </a:ext>
            </a:extLst>
          </p:cNvPr>
          <p:cNvSpPr>
            <a:spLocks noGrp="1"/>
          </p:cNvSpPr>
          <p:nvPr>
            <p:ph type="sldNum" sz="quarter" idx="12"/>
          </p:nvPr>
        </p:nvSpPr>
        <p:spPr/>
        <p:txBody>
          <a:bodyPr/>
          <a:lstStyle/>
          <a:p>
            <a:fld id="{85FCA5DD-1A2A-441E-8A3A-06F8DC18DFAD}" type="slidenum">
              <a:rPr lang="en-US" smtClean="0"/>
              <a:pPr/>
              <a:t>27</a:t>
            </a:fld>
            <a:endParaRPr lang="en-US"/>
          </a:p>
        </p:txBody>
      </p:sp>
      <p:sp>
        <p:nvSpPr>
          <p:cNvPr id="6" name="Titre 5">
            <a:extLst>
              <a:ext uri="{FF2B5EF4-FFF2-40B4-BE49-F238E27FC236}">
                <a16:creationId xmlns:a16="http://schemas.microsoft.com/office/drawing/2014/main" id="{52E8FB3F-705B-4079-03C8-73C2BCC5B1F8}"/>
              </a:ext>
            </a:extLst>
          </p:cNvPr>
          <p:cNvSpPr>
            <a:spLocks noGrp="1"/>
          </p:cNvSpPr>
          <p:nvPr>
            <p:ph type="title"/>
          </p:nvPr>
        </p:nvSpPr>
        <p:spPr/>
        <p:txBody>
          <a:bodyPr>
            <a:normAutofit/>
          </a:bodyPr>
          <a:lstStyle/>
          <a:p>
            <a:r>
              <a:rPr lang="en-US" sz="2900" cap="none">
                <a:solidFill>
                  <a:srgbClr val="000000"/>
                </a:solidFill>
              </a:rPr>
              <a:t>Functional view</a:t>
            </a:r>
          </a:p>
        </p:txBody>
      </p:sp>
      <p:sp>
        <p:nvSpPr>
          <p:cNvPr id="7" name="Parallélogramme 6">
            <a:extLst>
              <a:ext uri="{FF2B5EF4-FFF2-40B4-BE49-F238E27FC236}">
                <a16:creationId xmlns:a16="http://schemas.microsoft.com/office/drawing/2014/main" id="{383C1671-F109-AAA0-3147-C5866901D923}"/>
              </a:ext>
            </a:extLst>
          </p:cNvPr>
          <p:cNvSpPr/>
          <p:nvPr/>
        </p:nvSpPr>
        <p:spPr>
          <a:xfrm>
            <a:off x="227021" y="5431358"/>
            <a:ext cx="3527801" cy="744845"/>
          </a:xfrm>
          <a:prstGeom prst="parallelogram">
            <a:avLst>
              <a:gd name="adj" fmla="val 55970"/>
            </a:avLst>
          </a:prstGeom>
          <a:solidFill>
            <a:schemeClr val="bg1">
              <a:lumMod val="85000"/>
              <a:alpha val="25000"/>
            </a:schemeClr>
          </a:solidFill>
          <a:ln w="19050">
            <a:solidFill>
              <a:schemeClr val="tx1"/>
            </a:solidFill>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prstClr val="black"/>
              </a:solidFill>
              <a:effectLst/>
              <a:uLnTx/>
              <a:uFillTx/>
              <a:latin typeface="Source Sans Pro"/>
              <a:ea typeface="+mn-ea"/>
              <a:cs typeface="Arial" charset="0"/>
            </a:endParaRPr>
          </a:p>
        </p:txBody>
      </p:sp>
      <p:sp>
        <p:nvSpPr>
          <p:cNvPr id="8" name="Parallélogramme 7">
            <a:extLst>
              <a:ext uri="{FF2B5EF4-FFF2-40B4-BE49-F238E27FC236}">
                <a16:creationId xmlns:a16="http://schemas.microsoft.com/office/drawing/2014/main" id="{71DD78AD-C8FF-F2CB-A862-8D8BC8073367}"/>
              </a:ext>
            </a:extLst>
          </p:cNvPr>
          <p:cNvSpPr/>
          <p:nvPr/>
        </p:nvSpPr>
        <p:spPr>
          <a:xfrm>
            <a:off x="3228962" y="2788685"/>
            <a:ext cx="4983354" cy="1274925"/>
          </a:xfrm>
          <a:prstGeom prst="parallelogram">
            <a:avLst>
              <a:gd name="adj" fmla="val 55970"/>
            </a:avLst>
          </a:prstGeom>
          <a:solidFill>
            <a:schemeClr val="bg1">
              <a:lumMod val="85000"/>
              <a:alpha val="25000"/>
            </a:schemeClr>
          </a:solidFill>
          <a:ln w="19050">
            <a:solidFill>
              <a:schemeClr val="tx1"/>
            </a:solidFill>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prstClr val="black"/>
              </a:solidFill>
              <a:effectLst/>
              <a:uLnTx/>
              <a:uFillTx/>
              <a:latin typeface="Source Sans Pro"/>
              <a:ea typeface="+mn-ea"/>
              <a:cs typeface="Arial" charset="0"/>
            </a:endParaRPr>
          </a:p>
        </p:txBody>
      </p:sp>
      <p:sp>
        <p:nvSpPr>
          <p:cNvPr id="9" name="Parallélogramme 8">
            <a:extLst>
              <a:ext uri="{FF2B5EF4-FFF2-40B4-BE49-F238E27FC236}">
                <a16:creationId xmlns:a16="http://schemas.microsoft.com/office/drawing/2014/main" id="{51FD1154-8C8C-28E5-70FE-6D8D5A69ABEA}"/>
              </a:ext>
            </a:extLst>
          </p:cNvPr>
          <p:cNvSpPr/>
          <p:nvPr/>
        </p:nvSpPr>
        <p:spPr>
          <a:xfrm>
            <a:off x="227021" y="1484160"/>
            <a:ext cx="3527801" cy="2579450"/>
          </a:xfrm>
          <a:prstGeom prst="parallelogram">
            <a:avLst>
              <a:gd name="adj" fmla="val 54657"/>
            </a:avLst>
          </a:prstGeom>
          <a:solidFill>
            <a:schemeClr val="bg1">
              <a:lumMod val="85000"/>
              <a:alpha val="25000"/>
            </a:schemeClr>
          </a:solidFill>
          <a:ln w="19050">
            <a:solidFill>
              <a:schemeClr val="tx1"/>
            </a:solidFill>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prstClr val="black"/>
              </a:solidFill>
              <a:effectLst/>
              <a:uLnTx/>
              <a:uFillTx/>
              <a:latin typeface="Source Sans Pro"/>
              <a:ea typeface="+mn-ea"/>
              <a:cs typeface="Arial" charset="0"/>
            </a:endParaRPr>
          </a:p>
        </p:txBody>
      </p:sp>
      <p:pic>
        <p:nvPicPr>
          <p:cNvPr id="10" name="Graphique 9" descr="Utilisateur avec un remplissage uni">
            <a:extLst>
              <a:ext uri="{FF2B5EF4-FFF2-40B4-BE49-F238E27FC236}">
                <a16:creationId xmlns:a16="http://schemas.microsoft.com/office/drawing/2014/main" id="{20922B7B-5D84-98CC-0B6F-A6FC109492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957" y="5113931"/>
            <a:ext cx="914400" cy="914400"/>
          </a:xfrm>
          <a:prstGeom prst="rect">
            <a:avLst/>
          </a:prstGeom>
        </p:spPr>
      </p:pic>
      <p:sp>
        <p:nvSpPr>
          <p:cNvPr id="12" name="ZoneTexte 11">
            <a:extLst>
              <a:ext uri="{FF2B5EF4-FFF2-40B4-BE49-F238E27FC236}">
                <a16:creationId xmlns:a16="http://schemas.microsoft.com/office/drawing/2014/main" id="{0BEFF7FE-A39A-58BD-6E49-5D1B256A38F3}"/>
              </a:ext>
            </a:extLst>
          </p:cNvPr>
          <p:cNvSpPr txBox="1"/>
          <p:nvPr/>
        </p:nvSpPr>
        <p:spPr bwMode="auto">
          <a:xfrm>
            <a:off x="5817541" y="3158927"/>
            <a:ext cx="17735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a:ln>
                  <a:noFill/>
                </a:ln>
                <a:solidFill>
                  <a:srgbClr val="343C3D"/>
                </a:solidFill>
                <a:effectLst/>
                <a:uLnTx/>
                <a:uFillTx/>
                <a:latin typeface="Source Sans Pro" panose="020B0503030403020204" pitchFamily="34" charset="0"/>
                <a:ea typeface="+mn-ea"/>
                <a:cs typeface="+mn-cs"/>
              </a:rPr>
              <a:t>LLM</a:t>
            </a:r>
            <a:endParaRPr kumimoji="0" lang="en-US" sz="54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3" name="ZoneTexte 12">
            <a:extLst>
              <a:ext uri="{FF2B5EF4-FFF2-40B4-BE49-F238E27FC236}">
                <a16:creationId xmlns:a16="http://schemas.microsoft.com/office/drawing/2014/main" id="{69A6A2CD-6B93-4F93-E509-F35B2AD9BA6D}"/>
              </a:ext>
            </a:extLst>
          </p:cNvPr>
          <p:cNvSpPr txBox="1"/>
          <p:nvPr/>
        </p:nvSpPr>
        <p:spPr bwMode="auto">
          <a:xfrm>
            <a:off x="3939028" y="3149795"/>
            <a:ext cx="17735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a:ln>
                  <a:noFill/>
                </a:ln>
                <a:solidFill>
                  <a:srgbClr val="343C3D"/>
                </a:solidFill>
                <a:effectLst/>
                <a:uLnTx/>
                <a:uFillTx/>
                <a:latin typeface="Source Sans Pro" panose="020B0503030403020204" pitchFamily="34" charset="0"/>
                <a:ea typeface="+mn-ea"/>
                <a:cs typeface="+mn-cs"/>
              </a:rPr>
              <a:t>R.A.G</a:t>
            </a:r>
            <a:endParaRPr kumimoji="0" lang="en-US" sz="54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61A6F9F-F16B-DCFE-3679-E7E76D3B5771}"/>
              </a:ext>
            </a:extLst>
          </p:cNvPr>
          <p:cNvSpPr/>
          <p:nvPr/>
        </p:nvSpPr>
        <p:spPr>
          <a:xfrm>
            <a:off x="1573011" y="1339954"/>
            <a:ext cx="531938" cy="427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DBAFFE0-9B11-A51C-EFE0-448020C97F77}"/>
              </a:ext>
            </a:extLst>
          </p:cNvPr>
          <p:cNvSpPr/>
          <p:nvPr/>
        </p:nvSpPr>
        <p:spPr>
          <a:xfrm>
            <a:off x="1087641" y="2140246"/>
            <a:ext cx="485370" cy="5418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09B1931-5720-7813-C5C6-24DF5A35985E}"/>
              </a:ext>
            </a:extLst>
          </p:cNvPr>
          <p:cNvSpPr/>
          <p:nvPr/>
        </p:nvSpPr>
        <p:spPr>
          <a:xfrm>
            <a:off x="601359" y="3093583"/>
            <a:ext cx="486282" cy="495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70A69CF-7C89-66BE-141C-F480701E43D9}"/>
              </a:ext>
            </a:extLst>
          </p:cNvPr>
          <p:cNvSpPr/>
          <p:nvPr/>
        </p:nvSpPr>
        <p:spPr>
          <a:xfrm>
            <a:off x="2678610" y="1198661"/>
            <a:ext cx="550352" cy="3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21" name="Graphique 20" descr="Document avec un remplissage uni">
            <a:extLst>
              <a:ext uri="{FF2B5EF4-FFF2-40B4-BE49-F238E27FC236}">
                <a16:creationId xmlns:a16="http://schemas.microsoft.com/office/drawing/2014/main" id="{B643A360-F38D-9AF7-6EE4-FD0052D612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7433" y="1125303"/>
            <a:ext cx="914400" cy="914400"/>
          </a:xfrm>
          <a:prstGeom prst="rect">
            <a:avLst/>
          </a:prstGeom>
        </p:spPr>
      </p:pic>
      <p:sp>
        <p:nvSpPr>
          <p:cNvPr id="22" name="Rectangle : avec coin rogné 21">
            <a:extLst>
              <a:ext uri="{FF2B5EF4-FFF2-40B4-BE49-F238E27FC236}">
                <a16:creationId xmlns:a16="http://schemas.microsoft.com/office/drawing/2014/main" id="{F9180717-2E86-F31D-4D37-39B55B3F8C93}"/>
              </a:ext>
            </a:extLst>
          </p:cNvPr>
          <p:cNvSpPr/>
          <p:nvPr/>
        </p:nvSpPr>
        <p:spPr>
          <a:xfrm>
            <a:off x="8636001" y="2232520"/>
            <a:ext cx="3401548" cy="2454830"/>
          </a:xfrm>
          <a:prstGeom prst="snip1Rect">
            <a:avLst/>
          </a:prstGeom>
          <a:solidFill>
            <a:schemeClr val="bg1"/>
          </a:solidFill>
          <a:ln w="12700">
            <a:solidFill>
              <a:schemeClr val="tx1"/>
            </a:solidFill>
          </a:ln>
        </p:spPr>
        <p:txBody>
          <a:bodyPr t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a:ln>
                <a:noFill/>
              </a:ln>
              <a:solidFill>
                <a:prstClr val="black"/>
              </a:solidFill>
              <a:effectLst/>
              <a:uLnTx/>
              <a:uFillTx/>
              <a:latin typeface="Source Sans Pro"/>
              <a:ea typeface="+mn-ea"/>
              <a:cs typeface="Arial" charset="0"/>
            </a:endParaRPr>
          </a:p>
          <a:p>
            <a:pPr marL="285750" marR="0" lvl="1" indent="-285750" algn="l" defTabSz="914400" rtl="0" eaLnBrk="1" fontAlgn="auto" latinLnBrk="0" hangingPunct="1">
              <a:lnSpc>
                <a:spcPct val="100000"/>
              </a:lnSpc>
              <a:spcBef>
                <a:spcPct val="0"/>
              </a:spcBef>
              <a:spcAft>
                <a:spcPts val="0"/>
              </a:spcAft>
              <a:buClr>
                <a:srgbClr val="00AEC6">
                  <a:lumMod val="50000"/>
                </a:srgbClr>
              </a:buClr>
              <a:buSzTx/>
              <a:buFont typeface="Arial" panose="020B0604020202020204" pitchFamily="34" charset="0"/>
              <a:buChar char="•"/>
              <a:tabLst/>
              <a:defRPr/>
            </a:pPr>
            <a:endParaRPr kumimoji="0" lang="en-US" sz="1800" b="0" i="0" u="none" strike="noStrike" kern="1200" cap="none" spc="0" normalizeH="0" baseline="0">
              <a:ln>
                <a:noFill/>
              </a:ln>
              <a:solidFill>
                <a:srgbClr val="000000"/>
              </a:solidFill>
              <a:effectLst/>
              <a:uLnTx/>
              <a:uFillTx/>
              <a:latin typeface="Calibri" panose="020F0502020204030204" pitchFamily="34" charset="0"/>
              <a:ea typeface="+mn-ea"/>
            </a:endParaRPr>
          </a:p>
        </p:txBody>
      </p:sp>
      <p:sp>
        <p:nvSpPr>
          <p:cNvPr id="23" name="Rectangle 22">
            <a:extLst>
              <a:ext uri="{FF2B5EF4-FFF2-40B4-BE49-F238E27FC236}">
                <a16:creationId xmlns:a16="http://schemas.microsoft.com/office/drawing/2014/main" id="{5101A92B-3BBC-AA19-0084-6464D04D107B}"/>
              </a:ext>
            </a:extLst>
          </p:cNvPr>
          <p:cNvSpPr/>
          <p:nvPr/>
        </p:nvSpPr>
        <p:spPr>
          <a:xfrm>
            <a:off x="6366690" y="2645429"/>
            <a:ext cx="675240" cy="286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24" name="Picture 1">
            <a:extLst>
              <a:ext uri="{FF2B5EF4-FFF2-40B4-BE49-F238E27FC236}">
                <a16:creationId xmlns:a16="http://schemas.microsoft.com/office/drawing/2014/main" id="{CFDCC57C-EB55-61F3-92D6-19F5E44E4746}"/>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197935" y="2179067"/>
            <a:ext cx="1042729" cy="1042729"/>
          </a:xfrm>
          <a:prstGeom prst="rect">
            <a:avLst/>
          </a:prstGeom>
        </p:spPr>
      </p:pic>
      <p:sp>
        <p:nvSpPr>
          <p:cNvPr id="25" name="Rectangle 24">
            <a:extLst>
              <a:ext uri="{FF2B5EF4-FFF2-40B4-BE49-F238E27FC236}">
                <a16:creationId xmlns:a16="http://schemas.microsoft.com/office/drawing/2014/main" id="{F6DE44F4-6950-5254-F14B-5EA47670B603}"/>
              </a:ext>
            </a:extLst>
          </p:cNvPr>
          <p:cNvSpPr/>
          <p:nvPr/>
        </p:nvSpPr>
        <p:spPr>
          <a:xfrm>
            <a:off x="4636792" y="2663817"/>
            <a:ext cx="452786" cy="286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26" name="Image 25">
            <a:extLst>
              <a:ext uri="{FF2B5EF4-FFF2-40B4-BE49-F238E27FC236}">
                <a16:creationId xmlns:a16="http://schemas.microsoft.com/office/drawing/2014/main" id="{F5EC40AD-68D1-B64F-8959-248FA964C3AE}"/>
              </a:ext>
            </a:extLst>
          </p:cNvPr>
          <p:cNvPicPr>
            <a:picLocks noChangeAspect="1"/>
          </p:cNvPicPr>
          <p:nvPr/>
        </p:nvPicPr>
        <p:blipFill>
          <a:blip r:embed="rId7"/>
          <a:stretch>
            <a:fillRect/>
          </a:stretch>
        </p:blipFill>
        <p:spPr>
          <a:xfrm>
            <a:off x="4546021" y="2454186"/>
            <a:ext cx="639398" cy="639398"/>
          </a:xfrm>
          <a:prstGeom prst="rect">
            <a:avLst/>
          </a:prstGeom>
        </p:spPr>
      </p:pic>
      <p:sp>
        <p:nvSpPr>
          <p:cNvPr id="28" name="TextBox 2">
            <a:extLst>
              <a:ext uri="{FF2B5EF4-FFF2-40B4-BE49-F238E27FC236}">
                <a16:creationId xmlns:a16="http://schemas.microsoft.com/office/drawing/2014/main" id="{223DAB18-1D4C-85B0-59AF-96CF128E56BA}"/>
              </a:ext>
            </a:extLst>
          </p:cNvPr>
          <p:cNvSpPr txBox="1"/>
          <p:nvPr/>
        </p:nvSpPr>
        <p:spPr bwMode="auto">
          <a:xfrm>
            <a:off x="42815" y="4124150"/>
            <a:ext cx="37120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a:noFill/>
                </a:ln>
                <a:solidFill>
                  <a:schemeClr val="tx2"/>
                </a:solidFill>
                <a:effectLst/>
                <a:uLnTx/>
                <a:uFillTx/>
                <a:latin typeface="Source Sans Pro"/>
                <a:ea typeface="Source Sans Pro"/>
                <a:cs typeface="Arial"/>
              </a:rPr>
              <a:t>Corpus : web pages from guichet.lu</a:t>
            </a:r>
            <a:endParaRPr lang="en-US" sz="1800" b="1" i="0" u="none" strike="noStrike" kern="1200" cap="none" spc="0" normalizeH="0" baseline="0">
              <a:ln>
                <a:noFill/>
              </a:ln>
              <a:solidFill>
                <a:schemeClr val="tx2"/>
              </a:solidFill>
              <a:effectLst/>
              <a:uLnTx/>
              <a:uFillTx/>
              <a:latin typeface="Source Sans Pro"/>
              <a:ea typeface="Source Sans Pro"/>
              <a:cs typeface="Arial"/>
            </a:endParaRPr>
          </a:p>
        </p:txBody>
      </p:sp>
      <p:sp>
        <p:nvSpPr>
          <p:cNvPr id="30" name="Rectangle 29">
            <a:extLst>
              <a:ext uri="{FF2B5EF4-FFF2-40B4-BE49-F238E27FC236}">
                <a16:creationId xmlns:a16="http://schemas.microsoft.com/office/drawing/2014/main" id="{8000D12A-1316-4278-E3EB-F67E220182E4}"/>
              </a:ext>
            </a:extLst>
          </p:cNvPr>
          <p:cNvSpPr/>
          <p:nvPr/>
        </p:nvSpPr>
        <p:spPr>
          <a:xfrm>
            <a:off x="2104948" y="5431359"/>
            <a:ext cx="521872" cy="3013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31" name="Graphique 30" descr="Ordinateur portable avec un remplissage uni">
            <a:extLst>
              <a:ext uri="{FF2B5EF4-FFF2-40B4-BE49-F238E27FC236}">
                <a16:creationId xmlns:a16="http://schemas.microsoft.com/office/drawing/2014/main" id="{981C8A08-26C6-93A9-4AAA-1A0615E751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8976" y="5179119"/>
            <a:ext cx="914400" cy="914400"/>
          </a:xfrm>
          <a:prstGeom prst="rect">
            <a:avLst/>
          </a:prstGeom>
        </p:spPr>
      </p:pic>
      <p:cxnSp>
        <p:nvCxnSpPr>
          <p:cNvPr id="32" name="Connecteur droit 2092">
            <a:extLst>
              <a:ext uri="{FF2B5EF4-FFF2-40B4-BE49-F238E27FC236}">
                <a16:creationId xmlns:a16="http://schemas.microsoft.com/office/drawing/2014/main" id="{F9912C8E-CBF3-5BA8-B832-BA1949330874}"/>
              </a:ext>
            </a:extLst>
          </p:cNvPr>
          <p:cNvCxnSpPr>
            <a:cxnSpLocks/>
            <a:endCxn id="8" idx="5"/>
          </p:cNvCxnSpPr>
          <p:nvPr/>
        </p:nvCxnSpPr>
        <p:spPr>
          <a:xfrm>
            <a:off x="2695575" y="3426148"/>
            <a:ext cx="890175"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Connecteur droit 2077">
            <a:extLst>
              <a:ext uri="{FF2B5EF4-FFF2-40B4-BE49-F238E27FC236}">
                <a16:creationId xmlns:a16="http://schemas.microsoft.com/office/drawing/2014/main" id="{3AA53613-FA24-0202-D9FA-CF7A7E4A6238}"/>
              </a:ext>
            </a:extLst>
          </p:cNvPr>
          <p:cNvCxnSpPr>
            <a:cxnSpLocks/>
          </p:cNvCxnSpPr>
          <p:nvPr/>
        </p:nvCxnSpPr>
        <p:spPr>
          <a:xfrm>
            <a:off x="3546377" y="5803781"/>
            <a:ext cx="110390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Connecteur droit 2078">
            <a:extLst>
              <a:ext uri="{FF2B5EF4-FFF2-40B4-BE49-F238E27FC236}">
                <a16:creationId xmlns:a16="http://schemas.microsoft.com/office/drawing/2014/main" id="{22C85C65-BC5B-7DF6-4814-5CED2CDD60FF}"/>
              </a:ext>
            </a:extLst>
          </p:cNvPr>
          <p:cNvCxnSpPr>
            <a:cxnSpLocks/>
            <a:endCxn id="8" idx="3"/>
          </p:cNvCxnSpPr>
          <p:nvPr/>
        </p:nvCxnSpPr>
        <p:spPr>
          <a:xfrm flipV="1">
            <a:off x="4650285" y="4063610"/>
            <a:ext cx="713566" cy="1740171"/>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Connecteur droit 2088">
            <a:extLst>
              <a:ext uri="{FF2B5EF4-FFF2-40B4-BE49-F238E27FC236}">
                <a16:creationId xmlns:a16="http://schemas.microsoft.com/office/drawing/2014/main" id="{5AC6F4F7-625A-C52D-D6CB-9F232196FFE1}"/>
              </a:ext>
            </a:extLst>
          </p:cNvPr>
          <p:cNvCxnSpPr>
            <a:cxnSpLocks/>
          </p:cNvCxnSpPr>
          <p:nvPr/>
        </p:nvCxnSpPr>
        <p:spPr>
          <a:xfrm>
            <a:off x="7827169" y="3480318"/>
            <a:ext cx="808832"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8">
            <a:extLst>
              <a:ext uri="{FF2B5EF4-FFF2-40B4-BE49-F238E27FC236}">
                <a16:creationId xmlns:a16="http://schemas.microsoft.com/office/drawing/2014/main" id="{F2A389BB-5B60-F983-5E3D-E72FEF7C68B2}"/>
              </a:ext>
            </a:extLst>
          </p:cNvPr>
          <p:cNvSpPr txBox="1"/>
          <p:nvPr/>
        </p:nvSpPr>
        <p:spPr bwMode="auto">
          <a:xfrm>
            <a:off x="8520106" y="1812461"/>
            <a:ext cx="18166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a:noFill/>
                </a:ln>
                <a:solidFill>
                  <a:schemeClr val="tx2"/>
                </a:solidFill>
                <a:effectLst/>
                <a:uLnTx/>
                <a:uFillTx/>
                <a:latin typeface="Source Sans Pro"/>
                <a:ea typeface="Source Sans Pro"/>
                <a:cs typeface="Arial"/>
              </a:rPr>
              <a:t>Response</a:t>
            </a:r>
          </a:p>
        </p:txBody>
      </p:sp>
      <p:pic>
        <p:nvPicPr>
          <p:cNvPr id="43" name="Graphique 42" descr="Document avec un remplissage uni">
            <a:extLst>
              <a:ext uri="{FF2B5EF4-FFF2-40B4-BE49-F238E27FC236}">
                <a16:creationId xmlns:a16="http://schemas.microsoft.com/office/drawing/2014/main" id="{60ACE0A1-F9AE-F4F1-5C53-1B1C11E1EE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8256" y="1198661"/>
            <a:ext cx="914400" cy="914400"/>
          </a:xfrm>
          <a:prstGeom prst="rect">
            <a:avLst/>
          </a:prstGeom>
        </p:spPr>
      </p:pic>
      <p:pic>
        <p:nvPicPr>
          <p:cNvPr id="44" name="Graphique 43" descr="Document avec un remplissage uni">
            <a:extLst>
              <a:ext uri="{FF2B5EF4-FFF2-40B4-BE49-F238E27FC236}">
                <a16:creationId xmlns:a16="http://schemas.microsoft.com/office/drawing/2014/main" id="{8E845370-15D3-8448-6836-36B199DBD9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632" y="2018771"/>
            <a:ext cx="914400" cy="914400"/>
          </a:xfrm>
          <a:prstGeom prst="rect">
            <a:avLst/>
          </a:prstGeom>
        </p:spPr>
      </p:pic>
      <p:pic>
        <p:nvPicPr>
          <p:cNvPr id="45" name="Graphique 44" descr="Document avec un remplissage uni">
            <a:extLst>
              <a:ext uri="{FF2B5EF4-FFF2-40B4-BE49-F238E27FC236}">
                <a16:creationId xmlns:a16="http://schemas.microsoft.com/office/drawing/2014/main" id="{BB65D25E-1C39-5010-F2BD-0926F324F2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995" y="2927049"/>
            <a:ext cx="914400" cy="914400"/>
          </a:xfrm>
          <a:prstGeom prst="rect">
            <a:avLst/>
          </a:prstGeom>
        </p:spPr>
      </p:pic>
      <p:pic>
        <p:nvPicPr>
          <p:cNvPr id="49" name="Graphique 48" descr="Document avec un remplissage uni">
            <a:extLst>
              <a:ext uri="{FF2B5EF4-FFF2-40B4-BE49-F238E27FC236}">
                <a16:creationId xmlns:a16="http://schemas.microsoft.com/office/drawing/2014/main" id="{12DF888A-2DDE-20E2-F8D8-9B128B01B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3011" y="2927049"/>
            <a:ext cx="914400" cy="914400"/>
          </a:xfrm>
          <a:prstGeom prst="rect">
            <a:avLst/>
          </a:prstGeom>
        </p:spPr>
      </p:pic>
      <p:pic>
        <p:nvPicPr>
          <p:cNvPr id="50" name="Graphique 49" descr="Document avec un remplissage uni">
            <a:extLst>
              <a:ext uri="{FF2B5EF4-FFF2-40B4-BE49-F238E27FC236}">
                <a16:creationId xmlns:a16="http://schemas.microsoft.com/office/drawing/2014/main" id="{5A6F1F0E-6049-4532-553C-5C4E2CD131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5017" y="2018771"/>
            <a:ext cx="914400" cy="914400"/>
          </a:xfrm>
          <a:prstGeom prst="rect">
            <a:avLst/>
          </a:prstGeom>
        </p:spPr>
      </p:pic>
      <p:pic>
        <p:nvPicPr>
          <p:cNvPr id="4" name="Image 3">
            <a:extLst>
              <a:ext uri="{FF2B5EF4-FFF2-40B4-BE49-F238E27FC236}">
                <a16:creationId xmlns:a16="http://schemas.microsoft.com/office/drawing/2014/main" id="{B68D50C5-91E3-3FA6-DC77-4E5B02B4CE00}"/>
              </a:ext>
            </a:extLst>
          </p:cNvPr>
          <p:cNvPicPr>
            <a:picLocks noChangeAspect="1"/>
          </p:cNvPicPr>
          <p:nvPr/>
        </p:nvPicPr>
        <p:blipFill>
          <a:blip r:embed="rId10"/>
          <a:stretch>
            <a:fillRect/>
          </a:stretch>
        </p:blipFill>
        <p:spPr>
          <a:xfrm>
            <a:off x="8687938" y="2276777"/>
            <a:ext cx="2569013" cy="1701767"/>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638A7A6B-7C9C-FA97-451E-E167B8DE8BBF}"/>
              </a:ext>
            </a:extLst>
          </p:cNvPr>
          <p:cNvPicPr>
            <a:picLocks noChangeAspect="1"/>
          </p:cNvPicPr>
          <p:nvPr/>
        </p:nvPicPr>
        <p:blipFill rotWithShape="1">
          <a:blip r:embed="rId11"/>
          <a:srcRect t="9420"/>
          <a:stretch/>
        </p:blipFill>
        <p:spPr>
          <a:xfrm>
            <a:off x="9119245" y="3221796"/>
            <a:ext cx="2896754" cy="1439938"/>
          </a:xfrm>
          <a:prstGeom prst="rect">
            <a:avLst/>
          </a:prstGeom>
          <a:ln>
            <a:noFill/>
          </a:ln>
          <a:effectLst>
            <a:outerShdw blurRad="292100" dist="139700" dir="2700000" algn="tl" rotWithShape="0">
              <a:srgbClr val="333333">
                <a:alpha val="65000"/>
              </a:srgbClr>
            </a:outerShdw>
          </a:effectLst>
        </p:spPr>
      </p:pic>
      <p:sp>
        <p:nvSpPr>
          <p:cNvPr id="29" name="TextBox 8">
            <a:extLst>
              <a:ext uri="{FF2B5EF4-FFF2-40B4-BE49-F238E27FC236}">
                <a16:creationId xmlns:a16="http://schemas.microsoft.com/office/drawing/2014/main" id="{FD12BBF1-63FC-8A32-FA6A-EF5278504464}"/>
              </a:ext>
            </a:extLst>
          </p:cNvPr>
          <p:cNvSpPr txBox="1"/>
          <p:nvPr/>
        </p:nvSpPr>
        <p:spPr bwMode="auto">
          <a:xfrm>
            <a:off x="601359" y="4671458"/>
            <a:ext cx="451595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a:noFill/>
                </a:ln>
                <a:solidFill>
                  <a:schemeClr val="tx2"/>
                </a:solidFill>
                <a:effectLst/>
                <a:uLnTx/>
                <a:uFillTx/>
                <a:latin typeface="Source Sans Pro"/>
                <a:ea typeface="Source Sans Pro"/>
                <a:cs typeface="Arial"/>
              </a:rPr>
              <a:t>Question: </a:t>
            </a:r>
            <a:endParaRPr lang="en-US" sz="1800" b="1" i="0" u="none" strike="noStrike" kern="1200" cap="none" spc="0" normalizeH="0" baseline="0">
              <a:ln>
                <a:noFill/>
              </a:ln>
              <a:solidFill>
                <a:schemeClr val="tx2"/>
              </a:solidFill>
              <a:effectLst/>
              <a:uLnTx/>
              <a:uFillTx/>
              <a:latin typeface="Source Sans Pro"/>
              <a:ea typeface="Source Sans Pro"/>
              <a:cs typeface="Aria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a:ln>
                  <a:noFill/>
                </a:ln>
                <a:solidFill>
                  <a:schemeClr val="accent4">
                    <a:lumMod val="50000"/>
                  </a:schemeClr>
                </a:solidFill>
                <a:effectLst/>
                <a:uLnTx/>
                <a:uFillTx/>
                <a:latin typeface="Source Sans Pro"/>
                <a:ea typeface="Source Sans Pro"/>
                <a:cs typeface="Arial"/>
              </a:rPr>
              <a:t>« Planification </a:t>
            </a:r>
            <a:r>
              <a:rPr kumimoji="0" lang="en-US" sz="1800" i="0" u="none" strike="noStrike" kern="1200" cap="none" spc="0" normalizeH="0" baseline="0" err="1">
                <a:ln>
                  <a:noFill/>
                </a:ln>
                <a:solidFill>
                  <a:schemeClr val="accent4">
                    <a:lumMod val="50000"/>
                  </a:schemeClr>
                </a:solidFill>
                <a:effectLst/>
                <a:uLnTx/>
                <a:uFillTx/>
                <a:latin typeface="Source Sans Pro"/>
                <a:ea typeface="Source Sans Pro"/>
                <a:cs typeface="Arial"/>
              </a:rPr>
              <a:t>aménagement</a:t>
            </a:r>
            <a:r>
              <a:rPr kumimoji="0" lang="en-US" sz="1800" i="0" u="none" strike="noStrike" kern="1200" cap="none" spc="0" normalizeH="0" baseline="0">
                <a:ln>
                  <a:noFill/>
                </a:ln>
                <a:solidFill>
                  <a:schemeClr val="accent4">
                    <a:lumMod val="50000"/>
                  </a:schemeClr>
                </a:solidFill>
                <a:effectLst/>
                <a:uLnTx/>
                <a:uFillTx/>
                <a:latin typeface="Source Sans Pro"/>
                <a:ea typeface="Source Sans Pro"/>
                <a:cs typeface="Arial"/>
              </a:rPr>
              <a:t> </a:t>
            </a:r>
            <a:r>
              <a:rPr kumimoji="0" lang="en-US" sz="1800" i="0" u="none" strike="noStrike" kern="1200" cap="none" spc="0" normalizeH="0" baseline="0" err="1">
                <a:ln>
                  <a:noFill/>
                </a:ln>
                <a:solidFill>
                  <a:schemeClr val="accent4">
                    <a:lumMod val="50000"/>
                  </a:schemeClr>
                </a:solidFill>
                <a:effectLst/>
                <a:uLnTx/>
                <a:uFillTx/>
                <a:latin typeface="Source Sans Pro"/>
                <a:ea typeface="Source Sans Pro"/>
                <a:cs typeface="Arial"/>
              </a:rPr>
              <a:t>individuel</a:t>
            </a:r>
            <a:r>
              <a:rPr kumimoji="0" lang="en-US" sz="1800" i="0" u="none" strike="noStrike" kern="1200" cap="none" spc="0" normalizeH="0" baseline="0">
                <a:ln>
                  <a:noFill/>
                </a:ln>
                <a:solidFill>
                  <a:schemeClr val="accent4">
                    <a:lumMod val="50000"/>
                  </a:schemeClr>
                </a:solidFill>
                <a:effectLst/>
                <a:uLnTx/>
                <a:uFillTx/>
                <a:latin typeface="Source Sans Pro"/>
                <a:ea typeface="Source Sans Pro"/>
                <a:cs typeface="Arial"/>
              </a:rPr>
              <a:t> »</a:t>
            </a:r>
            <a:endParaRPr lang="en-US" sz="1800" i="0" u="none" strike="noStrike" kern="1200" cap="none" spc="0" normalizeH="0" baseline="0">
              <a:ln>
                <a:noFill/>
              </a:ln>
              <a:solidFill>
                <a:schemeClr val="accent4">
                  <a:lumMod val="50000"/>
                </a:schemeClr>
              </a:solidFill>
              <a:effectLst/>
              <a:uLnTx/>
              <a:uFillTx/>
              <a:latin typeface="Source Sans Pro"/>
              <a:ea typeface="Source Sans Pro"/>
              <a:cs typeface="Arial"/>
            </a:endParaRPr>
          </a:p>
        </p:txBody>
      </p:sp>
      <p:pic>
        <p:nvPicPr>
          <p:cNvPr id="39" name="Image 38">
            <a:extLst>
              <a:ext uri="{FF2B5EF4-FFF2-40B4-BE49-F238E27FC236}">
                <a16:creationId xmlns:a16="http://schemas.microsoft.com/office/drawing/2014/main" id="{BD90AF11-98D3-8B2B-CC6C-8DAA1E71F91E}"/>
              </a:ext>
            </a:extLst>
          </p:cNvPr>
          <p:cNvPicPr>
            <a:picLocks noChangeAspect="1"/>
          </p:cNvPicPr>
          <p:nvPr/>
        </p:nvPicPr>
        <p:blipFill>
          <a:blip r:embed="rId12"/>
          <a:stretch>
            <a:fillRect/>
          </a:stretch>
        </p:blipFill>
        <p:spPr>
          <a:xfrm>
            <a:off x="1927483" y="5973188"/>
            <a:ext cx="820441" cy="120331"/>
          </a:xfrm>
          <a:prstGeom prst="rect">
            <a:avLst/>
          </a:prstGeom>
        </p:spPr>
      </p:pic>
      <p:pic>
        <p:nvPicPr>
          <p:cNvPr id="2" name="Image 1">
            <a:extLst>
              <a:ext uri="{FF2B5EF4-FFF2-40B4-BE49-F238E27FC236}">
                <a16:creationId xmlns:a16="http://schemas.microsoft.com/office/drawing/2014/main" id="{42B46260-8DF0-4BA8-CE46-AB57132FB316}"/>
              </a:ext>
            </a:extLst>
          </p:cNvPr>
          <p:cNvPicPr>
            <a:picLocks noChangeAspect="1"/>
          </p:cNvPicPr>
          <p:nvPr/>
        </p:nvPicPr>
        <p:blipFill rotWithShape="1">
          <a:blip r:embed="rId13"/>
          <a:srcRect r="82394"/>
          <a:stretch/>
        </p:blipFill>
        <p:spPr>
          <a:xfrm>
            <a:off x="2191905" y="5430400"/>
            <a:ext cx="303126" cy="335943"/>
          </a:xfrm>
          <a:prstGeom prst="rect">
            <a:avLst/>
          </a:prstGeom>
        </p:spPr>
      </p:pic>
      <p:sp>
        <p:nvSpPr>
          <p:cNvPr id="11" name="Date Placeholder 2">
            <a:extLst>
              <a:ext uri="{FF2B5EF4-FFF2-40B4-BE49-F238E27FC236}">
                <a16:creationId xmlns:a16="http://schemas.microsoft.com/office/drawing/2014/main" id="{18CFE623-5935-D828-7721-EFA842FA8FED}"/>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301809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11523C-D88E-32B6-75FD-7A1D5B506F72}"/>
              </a:ext>
            </a:extLst>
          </p:cNvPr>
          <p:cNvSpPr>
            <a:spLocks noGrp="1"/>
          </p:cNvSpPr>
          <p:nvPr>
            <p:ph type="title"/>
          </p:nvPr>
        </p:nvSpPr>
        <p:spPr/>
        <p:txBody>
          <a:bodyPr>
            <a:normAutofit/>
          </a:bodyPr>
          <a:lstStyle/>
          <a:p>
            <a:r>
              <a:rPr lang="en-US" sz="2900" cap="none">
                <a:solidFill>
                  <a:srgbClr val="000000"/>
                </a:solidFill>
                <a:latin typeface="Poppins Medium"/>
                <a:cs typeface="Poppins Medium"/>
              </a:rPr>
              <a:t>Response to a complex query</a:t>
            </a:r>
          </a:p>
        </p:txBody>
      </p:sp>
      <p:pic>
        <p:nvPicPr>
          <p:cNvPr id="3" name="Picture 2" descr="A screenshot of a computer&#10;&#10;Description automatically generated">
            <a:extLst>
              <a:ext uri="{FF2B5EF4-FFF2-40B4-BE49-F238E27FC236}">
                <a16:creationId xmlns:a16="http://schemas.microsoft.com/office/drawing/2014/main" id="{FA17CFC2-994E-9D0B-822C-DBB2807E490E}"/>
              </a:ext>
            </a:extLst>
          </p:cNvPr>
          <p:cNvPicPr>
            <a:picLocks noChangeAspect="1"/>
          </p:cNvPicPr>
          <p:nvPr/>
        </p:nvPicPr>
        <p:blipFill>
          <a:blip r:embed="rId4"/>
          <a:stretch>
            <a:fillRect/>
          </a:stretch>
        </p:blipFill>
        <p:spPr>
          <a:xfrm>
            <a:off x="578267" y="1033964"/>
            <a:ext cx="6393280" cy="3055520"/>
          </a:xfrm>
          <a:prstGeom prst="rect">
            <a:avLst/>
          </a:prstGeom>
          <a:ln>
            <a:noFill/>
          </a:ln>
          <a:effectLst>
            <a:outerShdw blurRad="190500" algn="tl" rotWithShape="0">
              <a:srgbClr val="000000">
                <a:alpha val="70000"/>
              </a:srgbClr>
            </a:outerShdw>
          </a:effectLst>
        </p:spPr>
      </p:pic>
      <p:pic>
        <p:nvPicPr>
          <p:cNvPr id="7" name="Picture 6" descr="A yellow and black text&#10;&#10;Description automatically generated">
            <a:extLst>
              <a:ext uri="{FF2B5EF4-FFF2-40B4-BE49-F238E27FC236}">
                <a16:creationId xmlns:a16="http://schemas.microsoft.com/office/drawing/2014/main" id="{BC30DC67-F85F-C94C-4F49-8F27D4740BAA}"/>
              </a:ext>
            </a:extLst>
          </p:cNvPr>
          <p:cNvPicPr>
            <a:picLocks noChangeAspect="1"/>
          </p:cNvPicPr>
          <p:nvPr/>
        </p:nvPicPr>
        <p:blipFill>
          <a:blip r:embed="rId5"/>
          <a:stretch>
            <a:fillRect/>
          </a:stretch>
        </p:blipFill>
        <p:spPr>
          <a:xfrm>
            <a:off x="577014" y="4168945"/>
            <a:ext cx="6365708" cy="1888958"/>
          </a:xfrm>
          <a:prstGeom prst="rect">
            <a:avLst/>
          </a:prstGeom>
          <a:ln>
            <a:noFill/>
          </a:ln>
          <a:effectLst>
            <a:outerShdw blurRad="190500" algn="tl" rotWithShape="0">
              <a:srgbClr val="000000">
                <a:alpha val="70000"/>
              </a:srgbClr>
            </a:outerShdw>
          </a:effectLst>
        </p:spPr>
      </p:pic>
      <p:sp>
        <p:nvSpPr>
          <p:cNvPr id="4" name="Date Placeholder 2">
            <a:extLst>
              <a:ext uri="{FF2B5EF4-FFF2-40B4-BE49-F238E27FC236}">
                <a16:creationId xmlns:a16="http://schemas.microsoft.com/office/drawing/2014/main" id="{70DE3969-F1BF-D4A6-74E9-1FFF8A418B9C}"/>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6" name="TextBox 5">
            <a:extLst>
              <a:ext uri="{FF2B5EF4-FFF2-40B4-BE49-F238E27FC236}">
                <a16:creationId xmlns:a16="http://schemas.microsoft.com/office/drawing/2014/main" id="{D8D528B4-A893-9467-24BD-AF6437B070F7}"/>
              </a:ext>
            </a:extLst>
          </p:cNvPr>
          <p:cNvSpPr txBox="1"/>
          <p:nvPr/>
        </p:nvSpPr>
        <p:spPr>
          <a:xfrm>
            <a:off x="7637691" y="1924376"/>
            <a:ext cx="3712532" cy="3539430"/>
          </a:xfrm>
          <a:prstGeom prst="rect">
            <a:avLst/>
          </a:prstGeom>
          <a:noFill/>
        </p:spPr>
        <p:txBody>
          <a:bodyPr wrap="square" lIns="91440" tIns="45720" rIns="91440" bIns="45720" rtlCol="0" anchor="t">
            <a:spAutoFit/>
          </a:bodyPr>
          <a:lstStyle/>
          <a:p>
            <a:pPr marL="285750" indent="-285750">
              <a:buFont typeface="Arial"/>
              <a:buChar char="•"/>
            </a:pPr>
            <a:r>
              <a:rPr lang="en-US" sz="2000">
                <a:solidFill>
                  <a:srgbClr val="000000"/>
                </a:solidFill>
                <a:latin typeface="Lato Light"/>
                <a:ea typeface="Lato Light"/>
                <a:cs typeface="Lato Light"/>
              </a:rPr>
              <a:t>Response to a complex query that requires a nuanced semantic understanding to provide relevant results</a:t>
            </a:r>
          </a:p>
          <a:p>
            <a:endParaRPr lang="en-US">
              <a:solidFill>
                <a:srgbClr val="000000"/>
              </a:solidFill>
              <a:latin typeface="Lato Light"/>
              <a:ea typeface="Lato Light"/>
              <a:cs typeface="Lato Light"/>
            </a:endParaRPr>
          </a:p>
          <a:p>
            <a:pPr marL="285750" indent="-285750">
              <a:buFont typeface="Arial"/>
              <a:buChar char="•"/>
            </a:pPr>
            <a:endParaRPr lang="en-US">
              <a:solidFill>
                <a:srgbClr val="000000"/>
              </a:solidFill>
              <a:latin typeface="Lato Light"/>
              <a:ea typeface="Lato Light"/>
              <a:cs typeface="Lato Light"/>
            </a:endParaRPr>
          </a:p>
          <a:p>
            <a:pPr marL="285750" indent="-285750">
              <a:buFont typeface="Arial"/>
              <a:buChar char="•"/>
            </a:pPr>
            <a:endParaRPr lang="en-US">
              <a:solidFill>
                <a:srgbClr val="000000"/>
              </a:solidFill>
              <a:latin typeface="Lato Light"/>
              <a:ea typeface="Lato Light"/>
              <a:cs typeface="Lato Light"/>
            </a:endParaRPr>
          </a:p>
          <a:p>
            <a:pPr marL="285750" indent="-285750">
              <a:buFont typeface="Arial"/>
              <a:buChar char="•"/>
            </a:pPr>
            <a:endParaRPr lang="en-US">
              <a:solidFill>
                <a:srgbClr val="000000"/>
              </a:solidFill>
              <a:latin typeface="Lato Light"/>
              <a:ea typeface="Lato Light"/>
              <a:cs typeface="Lato Light"/>
            </a:endParaRPr>
          </a:p>
          <a:p>
            <a:pPr marL="285750" indent="-285750">
              <a:buFont typeface="Arial"/>
              <a:buChar char="•"/>
            </a:pPr>
            <a:endParaRPr lang="en-US">
              <a:solidFill>
                <a:srgbClr val="000000"/>
              </a:solidFill>
              <a:latin typeface="Lato Light"/>
              <a:ea typeface="Lato Light"/>
              <a:cs typeface="Lato Light"/>
            </a:endParaRPr>
          </a:p>
          <a:p>
            <a:pPr marL="285750" indent="-285750">
              <a:buFont typeface="Arial"/>
              <a:buChar char="•"/>
            </a:pPr>
            <a:r>
              <a:rPr lang="en-US">
                <a:solidFill>
                  <a:srgbClr val="000000"/>
                </a:solidFill>
                <a:latin typeface="Lato Light"/>
                <a:ea typeface="Lato Light"/>
                <a:cs typeface="Lato Light"/>
              </a:rPr>
              <a:t>Our solution handles keywords, context, and the meaning behind a query</a:t>
            </a:r>
          </a:p>
        </p:txBody>
      </p:sp>
      <p:sp>
        <p:nvSpPr>
          <p:cNvPr id="9" name="Content Placeholder 8">
            <a:extLst>
              <a:ext uri="{FF2B5EF4-FFF2-40B4-BE49-F238E27FC236}">
                <a16:creationId xmlns:a16="http://schemas.microsoft.com/office/drawing/2014/main" id="{E816D965-4026-D3D1-A307-4D6679B659C9}"/>
              </a:ext>
            </a:extLst>
          </p:cNvPr>
          <p:cNvSpPr>
            <a:spLocks noGrp="1"/>
          </p:cNvSpPr>
          <p:nvPr>
            <p:ph idx="1"/>
          </p:nvPr>
        </p:nvSpPr>
        <p:spPr>
          <a:xfrm>
            <a:off x="838419" y="1221971"/>
            <a:ext cx="6411249" cy="4824424"/>
          </a:xfrm>
        </p:spPr>
        <p:txBody>
          <a:bodyPr/>
          <a:lstStyle/>
          <a:p>
            <a:endParaRPr lang="en-GB"/>
          </a:p>
        </p:txBody>
      </p:sp>
    </p:spTree>
    <p:extLst>
      <p:ext uri="{BB962C8B-B14F-4D97-AF65-F5344CB8AC3E}">
        <p14:creationId xmlns:p14="http://schemas.microsoft.com/office/powerpoint/2010/main" val="2357162629"/>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contenu 21">
            <a:extLst>
              <a:ext uri="{FF2B5EF4-FFF2-40B4-BE49-F238E27FC236}">
                <a16:creationId xmlns:a16="http://schemas.microsoft.com/office/drawing/2014/main" id="{B70D245A-03C5-F3FF-9E18-14AA810C0986}"/>
              </a:ext>
            </a:extLst>
          </p:cNvPr>
          <p:cNvSpPr>
            <a:spLocks noGrp="1"/>
          </p:cNvSpPr>
          <p:nvPr>
            <p:ph idx="1"/>
          </p:nvPr>
        </p:nvSpPr>
        <p:spPr>
          <a:xfrm>
            <a:off x="622169" y="1221972"/>
            <a:ext cx="10731413" cy="637832"/>
          </a:xfrm>
        </p:spPr>
        <p:txBody>
          <a:bodyPr>
            <a:normAutofit/>
          </a:bodyPr>
          <a:lstStyle/>
          <a:p>
            <a:pPr algn="l"/>
            <a:r>
              <a:rPr lang="en-IE" sz="1600">
                <a:solidFill>
                  <a:srgbClr val="000000"/>
                </a:solidFill>
                <a:latin typeface="Lato Light"/>
                <a:ea typeface="Lato Light"/>
                <a:cs typeface="Lato Light"/>
              </a:rPr>
              <a:t>Response to the same complex query in Luxembourgish </a:t>
            </a:r>
            <a:r>
              <a:rPr lang="en-IE" sz="1600" b="1" i="1">
                <a:solidFill>
                  <a:srgbClr val="000000"/>
                </a:solidFill>
                <a:latin typeface="Lato Light"/>
                <a:ea typeface="Lato Light"/>
                <a:cs typeface="Lato Light"/>
              </a:rPr>
              <a:t>Wat </a:t>
            </a:r>
            <a:r>
              <a:rPr lang="en-IE" sz="1600" b="1" i="1" err="1">
                <a:solidFill>
                  <a:srgbClr val="000000"/>
                </a:solidFill>
                <a:latin typeface="Lato Light"/>
                <a:ea typeface="Lato Light"/>
                <a:cs typeface="Lato Light"/>
              </a:rPr>
              <a:t>sinn</a:t>
            </a:r>
            <a:r>
              <a:rPr lang="en-IE" sz="1600" b="1" i="1">
                <a:solidFill>
                  <a:srgbClr val="000000"/>
                </a:solidFill>
                <a:latin typeface="Lato Light"/>
                <a:ea typeface="Lato Light"/>
                <a:cs typeface="Lato Light"/>
              </a:rPr>
              <a:t> </a:t>
            </a:r>
            <a:r>
              <a:rPr lang="en-IE" sz="1600" b="1" i="1" err="1">
                <a:solidFill>
                  <a:srgbClr val="000000"/>
                </a:solidFill>
                <a:latin typeface="Lato Light"/>
                <a:ea typeface="Lato Light"/>
                <a:cs typeface="Lato Light"/>
              </a:rPr>
              <a:t>d'Reegelen</a:t>
            </a:r>
            <a:r>
              <a:rPr lang="en-IE" sz="1600" b="1" i="1">
                <a:solidFill>
                  <a:srgbClr val="000000"/>
                </a:solidFill>
                <a:latin typeface="Lato Light"/>
                <a:ea typeface="Lato Light"/>
                <a:cs typeface="Lato Light"/>
              </a:rPr>
              <a:t> fir </a:t>
            </a:r>
            <a:r>
              <a:rPr lang="en-IE" sz="1600" b="1" i="1" err="1">
                <a:solidFill>
                  <a:srgbClr val="000000"/>
                </a:solidFill>
                <a:latin typeface="Lato Light"/>
                <a:ea typeface="Lato Light"/>
                <a:cs typeface="Lato Light"/>
              </a:rPr>
              <a:t>Auslänner</a:t>
            </a:r>
            <a:r>
              <a:rPr lang="en-IE" sz="1600" b="1" i="1">
                <a:solidFill>
                  <a:srgbClr val="000000"/>
                </a:solidFill>
                <a:latin typeface="Lato Light"/>
                <a:ea typeface="Lato Light"/>
                <a:cs typeface="Lato Light"/>
              </a:rPr>
              <a:t> </a:t>
            </a:r>
            <a:r>
              <a:rPr lang="en-IE" sz="1600" b="1" i="1" err="1">
                <a:solidFill>
                  <a:srgbClr val="000000"/>
                </a:solidFill>
                <a:latin typeface="Lato Light"/>
                <a:ea typeface="Lato Light"/>
                <a:cs typeface="Lato Light"/>
              </a:rPr>
              <a:t>Pharmazeuten</a:t>
            </a:r>
            <a:endParaRPr lang="en-IE" sz="1600">
              <a:solidFill>
                <a:srgbClr val="000000"/>
              </a:solidFill>
              <a:latin typeface="Lato Light"/>
              <a:ea typeface="Lato Light"/>
              <a:cs typeface="Lato Light"/>
            </a:endParaRPr>
          </a:p>
        </p:txBody>
      </p:sp>
      <p:sp>
        <p:nvSpPr>
          <p:cNvPr id="2" name="Titre 1">
            <a:extLst>
              <a:ext uri="{FF2B5EF4-FFF2-40B4-BE49-F238E27FC236}">
                <a16:creationId xmlns:a16="http://schemas.microsoft.com/office/drawing/2014/main" id="{0811523C-D88E-32B6-75FD-7A1D5B506F72}"/>
              </a:ext>
            </a:extLst>
          </p:cNvPr>
          <p:cNvSpPr>
            <a:spLocks noGrp="1"/>
          </p:cNvSpPr>
          <p:nvPr>
            <p:ph type="title"/>
          </p:nvPr>
        </p:nvSpPr>
        <p:spPr/>
        <p:txBody>
          <a:bodyPr>
            <a:normAutofit/>
          </a:bodyPr>
          <a:lstStyle/>
          <a:p>
            <a:r>
              <a:rPr lang="en-IE" sz="2900" cap="none">
                <a:solidFill>
                  <a:srgbClr val="000000"/>
                </a:solidFill>
                <a:latin typeface="Poppins Medium"/>
                <a:cs typeface="Poppins Medium"/>
              </a:rPr>
              <a:t>Response to a complex query</a:t>
            </a:r>
          </a:p>
        </p:txBody>
      </p:sp>
      <p:pic>
        <p:nvPicPr>
          <p:cNvPr id="3" name="Picture 2" descr="A screenshot of a computer&#10;&#10;Description automatically generated">
            <a:extLst>
              <a:ext uri="{FF2B5EF4-FFF2-40B4-BE49-F238E27FC236}">
                <a16:creationId xmlns:a16="http://schemas.microsoft.com/office/drawing/2014/main" id="{506EE49B-D5C2-76BE-83F3-5019A15B7827}"/>
              </a:ext>
            </a:extLst>
          </p:cNvPr>
          <p:cNvPicPr>
            <a:picLocks noChangeAspect="1"/>
          </p:cNvPicPr>
          <p:nvPr/>
        </p:nvPicPr>
        <p:blipFill>
          <a:blip r:embed="rId2"/>
          <a:stretch>
            <a:fillRect/>
          </a:stretch>
        </p:blipFill>
        <p:spPr>
          <a:xfrm>
            <a:off x="837170" y="1787611"/>
            <a:ext cx="9065742" cy="4333104"/>
          </a:xfrm>
          <a:prstGeom prst="rect">
            <a:avLst/>
          </a:prstGeom>
          <a:ln>
            <a:noFill/>
          </a:ln>
          <a:effectLst>
            <a:outerShdw blurRad="190500" algn="tl" rotWithShape="0">
              <a:srgbClr val="000000">
                <a:alpha val="70000"/>
              </a:srgbClr>
            </a:outerShdw>
          </a:effectLst>
        </p:spPr>
      </p:pic>
      <p:sp>
        <p:nvSpPr>
          <p:cNvPr id="4" name="Date Placeholder 2">
            <a:extLst>
              <a:ext uri="{FF2B5EF4-FFF2-40B4-BE49-F238E27FC236}">
                <a16:creationId xmlns:a16="http://schemas.microsoft.com/office/drawing/2014/main" id="{4D3EDDBF-7642-53B9-A17B-236A3D128005}"/>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8343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1">
            <a:extLst>
              <a:ext uri="{FF2B5EF4-FFF2-40B4-BE49-F238E27FC236}">
                <a16:creationId xmlns:a16="http://schemas.microsoft.com/office/drawing/2014/main" id="{69F7C24C-E6D6-40F8-A50F-9BF57EFE0CBA}"/>
              </a:ext>
            </a:extLst>
          </p:cNvPr>
          <p:cNvSpPr>
            <a:spLocks noGrp="1"/>
          </p:cNvSpPr>
          <p:nvPr>
            <p:ph type="body" sz="quarter" idx="27"/>
          </p:nvPr>
        </p:nvSpPr>
        <p:spPr>
          <a:xfrm>
            <a:off x="1189588" y="2133000"/>
            <a:ext cx="1839600" cy="815400"/>
          </a:xfrm>
        </p:spPr>
        <p:txBody>
          <a:bodyPr/>
          <a:lstStyle/>
          <a:p>
            <a:r>
              <a:rPr lang="fr-FR"/>
              <a:t>AKA</a:t>
            </a:r>
          </a:p>
        </p:txBody>
      </p:sp>
      <p:sp>
        <p:nvSpPr>
          <p:cNvPr id="7" name="Espace réservé du texte 2">
            <a:extLst>
              <a:ext uri="{FF2B5EF4-FFF2-40B4-BE49-F238E27FC236}">
                <a16:creationId xmlns:a16="http://schemas.microsoft.com/office/drawing/2014/main" id="{15CA39F6-AA07-46D8-9E3D-FDC99055233A}"/>
              </a:ext>
            </a:extLst>
          </p:cNvPr>
          <p:cNvSpPr>
            <a:spLocks noGrp="1"/>
          </p:cNvSpPr>
          <p:nvPr>
            <p:ph type="body" sz="quarter" idx="33"/>
          </p:nvPr>
        </p:nvSpPr>
        <p:spPr>
          <a:xfrm>
            <a:off x="3108388" y="2089800"/>
            <a:ext cx="2987613" cy="808200"/>
          </a:xfrm>
        </p:spPr>
        <p:txBody>
          <a:bodyPr>
            <a:normAutofit/>
          </a:bodyPr>
          <a:lstStyle/>
          <a:p>
            <a:r>
              <a:rPr lang="fr-FR"/>
              <a:t>stands for </a:t>
            </a:r>
            <a:r>
              <a:rPr lang="fr-FR" i="1"/>
              <a:t>« </a:t>
            </a:r>
            <a:r>
              <a:rPr lang="fr-FR" i="1" err="1"/>
              <a:t>Also</a:t>
            </a:r>
            <a:r>
              <a:rPr lang="fr-FR" i="1"/>
              <a:t> </a:t>
            </a:r>
            <a:r>
              <a:rPr lang="fr-FR" i="1" err="1"/>
              <a:t>Known</a:t>
            </a:r>
            <a:r>
              <a:rPr lang="fr-FR" i="1"/>
              <a:t> As »</a:t>
            </a:r>
          </a:p>
          <a:p>
            <a:r>
              <a:rPr lang="fr-FR"/>
              <a:t>stands for </a:t>
            </a:r>
            <a:r>
              <a:rPr lang="fr-FR" i="1"/>
              <a:t>« Red » </a:t>
            </a:r>
            <a:r>
              <a:rPr lang="fr-FR"/>
              <a:t>in </a:t>
            </a:r>
            <a:r>
              <a:rPr lang="fr-FR" err="1"/>
              <a:t>Japanese</a:t>
            </a:r>
            <a:r>
              <a:rPr lang="fr-FR"/>
              <a:t>, the </a:t>
            </a:r>
            <a:r>
              <a:rPr lang="fr-FR" err="1"/>
              <a:t>color</a:t>
            </a:r>
            <a:r>
              <a:rPr lang="fr-FR"/>
              <a:t> of passion and ambition</a:t>
            </a:r>
            <a:endParaRPr lang="fr-FR" i="1"/>
          </a:p>
        </p:txBody>
      </p:sp>
      <p:sp>
        <p:nvSpPr>
          <p:cNvPr id="8" name="Espace réservé du texte 3">
            <a:extLst>
              <a:ext uri="{FF2B5EF4-FFF2-40B4-BE49-F238E27FC236}">
                <a16:creationId xmlns:a16="http://schemas.microsoft.com/office/drawing/2014/main" id="{FC47A209-140A-49D1-8E06-200EAF62EC7A}"/>
              </a:ext>
            </a:extLst>
          </p:cNvPr>
          <p:cNvSpPr>
            <a:spLocks noGrp="1"/>
          </p:cNvSpPr>
          <p:nvPr>
            <p:ph type="body" sz="quarter" idx="34"/>
          </p:nvPr>
        </p:nvSpPr>
        <p:spPr>
          <a:xfrm>
            <a:off x="5885788" y="4024800"/>
            <a:ext cx="1839600" cy="815400"/>
          </a:xfrm>
        </p:spPr>
        <p:txBody>
          <a:bodyPr/>
          <a:lstStyle/>
          <a:p>
            <a:r>
              <a:rPr lang="fr-FR"/>
              <a:t>BI</a:t>
            </a:r>
          </a:p>
        </p:txBody>
      </p:sp>
      <p:sp>
        <p:nvSpPr>
          <p:cNvPr id="9" name="Espace réservé du texte 4">
            <a:extLst>
              <a:ext uri="{FF2B5EF4-FFF2-40B4-BE49-F238E27FC236}">
                <a16:creationId xmlns:a16="http://schemas.microsoft.com/office/drawing/2014/main" id="{878E3EA0-48B8-4150-8D4C-0E2B14493373}"/>
              </a:ext>
            </a:extLst>
          </p:cNvPr>
          <p:cNvSpPr>
            <a:spLocks noGrp="1"/>
          </p:cNvSpPr>
          <p:nvPr>
            <p:ph type="body" sz="quarter" idx="35"/>
          </p:nvPr>
        </p:nvSpPr>
        <p:spPr>
          <a:xfrm>
            <a:off x="7806387" y="4043956"/>
            <a:ext cx="3830474" cy="808200"/>
          </a:xfrm>
        </p:spPr>
        <p:txBody>
          <a:bodyPr>
            <a:normAutofit/>
          </a:bodyPr>
          <a:lstStyle/>
          <a:p>
            <a:r>
              <a:rPr lang="fr-FR"/>
              <a:t>stands for </a:t>
            </a:r>
            <a:r>
              <a:rPr lang="fr-FR" err="1"/>
              <a:t>our</a:t>
            </a:r>
            <a:r>
              <a:rPr lang="fr-FR"/>
              <a:t> 3 divisions: Business Intelligence, Business Innovation and Business </a:t>
            </a:r>
            <a:r>
              <a:rPr lang="fr-FR" err="1"/>
              <a:t>Integration</a:t>
            </a:r>
            <a:endParaRPr lang="fr-FR"/>
          </a:p>
          <a:p>
            <a:endParaRPr lang="fr-FR"/>
          </a:p>
        </p:txBody>
      </p:sp>
    </p:spTree>
    <p:extLst>
      <p:ext uri="{BB962C8B-B14F-4D97-AF65-F5344CB8AC3E}">
        <p14:creationId xmlns:p14="http://schemas.microsoft.com/office/powerpoint/2010/main" val="4152102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contenu 21">
            <a:extLst>
              <a:ext uri="{FF2B5EF4-FFF2-40B4-BE49-F238E27FC236}">
                <a16:creationId xmlns:a16="http://schemas.microsoft.com/office/drawing/2014/main" id="{B70D245A-03C5-F3FF-9E18-14AA810C0986}"/>
              </a:ext>
            </a:extLst>
          </p:cNvPr>
          <p:cNvSpPr>
            <a:spLocks noGrp="1"/>
          </p:cNvSpPr>
          <p:nvPr>
            <p:ph idx="1"/>
          </p:nvPr>
        </p:nvSpPr>
        <p:spPr>
          <a:xfrm>
            <a:off x="622169" y="1221972"/>
            <a:ext cx="10731413" cy="637832"/>
          </a:xfrm>
        </p:spPr>
        <p:txBody>
          <a:bodyPr>
            <a:normAutofit/>
          </a:bodyPr>
          <a:lstStyle/>
          <a:p>
            <a:pPr algn="l"/>
            <a:r>
              <a:rPr lang="en-US" sz="1600">
                <a:solidFill>
                  <a:srgbClr val="000000"/>
                </a:solidFill>
              </a:rPr>
              <a:t>Response to the same complex query in Portuguese </a:t>
            </a:r>
            <a:r>
              <a:rPr lang="en-US" sz="1600" b="1" i="1">
                <a:solidFill>
                  <a:srgbClr val="000000"/>
                </a:solidFill>
              </a:rPr>
              <a:t>Quais </a:t>
            </a:r>
            <a:r>
              <a:rPr lang="en-US" sz="1600" b="1" i="1" err="1">
                <a:solidFill>
                  <a:srgbClr val="000000"/>
                </a:solidFill>
              </a:rPr>
              <a:t>são</a:t>
            </a:r>
            <a:r>
              <a:rPr lang="en-US" sz="1600" b="1" i="1">
                <a:solidFill>
                  <a:srgbClr val="000000"/>
                </a:solidFill>
              </a:rPr>
              <a:t> as </a:t>
            </a:r>
            <a:r>
              <a:rPr lang="en-US" sz="1600" b="1" i="1" err="1">
                <a:solidFill>
                  <a:srgbClr val="000000"/>
                </a:solidFill>
              </a:rPr>
              <a:t>regras</a:t>
            </a:r>
            <a:r>
              <a:rPr lang="en-US" sz="1600" b="1" i="1">
                <a:solidFill>
                  <a:srgbClr val="000000"/>
                </a:solidFill>
              </a:rPr>
              <a:t> de </a:t>
            </a:r>
            <a:r>
              <a:rPr lang="en-US" sz="1600" b="1" i="1" err="1">
                <a:solidFill>
                  <a:srgbClr val="000000"/>
                </a:solidFill>
              </a:rPr>
              <a:t>conduta</a:t>
            </a:r>
            <a:r>
              <a:rPr lang="en-US" sz="1600" b="1" i="1">
                <a:solidFill>
                  <a:srgbClr val="000000"/>
                </a:solidFill>
              </a:rPr>
              <a:t> para </a:t>
            </a:r>
            <a:r>
              <a:rPr lang="en-US" sz="1600" b="1" i="1" err="1">
                <a:solidFill>
                  <a:srgbClr val="000000"/>
                </a:solidFill>
              </a:rPr>
              <a:t>farmacêuticos</a:t>
            </a:r>
            <a:r>
              <a:rPr lang="en-US" sz="1600" b="1" i="1">
                <a:solidFill>
                  <a:srgbClr val="000000"/>
                </a:solidFill>
              </a:rPr>
              <a:t> </a:t>
            </a:r>
            <a:r>
              <a:rPr lang="en-US" sz="1600" b="1" i="1" err="1">
                <a:solidFill>
                  <a:srgbClr val="000000"/>
                </a:solidFill>
              </a:rPr>
              <a:t>estrangeiros</a:t>
            </a:r>
            <a:r>
              <a:rPr lang="en-US" sz="1600" b="1" i="1">
                <a:solidFill>
                  <a:srgbClr val="000000"/>
                </a:solidFill>
              </a:rPr>
              <a:t>? </a:t>
            </a:r>
            <a:endParaRPr lang="en-US" sz="1600">
              <a:solidFill>
                <a:srgbClr val="000000"/>
              </a:solidFill>
            </a:endParaRPr>
          </a:p>
        </p:txBody>
      </p:sp>
      <p:sp>
        <p:nvSpPr>
          <p:cNvPr id="2" name="Titre 1">
            <a:extLst>
              <a:ext uri="{FF2B5EF4-FFF2-40B4-BE49-F238E27FC236}">
                <a16:creationId xmlns:a16="http://schemas.microsoft.com/office/drawing/2014/main" id="{0811523C-D88E-32B6-75FD-7A1D5B506F72}"/>
              </a:ext>
            </a:extLst>
          </p:cNvPr>
          <p:cNvSpPr>
            <a:spLocks noGrp="1"/>
          </p:cNvSpPr>
          <p:nvPr>
            <p:ph type="title"/>
          </p:nvPr>
        </p:nvSpPr>
        <p:spPr/>
        <p:txBody>
          <a:bodyPr>
            <a:normAutofit/>
          </a:bodyPr>
          <a:lstStyle/>
          <a:p>
            <a:r>
              <a:rPr lang="en-IE" sz="2900" cap="none">
                <a:solidFill>
                  <a:srgbClr val="000000"/>
                </a:solidFill>
                <a:latin typeface="Poppins Medium"/>
                <a:cs typeface="Poppins Medium"/>
              </a:rPr>
              <a:t>Response to a complex query</a:t>
            </a:r>
            <a:endParaRPr lang="en-US" sz="2900" cap="none">
              <a:solidFill>
                <a:srgbClr val="000000"/>
              </a:solidFill>
              <a:latin typeface="Poppins Medium"/>
              <a:cs typeface="Poppins Medium"/>
            </a:endParaRPr>
          </a:p>
        </p:txBody>
      </p:sp>
      <p:pic>
        <p:nvPicPr>
          <p:cNvPr id="3" name="Picture 2" descr="A screenshot of a computer&#10;&#10;Description automatically generated">
            <a:extLst>
              <a:ext uri="{FF2B5EF4-FFF2-40B4-BE49-F238E27FC236}">
                <a16:creationId xmlns:a16="http://schemas.microsoft.com/office/drawing/2014/main" id="{AB14744D-4908-7D65-234A-336639A4007B}"/>
              </a:ext>
            </a:extLst>
          </p:cNvPr>
          <p:cNvPicPr>
            <a:picLocks noChangeAspect="1"/>
          </p:cNvPicPr>
          <p:nvPr/>
        </p:nvPicPr>
        <p:blipFill>
          <a:blip r:embed="rId2"/>
          <a:stretch>
            <a:fillRect/>
          </a:stretch>
        </p:blipFill>
        <p:spPr>
          <a:xfrm>
            <a:off x="751703" y="1991653"/>
            <a:ext cx="10287001" cy="3090939"/>
          </a:xfrm>
          <a:prstGeom prst="rect">
            <a:avLst/>
          </a:prstGeom>
          <a:ln>
            <a:noFill/>
          </a:ln>
          <a:effectLst>
            <a:outerShdw blurRad="190500" algn="tl" rotWithShape="0">
              <a:srgbClr val="000000">
                <a:alpha val="70000"/>
              </a:srgbClr>
            </a:outerShdw>
          </a:effectLst>
        </p:spPr>
      </p:pic>
      <p:sp>
        <p:nvSpPr>
          <p:cNvPr id="4" name="Date Placeholder 2">
            <a:extLst>
              <a:ext uri="{FF2B5EF4-FFF2-40B4-BE49-F238E27FC236}">
                <a16:creationId xmlns:a16="http://schemas.microsoft.com/office/drawing/2014/main" id="{C05E4BAD-8E8A-8722-F12C-416CBF472D62}"/>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4024805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a:extLst>
              <a:ext uri="{FF2B5EF4-FFF2-40B4-BE49-F238E27FC236}">
                <a16:creationId xmlns:a16="http://schemas.microsoft.com/office/drawing/2014/main" id="{F1471AF6-5FD7-9D67-13ED-CDAA12DF2599}"/>
              </a:ext>
            </a:extLst>
          </p:cNvPr>
          <p:cNvPicPr>
            <a:picLocks noChangeAspect="1"/>
          </p:cNvPicPr>
          <p:nvPr/>
        </p:nvPicPr>
        <p:blipFill>
          <a:blip r:embed="rId2"/>
          <a:stretch>
            <a:fillRect/>
          </a:stretch>
        </p:blipFill>
        <p:spPr>
          <a:xfrm>
            <a:off x="3446469" y="1045798"/>
            <a:ext cx="6513099" cy="4914240"/>
          </a:xfrm>
          <a:prstGeom prst="rect">
            <a:avLst/>
          </a:prstGeom>
          <a:ln>
            <a:noFill/>
          </a:ln>
          <a:effectLst>
            <a:outerShdw blurRad="292100" dist="139700" dir="2700000" algn="tl" rotWithShape="0">
              <a:srgbClr val="333333">
                <a:alpha val="65000"/>
              </a:srgbClr>
            </a:outerShdw>
          </a:effectLst>
        </p:spPr>
      </p:pic>
      <p:sp>
        <p:nvSpPr>
          <p:cNvPr id="8" name="Espace réservé du contenu 7">
            <a:extLst>
              <a:ext uri="{FF2B5EF4-FFF2-40B4-BE49-F238E27FC236}">
                <a16:creationId xmlns:a16="http://schemas.microsoft.com/office/drawing/2014/main" id="{E0AB2DCF-DBDB-4269-C971-BD81EBDD4E7B}"/>
              </a:ext>
            </a:extLst>
          </p:cNvPr>
          <p:cNvSpPr>
            <a:spLocks noGrp="1"/>
          </p:cNvSpPr>
          <p:nvPr>
            <p:ph idx="1"/>
          </p:nvPr>
        </p:nvSpPr>
        <p:spPr>
          <a:xfrm>
            <a:off x="1111045" y="4284587"/>
            <a:ext cx="1684875" cy="610995"/>
          </a:xfrm>
        </p:spPr>
        <p:txBody>
          <a:bodyPr>
            <a:normAutofit/>
          </a:bodyPr>
          <a:lstStyle/>
          <a:p>
            <a:pPr marL="0" indent="0" algn="r">
              <a:buNone/>
            </a:pPr>
            <a:r>
              <a:rPr lang="fr-FR" sz="1600" b="1" err="1">
                <a:solidFill>
                  <a:srgbClr val="000000"/>
                </a:solidFill>
              </a:rPr>
              <a:t>Automatic</a:t>
            </a:r>
            <a:r>
              <a:rPr lang="fr-FR" sz="1600" b="1">
                <a:solidFill>
                  <a:srgbClr val="000000"/>
                </a:solidFill>
              </a:rPr>
              <a:t> </a:t>
            </a:r>
            <a:r>
              <a:rPr lang="fr-FR" sz="1600" b="1" err="1">
                <a:solidFill>
                  <a:srgbClr val="000000"/>
                </a:solidFill>
              </a:rPr>
              <a:t>filters</a:t>
            </a:r>
            <a:endParaRPr lang="fr-FR" sz="1600" b="1">
              <a:solidFill>
                <a:srgbClr val="000000"/>
              </a:solidFill>
            </a:endParaRPr>
          </a:p>
        </p:txBody>
      </p:sp>
      <p:sp>
        <p:nvSpPr>
          <p:cNvPr id="3" name="Espace réservé de la date 2">
            <a:extLst>
              <a:ext uri="{FF2B5EF4-FFF2-40B4-BE49-F238E27FC236}">
                <a16:creationId xmlns:a16="http://schemas.microsoft.com/office/drawing/2014/main" id="{7DABEEED-FDE9-87E1-5566-8639EEDF8B20}"/>
              </a:ext>
            </a:extLst>
          </p:cNvPr>
          <p:cNvSpPr>
            <a:spLocks noGrp="1"/>
          </p:cNvSpPr>
          <p:nvPr>
            <p:ph type="dt" sz="half" idx="10"/>
          </p:nvPr>
        </p:nvSpPr>
        <p:spPr/>
        <p:txBody>
          <a:bodyPr/>
          <a:lstStyle/>
          <a:p>
            <a:fld id="{6417821F-591A-4EAE-AE96-B1149AC6D92C}" type="datetime1">
              <a:rPr lang="fr-FR" smtClean="0"/>
              <a:t>07/11/2024</a:t>
            </a:fld>
            <a:endParaRPr lang="fr-FR"/>
          </a:p>
        </p:txBody>
      </p:sp>
      <p:sp>
        <p:nvSpPr>
          <p:cNvPr id="5" name="Espace réservé du numéro de diapositive 4">
            <a:extLst>
              <a:ext uri="{FF2B5EF4-FFF2-40B4-BE49-F238E27FC236}">
                <a16:creationId xmlns:a16="http://schemas.microsoft.com/office/drawing/2014/main" id="{C7A7112F-1F27-49ED-EE86-8B20DABBCE4A}"/>
              </a:ext>
            </a:extLst>
          </p:cNvPr>
          <p:cNvSpPr>
            <a:spLocks noGrp="1"/>
          </p:cNvSpPr>
          <p:nvPr>
            <p:ph type="sldNum" sz="quarter" idx="12"/>
          </p:nvPr>
        </p:nvSpPr>
        <p:spPr/>
        <p:txBody>
          <a:bodyPr/>
          <a:lstStyle/>
          <a:p>
            <a:fld id="{85FCA5DD-1A2A-441E-8A3A-06F8DC18DFAD}" type="slidenum">
              <a:rPr lang="fr-FR" smtClean="0"/>
              <a:pPr/>
              <a:t>31</a:t>
            </a:fld>
            <a:endParaRPr lang="fr-FR"/>
          </a:p>
        </p:txBody>
      </p:sp>
      <p:sp>
        <p:nvSpPr>
          <p:cNvPr id="2" name="Titre 1">
            <a:extLst>
              <a:ext uri="{FF2B5EF4-FFF2-40B4-BE49-F238E27FC236}">
                <a16:creationId xmlns:a16="http://schemas.microsoft.com/office/drawing/2014/main" id="{9121991D-C282-90D5-DFBB-1161B899E443}"/>
              </a:ext>
            </a:extLst>
          </p:cNvPr>
          <p:cNvSpPr>
            <a:spLocks noGrp="1"/>
          </p:cNvSpPr>
          <p:nvPr>
            <p:ph type="title"/>
          </p:nvPr>
        </p:nvSpPr>
        <p:spPr/>
        <p:txBody>
          <a:bodyPr>
            <a:normAutofit/>
          </a:bodyPr>
          <a:lstStyle/>
          <a:p>
            <a:r>
              <a:rPr lang="fr-FR" sz="2900" cap="none">
                <a:solidFill>
                  <a:srgbClr val="000000"/>
                </a:solidFill>
                <a:latin typeface="Poppins Medium"/>
                <a:cs typeface="Poppins Medium"/>
              </a:rPr>
              <a:t>Home interface</a:t>
            </a:r>
          </a:p>
        </p:txBody>
      </p:sp>
      <p:cxnSp>
        <p:nvCxnSpPr>
          <p:cNvPr id="17" name="Connecteur droit avec flèche 16">
            <a:extLst>
              <a:ext uri="{FF2B5EF4-FFF2-40B4-BE49-F238E27FC236}">
                <a16:creationId xmlns:a16="http://schemas.microsoft.com/office/drawing/2014/main" id="{E419B2E6-E0A9-9AB2-0647-B506B916F121}"/>
              </a:ext>
            </a:extLst>
          </p:cNvPr>
          <p:cNvCxnSpPr>
            <a:cxnSpLocks/>
            <a:stCxn id="8" idx="3"/>
          </p:cNvCxnSpPr>
          <p:nvPr/>
        </p:nvCxnSpPr>
        <p:spPr>
          <a:xfrm flipV="1">
            <a:off x="2795920" y="3768436"/>
            <a:ext cx="892624" cy="82164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81C01682-19F5-58E9-572A-CA4E5FC4B5DE}"/>
              </a:ext>
            </a:extLst>
          </p:cNvPr>
          <p:cNvCxnSpPr>
            <a:cxnSpLocks/>
            <a:stCxn id="8" idx="3"/>
            <a:endCxn id="42" idx="1"/>
          </p:cNvCxnSpPr>
          <p:nvPr/>
        </p:nvCxnSpPr>
        <p:spPr>
          <a:xfrm flipV="1">
            <a:off x="2795920" y="4151586"/>
            <a:ext cx="892624" cy="438499"/>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F950DA2A-3800-03AE-2503-E39134F3A1BE}"/>
              </a:ext>
            </a:extLst>
          </p:cNvPr>
          <p:cNvCxnSpPr>
            <a:cxnSpLocks/>
            <a:stCxn id="8" idx="3"/>
            <a:endCxn id="43" idx="1"/>
          </p:cNvCxnSpPr>
          <p:nvPr/>
        </p:nvCxnSpPr>
        <p:spPr>
          <a:xfrm>
            <a:off x="2795920" y="4590085"/>
            <a:ext cx="892624" cy="52836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113D0C89-2224-B8FF-76F1-A1533DEFBFE1}"/>
              </a:ext>
            </a:extLst>
          </p:cNvPr>
          <p:cNvCxnSpPr>
            <a:cxnSpLocks/>
            <a:stCxn id="8" idx="3"/>
            <a:endCxn id="52" idx="1"/>
          </p:cNvCxnSpPr>
          <p:nvPr/>
        </p:nvCxnSpPr>
        <p:spPr>
          <a:xfrm>
            <a:off x="2795920" y="4590085"/>
            <a:ext cx="892624" cy="84825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1DF7F99-D5D4-9523-41A1-62017B74219D}"/>
              </a:ext>
            </a:extLst>
          </p:cNvPr>
          <p:cNvSpPr/>
          <p:nvPr/>
        </p:nvSpPr>
        <p:spPr>
          <a:xfrm>
            <a:off x="3581977" y="2355715"/>
            <a:ext cx="3816349" cy="208463"/>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space réservé du contenu 7">
            <a:extLst>
              <a:ext uri="{FF2B5EF4-FFF2-40B4-BE49-F238E27FC236}">
                <a16:creationId xmlns:a16="http://schemas.microsoft.com/office/drawing/2014/main" id="{5D20A06E-FC51-80D0-0C0C-1F451A8605EE}"/>
              </a:ext>
            </a:extLst>
          </p:cNvPr>
          <p:cNvSpPr txBox="1">
            <a:spLocks/>
          </p:cNvSpPr>
          <p:nvPr/>
        </p:nvSpPr>
        <p:spPr>
          <a:xfrm>
            <a:off x="142875" y="2154449"/>
            <a:ext cx="2701121" cy="610995"/>
          </a:xfrm>
          <a:prstGeom prst="rect">
            <a:avLst/>
          </a:prstGeom>
        </p:spPr>
        <p:txBody>
          <a:bodyPr vert="horz" lIns="91440" tIns="45720" rIns="91440" bIns="45720" rtlCol="0" anchor="ctr">
            <a:normAutofit/>
          </a:bodyPr>
          <a:lstStyle>
            <a:lvl1pPr marL="114300" indent="-114300" algn="just" defTabSz="4572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just" defTabSz="457200" rtl="0" eaLnBrk="1" latinLnBrk="0" hangingPunct="1">
              <a:lnSpc>
                <a:spcPct val="90000"/>
              </a:lnSpc>
              <a:spcBef>
                <a:spcPts val="25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just"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just"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just"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gn="r">
              <a:buFont typeface="Arial" panose="020B0604020202020204" pitchFamily="34" charset="0"/>
              <a:buNone/>
            </a:pPr>
            <a:r>
              <a:rPr lang="fr-FR" b="1">
                <a:solidFill>
                  <a:srgbClr val="000000"/>
                </a:solidFill>
              </a:rPr>
              <a:t>Question input area</a:t>
            </a:r>
          </a:p>
        </p:txBody>
      </p:sp>
      <p:cxnSp>
        <p:nvCxnSpPr>
          <p:cNvPr id="29" name="Connecteur droit avec flèche 28">
            <a:extLst>
              <a:ext uri="{FF2B5EF4-FFF2-40B4-BE49-F238E27FC236}">
                <a16:creationId xmlns:a16="http://schemas.microsoft.com/office/drawing/2014/main" id="{E0CDA34C-5121-9CF3-43D9-595C2C049E76}"/>
              </a:ext>
            </a:extLst>
          </p:cNvPr>
          <p:cNvCxnSpPr>
            <a:cxnSpLocks/>
            <a:stCxn id="28" idx="3"/>
            <a:endCxn id="27" idx="1"/>
          </p:cNvCxnSpPr>
          <p:nvPr/>
        </p:nvCxnSpPr>
        <p:spPr>
          <a:xfrm>
            <a:off x="2843996" y="2459947"/>
            <a:ext cx="737981"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DAFFA01-DCFD-D956-20C3-6E1BB772179E}"/>
              </a:ext>
            </a:extLst>
          </p:cNvPr>
          <p:cNvSpPr/>
          <p:nvPr/>
        </p:nvSpPr>
        <p:spPr>
          <a:xfrm>
            <a:off x="8515927" y="1028314"/>
            <a:ext cx="1443641" cy="360680"/>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contenu 7">
            <a:extLst>
              <a:ext uri="{FF2B5EF4-FFF2-40B4-BE49-F238E27FC236}">
                <a16:creationId xmlns:a16="http://schemas.microsoft.com/office/drawing/2014/main" id="{718613ED-7DFA-4D2D-C273-2B2DDCE3755A}"/>
              </a:ext>
            </a:extLst>
          </p:cNvPr>
          <p:cNvSpPr txBox="1">
            <a:spLocks/>
          </p:cNvSpPr>
          <p:nvPr/>
        </p:nvSpPr>
        <p:spPr>
          <a:xfrm>
            <a:off x="10790093" y="903156"/>
            <a:ext cx="1126976" cy="610995"/>
          </a:xfrm>
          <a:prstGeom prst="rect">
            <a:avLst/>
          </a:prstGeom>
        </p:spPr>
        <p:txBody>
          <a:bodyPr vert="horz" lIns="91440" tIns="45720" rIns="91440" bIns="45720" rtlCol="0" anchor="ctr">
            <a:normAutofit/>
          </a:bodyPr>
          <a:lstStyle>
            <a:lvl1pPr marL="114300" indent="-114300" algn="just" defTabSz="4572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just" defTabSz="457200" rtl="0" eaLnBrk="1" latinLnBrk="0" hangingPunct="1">
              <a:lnSpc>
                <a:spcPct val="90000"/>
              </a:lnSpc>
              <a:spcBef>
                <a:spcPts val="25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just"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just"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just"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lgn="l">
              <a:buFont typeface="Arial" panose="020B0604020202020204" pitchFamily="34" charset="0"/>
              <a:buNone/>
            </a:pPr>
            <a:r>
              <a:rPr lang="en-029" b="1">
                <a:solidFill>
                  <a:srgbClr val="000000"/>
                </a:solidFill>
              </a:rPr>
              <a:t>Languages</a:t>
            </a:r>
          </a:p>
        </p:txBody>
      </p:sp>
      <p:cxnSp>
        <p:nvCxnSpPr>
          <p:cNvPr id="13" name="Connecteur droit avec flèche 12">
            <a:extLst>
              <a:ext uri="{FF2B5EF4-FFF2-40B4-BE49-F238E27FC236}">
                <a16:creationId xmlns:a16="http://schemas.microsoft.com/office/drawing/2014/main" id="{95676FA9-CB2E-C40A-AF73-5D6E3068B45F}"/>
              </a:ext>
            </a:extLst>
          </p:cNvPr>
          <p:cNvCxnSpPr>
            <a:cxnSpLocks/>
            <a:stCxn id="7" idx="1"/>
            <a:endCxn id="6" idx="3"/>
          </p:cNvCxnSpPr>
          <p:nvPr/>
        </p:nvCxnSpPr>
        <p:spPr>
          <a:xfrm flipH="1">
            <a:off x="9959568" y="1208654"/>
            <a:ext cx="830525"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04F56B1-626F-F55B-98DE-85F6DD62C08A}"/>
              </a:ext>
            </a:extLst>
          </p:cNvPr>
          <p:cNvSpPr/>
          <p:nvPr/>
        </p:nvSpPr>
        <p:spPr>
          <a:xfrm>
            <a:off x="3688544" y="3684964"/>
            <a:ext cx="957348" cy="208463"/>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E942A9F6-7007-EF2F-39C3-54C489330EC7}"/>
              </a:ext>
            </a:extLst>
          </p:cNvPr>
          <p:cNvSpPr/>
          <p:nvPr/>
        </p:nvSpPr>
        <p:spPr>
          <a:xfrm>
            <a:off x="3688544" y="4047354"/>
            <a:ext cx="957348" cy="208463"/>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ABEE78ED-5189-CF64-B978-F4500D5072DF}"/>
              </a:ext>
            </a:extLst>
          </p:cNvPr>
          <p:cNvSpPr/>
          <p:nvPr/>
        </p:nvSpPr>
        <p:spPr>
          <a:xfrm>
            <a:off x="3688544" y="5014213"/>
            <a:ext cx="1446874" cy="208463"/>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a:extLst>
              <a:ext uri="{FF2B5EF4-FFF2-40B4-BE49-F238E27FC236}">
                <a16:creationId xmlns:a16="http://schemas.microsoft.com/office/drawing/2014/main" id="{C3AA2840-4D83-7BCC-03C1-34D52DD902D9}"/>
              </a:ext>
            </a:extLst>
          </p:cNvPr>
          <p:cNvSpPr/>
          <p:nvPr/>
        </p:nvSpPr>
        <p:spPr>
          <a:xfrm>
            <a:off x="3688544" y="5334110"/>
            <a:ext cx="1446874" cy="208463"/>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3819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Espace réservé du contenu 59">
            <a:extLst>
              <a:ext uri="{FF2B5EF4-FFF2-40B4-BE49-F238E27FC236}">
                <a16:creationId xmlns:a16="http://schemas.microsoft.com/office/drawing/2014/main" id="{2EB4BFC4-EC19-8A6A-EC3F-0844F3D7AB17}"/>
              </a:ext>
            </a:extLst>
          </p:cNvPr>
          <p:cNvPicPr>
            <a:picLocks noGrp="1" noChangeAspect="1"/>
          </p:cNvPicPr>
          <p:nvPr>
            <p:ph idx="1"/>
          </p:nvPr>
        </p:nvPicPr>
        <p:blipFill>
          <a:blip r:embed="rId2"/>
          <a:stretch>
            <a:fillRect/>
          </a:stretch>
        </p:blipFill>
        <p:spPr>
          <a:xfrm>
            <a:off x="1266152" y="1246350"/>
            <a:ext cx="8763772" cy="4759325"/>
          </a:xfrm>
          <a:prstGeom prst="rect">
            <a:avLst/>
          </a:prstGeom>
          <a:ln>
            <a:noFill/>
          </a:ln>
          <a:effectLst>
            <a:outerShdw blurRad="292100" dist="139700" dir="2700000" algn="tl" rotWithShape="0">
              <a:srgbClr val="333333">
                <a:alpha val="65000"/>
              </a:srgbClr>
            </a:outerShdw>
          </a:effectLst>
        </p:spPr>
      </p:pic>
      <p:sp>
        <p:nvSpPr>
          <p:cNvPr id="3" name="Espace réservé de la date 2">
            <a:extLst>
              <a:ext uri="{FF2B5EF4-FFF2-40B4-BE49-F238E27FC236}">
                <a16:creationId xmlns:a16="http://schemas.microsoft.com/office/drawing/2014/main" id="{F8DF57B1-4EA7-FE3C-25EF-08857B4F0F15}"/>
              </a:ext>
            </a:extLst>
          </p:cNvPr>
          <p:cNvSpPr>
            <a:spLocks noGrp="1"/>
          </p:cNvSpPr>
          <p:nvPr>
            <p:ph type="dt" sz="half" idx="10"/>
          </p:nvPr>
        </p:nvSpPr>
        <p:spPr/>
        <p:txBody>
          <a:bodyPr/>
          <a:lstStyle/>
          <a:p>
            <a:fld id="{79081F2B-9948-4D96-A95E-03B4839B0185}" type="datetime1">
              <a:rPr lang="en-029" smtClean="0"/>
              <a:t>07/11/2024</a:t>
            </a:fld>
            <a:endParaRPr lang="en-029"/>
          </a:p>
        </p:txBody>
      </p:sp>
      <p:sp>
        <p:nvSpPr>
          <p:cNvPr id="5" name="Espace réservé du numéro de diapositive 4">
            <a:extLst>
              <a:ext uri="{FF2B5EF4-FFF2-40B4-BE49-F238E27FC236}">
                <a16:creationId xmlns:a16="http://schemas.microsoft.com/office/drawing/2014/main" id="{958394F9-30CF-83CA-2642-504F1AE05995}"/>
              </a:ext>
            </a:extLst>
          </p:cNvPr>
          <p:cNvSpPr>
            <a:spLocks noGrp="1"/>
          </p:cNvSpPr>
          <p:nvPr>
            <p:ph type="sldNum" sz="quarter" idx="12"/>
          </p:nvPr>
        </p:nvSpPr>
        <p:spPr/>
        <p:txBody>
          <a:bodyPr/>
          <a:lstStyle/>
          <a:p>
            <a:fld id="{85FCA5DD-1A2A-441E-8A3A-06F8DC18DFAD}" type="slidenum">
              <a:rPr lang="en-029" smtClean="0"/>
              <a:pPr/>
              <a:t>32</a:t>
            </a:fld>
            <a:endParaRPr lang="en-029"/>
          </a:p>
        </p:txBody>
      </p:sp>
      <p:sp>
        <p:nvSpPr>
          <p:cNvPr id="6" name="Titre 5">
            <a:extLst>
              <a:ext uri="{FF2B5EF4-FFF2-40B4-BE49-F238E27FC236}">
                <a16:creationId xmlns:a16="http://schemas.microsoft.com/office/drawing/2014/main" id="{27B5116B-DB22-4178-B22D-ECBF62B8ACF3}"/>
              </a:ext>
            </a:extLst>
          </p:cNvPr>
          <p:cNvSpPr>
            <a:spLocks noGrp="1"/>
          </p:cNvSpPr>
          <p:nvPr>
            <p:ph type="title"/>
          </p:nvPr>
        </p:nvSpPr>
        <p:spPr/>
        <p:txBody>
          <a:bodyPr>
            <a:normAutofit/>
          </a:bodyPr>
          <a:lstStyle/>
          <a:p>
            <a:r>
              <a:rPr lang="en-029" sz="2900" cap="none">
                <a:solidFill>
                  <a:srgbClr val="000000"/>
                </a:solidFill>
                <a:latin typeface="Poppins Medium"/>
                <a:cs typeface="Poppins Medium"/>
              </a:rPr>
              <a:t>Results presentation</a:t>
            </a:r>
          </a:p>
        </p:txBody>
      </p:sp>
      <p:sp>
        <p:nvSpPr>
          <p:cNvPr id="11" name="Rectangle 10">
            <a:extLst>
              <a:ext uri="{FF2B5EF4-FFF2-40B4-BE49-F238E27FC236}">
                <a16:creationId xmlns:a16="http://schemas.microsoft.com/office/drawing/2014/main" id="{3616A06F-718D-00F2-AD41-D15FF8CC267C}"/>
              </a:ext>
            </a:extLst>
          </p:cNvPr>
          <p:cNvSpPr/>
          <p:nvPr/>
        </p:nvSpPr>
        <p:spPr>
          <a:xfrm>
            <a:off x="3168649" y="3683310"/>
            <a:ext cx="3622676" cy="222885"/>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29"/>
          </a:p>
        </p:txBody>
      </p:sp>
      <p:cxnSp>
        <p:nvCxnSpPr>
          <p:cNvPr id="12" name="Connecteur droit avec flèche 11">
            <a:extLst>
              <a:ext uri="{FF2B5EF4-FFF2-40B4-BE49-F238E27FC236}">
                <a16:creationId xmlns:a16="http://schemas.microsoft.com/office/drawing/2014/main" id="{078F4341-2DA8-AFFE-17C5-6F9F4221644A}"/>
              </a:ext>
            </a:extLst>
          </p:cNvPr>
          <p:cNvCxnSpPr>
            <a:cxnSpLocks/>
            <a:stCxn id="11" idx="1"/>
            <a:endCxn id="62" idx="3"/>
          </p:cNvCxnSpPr>
          <p:nvPr/>
        </p:nvCxnSpPr>
        <p:spPr>
          <a:xfrm flipH="1" flipV="1">
            <a:off x="2688789" y="3794752"/>
            <a:ext cx="479860" cy="1"/>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3" name="Parenthèse fermante 42">
            <a:extLst>
              <a:ext uri="{FF2B5EF4-FFF2-40B4-BE49-F238E27FC236}">
                <a16:creationId xmlns:a16="http://schemas.microsoft.com/office/drawing/2014/main" id="{D89A4633-AFBA-E318-E189-4EF0AF3010A2}"/>
              </a:ext>
            </a:extLst>
          </p:cNvPr>
          <p:cNvSpPr/>
          <p:nvPr/>
        </p:nvSpPr>
        <p:spPr>
          <a:xfrm>
            <a:off x="9953626" y="3519328"/>
            <a:ext cx="281226" cy="2692498"/>
          </a:xfrm>
          <a:prstGeom prst="rightBracket">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029"/>
          </a:p>
        </p:txBody>
      </p:sp>
      <p:sp>
        <p:nvSpPr>
          <p:cNvPr id="44" name="ZoneTexte 43">
            <a:extLst>
              <a:ext uri="{FF2B5EF4-FFF2-40B4-BE49-F238E27FC236}">
                <a16:creationId xmlns:a16="http://schemas.microsoft.com/office/drawing/2014/main" id="{3A3BB5DD-4710-17AA-1360-02FBC79BB9D5}"/>
              </a:ext>
            </a:extLst>
          </p:cNvPr>
          <p:cNvSpPr txBox="1"/>
          <p:nvPr/>
        </p:nvSpPr>
        <p:spPr>
          <a:xfrm>
            <a:off x="10225261" y="4680911"/>
            <a:ext cx="1885464" cy="338554"/>
          </a:xfrm>
          <a:prstGeom prst="rect">
            <a:avLst/>
          </a:prstGeom>
          <a:noFill/>
        </p:spPr>
        <p:txBody>
          <a:bodyPr wrap="square" lIns="91440" tIns="45720" rIns="91440" bIns="45720" rtlCol="0" anchor="t">
            <a:spAutoFit/>
          </a:bodyPr>
          <a:lstStyle/>
          <a:p>
            <a:pPr algn="l"/>
            <a:r>
              <a:rPr lang="en-029" sz="1600" b="1">
                <a:solidFill>
                  <a:srgbClr val="000000"/>
                </a:solidFill>
                <a:latin typeface="Lato Light" panose="020F0502020204030203" pitchFamily="34" charset="0"/>
                <a:ea typeface="Lato Light" panose="020F0502020204030203" pitchFamily="34" charset="0"/>
                <a:cs typeface="Lato Light" panose="020F0502020204030203" pitchFamily="34" charset="0"/>
              </a:rPr>
              <a:t>Results list</a:t>
            </a:r>
          </a:p>
        </p:txBody>
      </p:sp>
      <p:sp>
        <p:nvSpPr>
          <p:cNvPr id="46" name="Rectangle 45">
            <a:extLst>
              <a:ext uri="{FF2B5EF4-FFF2-40B4-BE49-F238E27FC236}">
                <a16:creationId xmlns:a16="http://schemas.microsoft.com/office/drawing/2014/main" id="{5B98960E-CD5F-5233-9F9D-DE95B72DCBB4}"/>
              </a:ext>
            </a:extLst>
          </p:cNvPr>
          <p:cNvSpPr/>
          <p:nvPr/>
        </p:nvSpPr>
        <p:spPr>
          <a:xfrm>
            <a:off x="3168649" y="3974371"/>
            <a:ext cx="4139624" cy="256572"/>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29"/>
          </a:p>
        </p:txBody>
      </p:sp>
      <p:sp>
        <p:nvSpPr>
          <p:cNvPr id="51" name="Rectangle 50">
            <a:extLst>
              <a:ext uri="{FF2B5EF4-FFF2-40B4-BE49-F238E27FC236}">
                <a16:creationId xmlns:a16="http://schemas.microsoft.com/office/drawing/2014/main" id="{058D823A-19C5-C0E6-F2BB-BA9A42CE67C4}"/>
              </a:ext>
            </a:extLst>
          </p:cNvPr>
          <p:cNvSpPr/>
          <p:nvPr/>
        </p:nvSpPr>
        <p:spPr>
          <a:xfrm>
            <a:off x="9072407" y="3647602"/>
            <a:ext cx="976747" cy="222885"/>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29"/>
          </a:p>
        </p:txBody>
      </p:sp>
      <p:sp>
        <p:nvSpPr>
          <p:cNvPr id="52" name="ZoneTexte 51">
            <a:extLst>
              <a:ext uri="{FF2B5EF4-FFF2-40B4-BE49-F238E27FC236}">
                <a16:creationId xmlns:a16="http://schemas.microsoft.com/office/drawing/2014/main" id="{1F77F0DA-5B24-291F-D646-0D40ABD8183B}"/>
              </a:ext>
            </a:extLst>
          </p:cNvPr>
          <p:cNvSpPr txBox="1"/>
          <p:nvPr/>
        </p:nvSpPr>
        <p:spPr>
          <a:xfrm>
            <a:off x="10268773" y="3181353"/>
            <a:ext cx="2061463" cy="338554"/>
          </a:xfrm>
          <a:prstGeom prst="rect">
            <a:avLst/>
          </a:prstGeom>
          <a:noFill/>
        </p:spPr>
        <p:txBody>
          <a:bodyPr wrap="square" rtlCol="0">
            <a:spAutoFit/>
          </a:bodyPr>
          <a:lstStyle/>
          <a:p>
            <a:pPr algn="l"/>
            <a:r>
              <a:rPr lang="en-029" sz="1600" b="1">
                <a:solidFill>
                  <a:srgbClr val="000000"/>
                </a:solidFill>
                <a:latin typeface="Lato Light" panose="020F0502020204030203" pitchFamily="34" charset="0"/>
                <a:ea typeface="Lato Light" panose="020F0502020204030203" pitchFamily="34" charset="0"/>
                <a:cs typeface="Lato Light" panose="020F0502020204030203" pitchFamily="34" charset="0"/>
              </a:rPr>
              <a:t>Relevance score</a:t>
            </a:r>
          </a:p>
        </p:txBody>
      </p:sp>
      <p:sp>
        <p:nvSpPr>
          <p:cNvPr id="53" name="Rectangle 52">
            <a:extLst>
              <a:ext uri="{FF2B5EF4-FFF2-40B4-BE49-F238E27FC236}">
                <a16:creationId xmlns:a16="http://schemas.microsoft.com/office/drawing/2014/main" id="{F39205E1-4528-4369-BBBB-E759E0D19698}"/>
              </a:ext>
            </a:extLst>
          </p:cNvPr>
          <p:cNvSpPr/>
          <p:nvPr/>
        </p:nvSpPr>
        <p:spPr>
          <a:xfrm>
            <a:off x="3185832" y="4865577"/>
            <a:ext cx="664211" cy="222885"/>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29"/>
          </a:p>
        </p:txBody>
      </p:sp>
      <p:cxnSp>
        <p:nvCxnSpPr>
          <p:cNvPr id="55" name="Connecteur : en angle 54">
            <a:extLst>
              <a:ext uri="{FF2B5EF4-FFF2-40B4-BE49-F238E27FC236}">
                <a16:creationId xmlns:a16="http://schemas.microsoft.com/office/drawing/2014/main" id="{29FFBD1E-B19A-7D9A-5D48-1AD4DC28DB81}"/>
              </a:ext>
            </a:extLst>
          </p:cNvPr>
          <p:cNvCxnSpPr>
            <a:stCxn id="52" idx="1"/>
            <a:endCxn id="51" idx="0"/>
          </p:cNvCxnSpPr>
          <p:nvPr/>
        </p:nvCxnSpPr>
        <p:spPr>
          <a:xfrm rot="10800000" flipV="1">
            <a:off x="9560781" y="3350630"/>
            <a:ext cx="707992" cy="296972"/>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62" name="Image 61">
            <a:extLst>
              <a:ext uri="{FF2B5EF4-FFF2-40B4-BE49-F238E27FC236}">
                <a16:creationId xmlns:a16="http://schemas.microsoft.com/office/drawing/2014/main" id="{68DB1F59-A6D7-913F-E8E0-1AD71685FF70}"/>
              </a:ext>
            </a:extLst>
          </p:cNvPr>
          <p:cNvPicPr>
            <a:picLocks noChangeAspect="1"/>
          </p:cNvPicPr>
          <p:nvPr/>
        </p:nvPicPr>
        <p:blipFill>
          <a:blip r:embed="rId3"/>
          <a:stretch>
            <a:fillRect/>
          </a:stretch>
        </p:blipFill>
        <p:spPr>
          <a:xfrm>
            <a:off x="32524" y="2448502"/>
            <a:ext cx="2656265" cy="2692499"/>
          </a:xfrm>
          <a:prstGeom prst="rect">
            <a:avLst/>
          </a:prstGeom>
          <a:ln w="38100">
            <a:solidFill>
              <a:srgbClr val="92D050"/>
            </a:solidFill>
          </a:ln>
          <a:effectLst>
            <a:outerShdw blurRad="292100" dist="139700" dir="2700000" algn="tl" rotWithShape="0">
              <a:srgbClr val="333333">
                <a:alpha val="65000"/>
              </a:srgbClr>
            </a:outerShdw>
          </a:effectLst>
        </p:spPr>
      </p:pic>
      <p:sp>
        <p:nvSpPr>
          <p:cNvPr id="4" name="ZoneTexte 3">
            <a:extLst>
              <a:ext uri="{FF2B5EF4-FFF2-40B4-BE49-F238E27FC236}">
                <a16:creationId xmlns:a16="http://schemas.microsoft.com/office/drawing/2014/main" id="{D49F9FF3-146C-E70D-0C29-AC883A648D62}"/>
              </a:ext>
            </a:extLst>
          </p:cNvPr>
          <p:cNvSpPr txBox="1"/>
          <p:nvPr/>
        </p:nvSpPr>
        <p:spPr>
          <a:xfrm>
            <a:off x="10201600" y="2367871"/>
            <a:ext cx="2061463" cy="584775"/>
          </a:xfrm>
          <a:prstGeom prst="rect">
            <a:avLst/>
          </a:prstGeom>
          <a:noFill/>
        </p:spPr>
        <p:txBody>
          <a:bodyPr wrap="square" lIns="91440" tIns="45720" rIns="91440" bIns="45720" rtlCol="0" anchor="t">
            <a:spAutoFit/>
          </a:bodyPr>
          <a:lstStyle/>
          <a:p>
            <a:pPr algn="l"/>
            <a:r>
              <a:rPr lang="en-029" sz="1600" b="1">
                <a:solidFill>
                  <a:srgbClr val="000000"/>
                </a:solidFill>
                <a:latin typeface="Lato Light" panose="020F0502020204030203" pitchFamily="34" charset="0"/>
                <a:ea typeface="Lato Light" panose="020F0502020204030203" pitchFamily="34" charset="0"/>
                <a:cs typeface="Lato Light" panose="020F0502020204030203" pitchFamily="34" charset="0"/>
              </a:rPr>
              <a:t>Relevance minimal score</a:t>
            </a:r>
          </a:p>
        </p:txBody>
      </p:sp>
      <p:sp>
        <p:nvSpPr>
          <p:cNvPr id="7" name="Rectangle 6">
            <a:extLst>
              <a:ext uri="{FF2B5EF4-FFF2-40B4-BE49-F238E27FC236}">
                <a16:creationId xmlns:a16="http://schemas.microsoft.com/office/drawing/2014/main" id="{5AD8EEB9-2834-75B6-459C-9FC0AD2F6BC6}"/>
              </a:ext>
            </a:extLst>
          </p:cNvPr>
          <p:cNvSpPr/>
          <p:nvPr/>
        </p:nvSpPr>
        <p:spPr>
          <a:xfrm>
            <a:off x="9250566" y="2967914"/>
            <a:ext cx="664211" cy="247566"/>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29"/>
          </a:p>
        </p:txBody>
      </p:sp>
      <p:cxnSp>
        <p:nvCxnSpPr>
          <p:cNvPr id="13" name="Connecteur : en angle 12">
            <a:extLst>
              <a:ext uri="{FF2B5EF4-FFF2-40B4-BE49-F238E27FC236}">
                <a16:creationId xmlns:a16="http://schemas.microsoft.com/office/drawing/2014/main" id="{E255F1B0-E151-2981-6F23-81DB6F056C39}"/>
              </a:ext>
            </a:extLst>
          </p:cNvPr>
          <p:cNvCxnSpPr>
            <a:cxnSpLocks/>
            <a:stCxn id="4" idx="1"/>
            <a:endCxn id="7" idx="0"/>
          </p:cNvCxnSpPr>
          <p:nvPr/>
        </p:nvCxnSpPr>
        <p:spPr>
          <a:xfrm rot="10800000" flipV="1">
            <a:off x="9582672" y="2660258"/>
            <a:ext cx="618928" cy="307655"/>
          </a:xfrm>
          <a:prstGeom prst="bentConnector2">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08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Espace réservé du contenu 92">
            <a:extLst>
              <a:ext uri="{FF2B5EF4-FFF2-40B4-BE49-F238E27FC236}">
                <a16:creationId xmlns:a16="http://schemas.microsoft.com/office/drawing/2014/main" id="{6FBB5EF1-E46B-EC1B-BFB7-56ADFE5D7DA2}"/>
              </a:ext>
            </a:extLst>
          </p:cNvPr>
          <p:cNvPicPr>
            <a:picLocks noGrp="1" noChangeAspect="1"/>
          </p:cNvPicPr>
          <p:nvPr>
            <p:ph sz="half" idx="2"/>
          </p:nvPr>
        </p:nvPicPr>
        <p:blipFill>
          <a:blip r:embed="rId2"/>
          <a:stretch>
            <a:fillRect/>
          </a:stretch>
        </p:blipFill>
        <p:spPr>
          <a:xfrm>
            <a:off x="5936510" y="1407097"/>
            <a:ext cx="4689918" cy="4759325"/>
          </a:xfrm>
          <a:prstGeom prst="rect">
            <a:avLst/>
          </a:prstGeom>
          <a:ln>
            <a:noFill/>
          </a:ln>
          <a:effectLst>
            <a:outerShdw blurRad="292100" dist="139700" dir="2700000" algn="tl" rotWithShape="0">
              <a:srgbClr val="333333">
                <a:alpha val="65000"/>
              </a:srgbClr>
            </a:outerShdw>
          </a:effectLst>
        </p:spPr>
      </p:pic>
      <p:sp>
        <p:nvSpPr>
          <p:cNvPr id="2" name="Titre 1">
            <a:extLst>
              <a:ext uri="{FF2B5EF4-FFF2-40B4-BE49-F238E27FC236}">
                <a16:creationId xmlns:a16="http://schemas.microsoft.com/office/drawing/2014/main" id="{9121991D-C282-90D5-DFBB-1161B899E443}"/>
              </a:ext>
            </a:extLst>
          </p:cNvPr>
          <p:cNvSpPr>
            <a:spLocks noGrp="1"/>
          </p:cNvSpPr>
          <p:nvPr>
            <p:ph type="title"/>
          </p:nvPr>
        </p:nvSpPr>
        <p:spPr/>
        <p:txBody>
          <a:bodyPr>
            <a:normAutofit/>
          </a:bodyPr>
          <a:lstStyle/>
          <a:p>
            <a:r>
              <a:rPr lang="en-US" sz="2900" cap="none">
                <a:solidFill>
                  <a:srgbClr val="000000"/>
                </a:solidFill>
                <a:latin typeface="Poppins Medium"/>
                <a:cs typeface="Poppins Medium"/>
              </a:rPr>
              <a:t>Detailed results presentation</a:t>
            </a:r>
          </a:p>
        </p:txBody>
      </p:sp>
      <p:sp>
        <p:nvSpPr>
          <p:cNvPr id="5" name="Espace réservé du numéro de diapositive 4">
            <a:extLst>
              <a:ext uri="{FF2B5EF4-FFF2-40B4-BE49-F238E27FC236}">
                <a16:creationId xmlns:a16="http://schemas.microsoft.com/office/drawing/2014/main" id="{C7A7112F-1F27-49ED-EE86-8B20DABBCE4A}"/>
              </a:ext>
            </a:extLst>
          </p:cNvPr>
          <p:cNvSpPr>
            <a:spLocks noGrp="1"/>
          </p:cNvSpPr>
          <p:nvPr>
            <p:ph type="sldNum" sz="quarter" idx="12"/>
          </p:nvPr>
        </p:nvSpPr>
        <p:spPr/>
        <p:txBody>
          <a:bodyPr/>
          <a:lstStyle/>
          <a:p>
            <a:fld id="{85FCA5DD-1A2A-441E-8A3A-06F8DC18DFAD}" type="slidenum">
              <a:rPr lang="en-US" smtClean="0"/>
              <a:pPr/>
              <a:t>33</a:t>
            </a:fld>
            <a:endParaRPr lang="en-US"/>
          </a:p>
        </p:txBody>
      </p:sp>
      <p:sp>
        <p:nvSpPr>
          <p:cNvPr id="69" name="Rectangle 68">
            <a:extLst>
              <a:ext uri="{FF2B5EF4-FFF2-40B4-BE49-F238E27FC236}">
                <a16:creationId xmlns:a16="http://schemas.microsoft.com/office/drawing/2014/main" id="{AD13B328-B6B8-B5C6-CDEF-C363AA94B37B}"/>
              </a:ext>
            </a:extLst>
          </p:cNvPr>
          <p:cNvSpPr/>
          <p:nvPr/>
        </p:nvSpPr>
        <p:spPr>
          <a:xfrm>
            <a:off x="6434200" y="2592073"/>
            <a:ext cx="3749962" cy="1398032"/>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ZoneTexte 69">
            <a:extLst>
              <a:ext uri="{FF2B5EF4-FFF2-40B4-BE49-F238E27FC236}">
                <a16:creationId xmlns:a16="http://schemas.microsoft.com/office/drawing/2014/main" id="{CD53A977-5771-8A94-DBDB-A182ACC2AA62}"/>
              </a:ext>
            </a:extLst>
          </p:cNvPr>
          <p:cNvSpPr txBox="1"/>
          <p:nvPr/>
        </p:nvSpPr>
        <p:spPr>
          <a:xfrm>
            <a:off x="10804533" y="2829424"/>
            <a:ext cx="1540498" cy="830997"/>
          </a:xfrm>
          <a:prstGeom prst="rect">
            <a:avLst/>
          </a:prstGeom>
          <a:noFill/>
        </p:spPr>
        <p:txBody>
          <a:bodyPr wrap="square" lIns="91440" tIns="45720" rIns="91440" bIns="45720" rtlCol="0" anchor="t">
            <a:spAutoFit/>
          </a:bodyPr>
          <a:lstStyle/>
          <a:p>
            <a:pPr algn="l"/>
            <a:r>
              <a:rPr lang="en-US" sz="1600" b="1">
                <a:solidFill>
                  <a:srgbClr val="000000"/>
                </a:solidFill>
                <a:latin typeface="Lato Light" panose="020F0502020204030203" pitchFamily="34" charset="0"/>
                <a:ea typeface="Lato Light" panose="020F0502020204030203" pitchFamily="34" charset="0"/>
                <a:cs typeface="Lato Light" panose="020F0502020204030203" pitchFamily="34" charset="0"/>
              </a:rPr>
              <a:t>Highlight of relevant extracts</a:t>
            </a:r>
          </a:p>
        </p:txBody>
      </p:sp>
      <p:pic>
        <p:nvPicPr>
          <p:cNvPr id="89" name="Espace réservé du contenu 88">
            <a:extLst>
              <a:ext uri="{FF2B5EF4-FFF2-40B4-BE49-F238E27FC236}">
                <a16:creationId xmlns:a16="http://schemas.microsoft.com/office/drawing/2014/main" id="{EAF39AC3-2F59-CC94-1A6F-3DEC5E254FC5}"/>
              </a:ext>
            </a:extLst>
          </p:cNvPr>
          <p:cNvPicPr>
            <a:picLocks noGrp="1" noChangeAspect="1"/>
          </p:cNvPicPr>
          <p:nvPr>
            <p:ph sz="half" idx="1"/>
          </p:nvPr>
        </p:nvPicPr>
        <p:blipFill>
          <a:blip r:embed="rId3"/>
          <a:stretch>
            <a:fillRect/>
          </a:stretch>
        </p:blipFill>
        <p:spPr>
          <a:xfrm>
            <a:off x="472464" y="1407096"/>
            <a:ext cx="4704791" cy="4759325"/>
          </a:xfrm>
          <a:prstGeom prst="rect">
            <a:avLst/>
          </a:prstGeom>
          <a:ln>
            <a:noFill/>
          </a:ln>
          <a:effectLst>
            <a:outerShdw blurRad="292100" dist="139700" dir="2700000" algn="tl" rotWithShape="0">
              <a:srgbClr val="333333">
                <a:alpha val="65000"/>
              </a:srgbClr>
            </a:outerShdw>
          </a:effectLst>
        </p:spPr>
      </p:pic>
      <p:cxnSp>
        <p:nvCxnSpPr>
          <p:cNvPr id="99" name="Connecteur droit avec flèche 98">
            <a:extLst>
              <a:ext uri="{FF2B5EF4-FFF2-40B4-BE49-F238E27FC236}">
                <a16:creationId xmlns:a16="http://schemas.microsoft.com/office/drawing/2014/main" id="{9AF8C86F-B573-C44C-3D9D-A68C20685290}"/>
              </a:ext>
            </a:extLst>
          </p:cNvPr>
          <p:cNvCxnSpPr>
            <a:stCxn id="70" idx="1"/>
            <a:endCxn id="69" idx="3"/>
          </p:cNvCxnSpPr>
          <p:nvPr/>
        </p:nvCxnSpPr>
        <p:spPr>
          <a:xfrm flipH="1">
            <a:off x="10184162" y="3244923"/>
            <a:ext cx="620371" cy="46166"/>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2DDE17B5-A4A6-DA05-1FF0-F5E9A00C667B}"/>
              </a:ext>
            </a:extLst>
          </p:cNvPr>
          <p:cNvSpPr txBox="1"/>
          <p:nvPr/>
        </p:nvSpPr>
        <p:spPr>
          <a:xfrm>
            <a:off x="1477816" y="1040091"/>
            <a:ext cx="2694085" cy="338554"/>
          </a:xfrm>
          <a:prstGeom prst="rect">
            <a:avLst/>
          </a:prstGeom>
          <a:noFill/>
        </p:spPr>
        <p:txBody>
          <a:bodyPr wrap="square" lIns="91440" tIns="45720" rIns="91440" bIns="45720" rtlCol="0" anchor="t">
            <a:spAutoFit/>
          </a:bodyPr>
          <a:lstStyle/>
          <a:p>
            <a:pPr algn="ctr"/>
            <a:r>
              <a:rPr lang="en-US" sz="1600" b="1">
                <a:solidFill>
                  <a:srgbClr val="000000"/>
                </a:solidFill>
                <a:latin typeface="Lato Light" panose="020F0502020204030203" pitchFamily="34" charset="0"/>
                <a:ea typeface="Lato Light" panose="020F0502020204030203" pitchFamily="34" charset="0"/>
                <a:cs typeface="Lato Light" panose="020F0502020204030203" pitchFamily="34" charset="0"/>
              </a:rPr>
              <a:t>Relevant Extracts</a:t>
            </a:r>
          </a:p>
        </p:txBody>
      </p:sp>
      <p:sp>
        <p:nvSpPr>
          <p:cNvPr id="4" name="Date Placeholder 2">
            <a:extLst>
              <a:ext uri="{FF2B5EF4-FFF2-40B4-BE49-F238E27FC236}">
                <a16:creationId xmlns:a16="http://schemas.microsoft.com/office/drawing/2014/main" id="{0F1174DB-CD3B-6B46-356E-98CC507EC7DF}"/>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2381136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34B25465-6C83-89D8-3B8C-632B79592C97}"/>
              </a:ext>
            </a:extLst>
          </p:cNvPr>
          <p:cNvSpPr>
            <a:spLocks noGrp="1"/>
          </p:cNvSpPr>
          <p:nvPr>
            <p:ph type="sldNum" sz="quarter" idx="12"/>
          </p:nvPr>
        </p:nvSpPr>
        <p:spPr/>
        <p:txBody>
          <a:bodyPr/>
          <a:lstStyle/>
          <a:p>
            <a:fld id="{85FCA5DD-1A2A-441E-8A3A-06F8DC18DFAD}" type="slidenum">
              <a:rPr lang="en-US" smtClean="0"/>
              <a:pPr/>
              <a:t>34</a:t>
            </a:fld>
            <a:endParaRPr lang="en-US"/>
          </a:p>
        </p:txBody>
      </p:sp>
      <p:sp>
        <p:nvSpPr>
          <p:cNvPr id="6" name="Titre 5">
            <a:extLst>
              <a:ext uri="{FF2B5EF4-FFF2-40B4-BE49-F238E27FC236}">
                <a16:creationId xmlns:a16="http://schemas.microsoft.com/office/drawing/2014/main" id="{52E8FB3F-705B-4079-03C8-73C2BCC5B1F8}"/>
              </a:ext>
            </a:extLst>
          </p:cNvPr>
          <p:cNvSpPr>
            <a:spLocks noGrp="1"/>
          </p:cNvSpPr>
          <p:nvPr>
            <p:ph type="title"/>
          </p:nvPr>
        </p:nvSpPr>
        <p:spPr/>
        <p:txBody>
          <a:bodyPr>
            <a:normAutofit/>
          </a:bodyPr>
          <a:lstStyle/>
          <a:p>
            <a:r>
              <a:rPr lang="en-US" sz="2900" cap="none">
                <a:solidFill>
                  <a:srgbClr val="000000"/>
                </a:solidFill>
                <a:latin typeface="Poppins Medium"/>
                <a:cs typeface="Poppins Medium"/>
              </a:rPr>
              <a:t>Functional view</a:t>
            </a:r>
          </a:p>
        </p:txBody>
      </p:sp>
      <p:sp>
        <p:nvSpPr>
          <p:cNvPr id="7" name="Parallélogramme 6">
            <a:extLst>
              <a:ext uri="{FF2B5EF4-FFF2-40B4-BE49-F238E27FC236}">
                <a16:creationId xmlns:a16="http://schemas.microsoft.com/office/drawing/2014/main" id="{383C1671-F109-AAA0-3147-C5866901D923}"/>
              </a:ext>
            </a:extLst>
          </p:cNvPr>
          <p:cNvSpPr/>
          <p:nvPr/>
        </p:nvSpPr>
        <p:spPr>
          <a:xfrm>
            <a:off x="227021" y="5431358"/>
            <a:ext cx="3527801" cy="744845"/>
          </a:xfrm>
          <a:prstGeom prst="parallelogram">
            <a:avLst>
              <a:gd name="adj" fmla="val 55970"/>
            </a:avLst>
          </a:prstGeom>
          <a:solidFill>
            <a:schemeClr val="bg1">
              <a:lumMod val="85000"/>
              <a:alpha val="25000"/>
            </a:schemeClr>
          </a:solidFill>
          <a:ln w="19050">
            <a:solidFill>
              <a:schemeClr val="tx1"/>
            </a:solidFill>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prstClr val="black"/>
              </a:solidFill>
              <a:effectLst/>
              <a:uLnTx/>
              <a:uFillTx/>
              <a:latin typeface="Source Sans Pro"/>
              <a:ea typeface="+mn-ea"/>
              <a:cs typeface="Arial" charset="0"/>
            </a:endParaRPr>
          </a:p>
        </p:txBody>
      </p:sp>
      <p:sp>
        <p:nvSpPr>
          <p:cNvPr id="8" name="Parallélogramme 7">
            <a:extLst>
              <a:ext uri="{FF2B5EF4-FFF2-40B4-BE49-F238E27FC236}">
                <a16:creationId xmlns:a16="http://schemas.microsoft.com/office/drawing/2014/main" id="{71DD78AD-C8FF-F2CB-A862-8D8BC8073367}"/>
              </a:ext>
            </a:extLst>
          </p:cNvPr>
          <p:cNvSpPr/>
          <p:nvPr/>
        </p:nvSpPr>
        <p:spPr>
          <a:xfrm>
            <a:off x="3228962" y="2788685"/>
            <a:ext cx="4983354" cy="1274925"/>
          </a:xfrm>
          <a:prstGeom prst="parallelogram">
            <a:avLst>
              <a:gd name="adj" fmla="val 55970"/>
            </a:avLst>
          </a:prstGeom>
          <a:solidFill>
            <a:schemeClr val="bg1">
              <a:lumMod val="85000"/>
              <a:alpha val="25000"/>
            </a:schemeClr>
          </a:solidFill>
          <a:ln w="19050">
            <a:solidFill>
              <a:schemeClr val="tx1"/>
            </a:solidFill>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prstClr val="black"/>
              </a:solidFill>
              <a:effectLst/>
              <a:uLnTx/>
              <a:uFillTx/>
              <a:latin typeface="Source Sans Pro"/>
              <a:ea typeface="+mn-ea"/>
              <a:cs typeface="Arial" charset="0"/>
            </a:endParaRPr>
          </a:p>
        </p:txBody>
      </p:sp>
      <p:sp>
        <p:nvSpPr>
          <p:cNvPr id="9" name="Parallélogramme 8">
            <a:extLst>
              <a:ext uri="{FF2B5EF4-FFF2-40B4-BE49-F238E27FC236}">
                <a16:creationId xmlns:a16="http://schemas.microsoft.com/office/drawing/2014/main" id="{51FD1154-8C8C-28E5-70FE-6D8D5A69ABEA}"/>
              </a:ext>
            </a:extLst>
          </p:cNvPr>
          <p:cNvSpPr/>
          <p:nvPr/>
        </p:nvSpPr>
        <p:spPr>
          <a:xfrm>
            <a:off x="227021" y="1484160"/>
            <a:ext cx="3527801" cy="2579450"/>
          </a:xfrm>
          <a:prstGeom prst="parallelogram">
            <a:avLst>
              <a:gd name="adj" fmla="val 54657"/>
            </a:avLst>
          </a:prstGeom>
          <a:solidFill>
            <a:schemeClr val="bg1">
              <a:lumMod val="85000"/>
              <a:alpha val="25000"/>
            </a:schemeClr>
          </a:solidFill>
          <a:ln w="19050">
            <a:solidFill>
              <a:schemeClr val="tx1"/>
            </a:solidFill>
          </a:ln>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a:ln>
                <a:noFill/>
              </a:ln>
              <a:solidFill>
                <a:prstClr val="black"/>
              </a:solidFill>
              <a:effectLst/>
              <a:uLnTx/>
              <a:uFillTx/>
              <a:latin typeface="Source Sans Pro"/>
              <a:ea typeface="+mn-ea"/>
              <a:cs typeface="Arial" charset="0"/>
            </a:endParaRPr>
          </a:p>
        </p:txBody>
      </p:sp>
      <p:pic>
        <p:nvPicPr>
          <p:cNvPr id="10" name="Graphique 9" descr="Utilisateur avec un remplissage uni">
            <a:extLst>
              <a:ext uri="{FF2B5EF4-FFF2-40B4-BE49-F238E27FC236}">
                <a16:creationId xmlns:a16="http://schemas.microsoft.com/office/drawing/2014/main" id="{20922B7B-5D84-98CC-0B6F-A6FC109492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957" y="5113931"/>
            <a:ext cx="914400" cy="914400"/>
          </a:xfrm>
          <a:prstGeom prst="rect">
            <a:avLst/>
          </a:prstGeom>
        </p:spPr>
      </p:pic>
      <p:sp>
        <p:nvSpPr>
          <p:cNvPr id="12" name="ZoneTexte 11">
            <a:extLst>
              <a:ext uri="{FF2B5EF4-FFF2-40B4-BE49-F238E27FC236}">
                <a16:creationId xmlns:a16="http://schemas.microsoft.com/office/drawing/2014/main" id="{0BEFF7FE-A39A-58BD-6E49-5D1B256A38F3}"/>
              </a:ext>
            </a:extLst>
          </p:cNvPr>
          <p:cNvSpPr txBox="1"/>
          <p:nvPr/>
        </p:nvSpPr>
        <p:spPr bwMode="auto">
          <a:xfrm>
            <a:off x="5817541" y="3158927"/>
            <a:ext cx="17735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a:ln>
                  <a:noFill/>
                </a:ln>
                <a:solidFill>
                  <a:srgbClr val="343C3D"/>
                </a:solidFill>
                <a:effectLst/>
                <a:uLnTx/>
                <a:uFillTx/>
                <a:latin typeface="Source Sans Pro" panose="020B0503030403020204" pitchFamily="34" charset="0"/>
                <a:ea typeface="+mn-ea"/>
                <a:cs typeface="+mn-cs"/>
              </a:rPr>
              <a:t>LLM</a:t>
            </a:r>
            <a:endParaRPr kumimoji="0" lang="en-US" sz="54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3" name="ZoneTexte 12">
            <a:extLst>
              <a:ext uri="{FF2B5EF4-FFF2-40B4-BE49-F238E27FC236}">
                <a16:creationId xmlns:a16="http://schemas.microsoft.com/office/drawing/2014/main" id="{69A6A2CD-6B93-4F93-E509-F35B2AD9BA6D}"/>
              </a:ext>
            </a:extLst>
          </p:cNvPr>
          <p:cNvSpPr txBox="1"/>
          <p:nvPr/>
        </p:nvSpPr>
        <p:spPr bwMode="auto">
          <a:xfrm>
            <a:off x="3939028" y="3149795"/>
            <a:ext cx="17735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a:ln>
                  <a:noFill/>
                </a:ln>
                <a:solidFill>
                  <a:srgbClr val="343C3D"/>
                </a:solidFill>
                <a:effectLst/>
                <a:uLnTx/>
                <a:uFillTx/>
                <a:latin typeface="Source Sans Pro" panose="020B0503030403020204" pitchFamily="34" charset="0"/>
                <a:ea typeface="+mn-ea"/>
                <a:cs typeface="+mn-cs"/>
              </a:rPr>
              <a:t>R.A.G</a:t>
            </a:r>
            <a:endParaRPr kumimoji="0" lang="en-US" sz="54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61A6F9F-F16B-DCFE-3679-E7E76D3B5771}"/>
              </a:ext>
            </a:extLst>
          </p:cNvPr>
          <p:cNvSpPr/>
          <p:nvPr/>
        </p:nvSpPr>
        <p:spPr>
          <a:xfrm>
            <a:off x="1573011" y="1339954"/>
            <a:ext cx="531938" cy="427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DBAFFE0-9B11-A51C-EFE0-448020C97F77}"/>
              </a:ext>
            </a:extLst>
          </p:cNvPr>
          <p:cNvSpPr/>
          <p:nvPr/>
        </p:nvSpPr>
        <p:spPr>
          <a:xfrm>
            <a:off x="1087641" y="2140246"/>
            <a:ext cx="485370" cy="5418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09B1931-5720-7813-C5C6-24DF5A35985E}"/>
              </a:ext>
            </a:extLst>
          </p:cNvPr>
          <p:cNvSpPr/>
          <p:nvPr/>
        </p:nvSpPr>
        <p:spPr>
          <a:xfrm>
            <a:off x="601359" y="3093583"/>
            <a:ext cx="486282" cy="495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70A69CF-7C89-66BE-141C-F480701E43D9}"/>
              </a:ext>
            </a:extLst>
          </p:cNvPr>
          <p:cNvSpPr/>
          <p:nvPr/>
        </p:nvSpPr>
        <p:spPr>
          <a:xfrm>
            <a:off x="2678610" y="1198661"/>
            <a:ext cx="550352" cy="3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21" name="Graphique 20" descr="Document avec un remplissage uni">
            <a:extLst>
              <a:ext uri="{FF2B5EF4-FFF2-40B4-BE49-F238E27FC236}">
                <a16:creationId xmlns:a16="http://schemas.microsoft.com/office/drawing/2014/main" id="{B643A360-F38D-9AF7-6EE4-FD0052D612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7433" y="1125303"/>
            <a:ext cx="914400" cy="914400"/>
          </a:xfrm>
          <a:prstGeom prst="rect">
            <a:avLst/>
          </a:prstGeom>
        </p:spPr>
      </p:pic>
      <p:sp>
        <p:nvSpPr>
          <p:cNvPr id="22" name="Rectangle : avec coin rogné 21">
            <a:extLst>
              <a:ext uri="{FF2B5EF4-FFF2-40B4-BE49-F238E27FC236}">
                <a16:creationId xmlns:a16="http://schemas.microsoft.com/office/drawing/2014/main" id="{F9180717-2E86-F31D-4D37-39B55B3F8C93}"/>
              </a:ext>
            </a:extLst>
          </p:cNvPr>
          <p:cNvSpPr/>
          <p:nvPr/>
        </p:nvSpPr>
        <p:spPr>
          <a:xfrm>
            <a:off x="8636001" y="2232520"/>
            <a:ext cx="3401548" cy="2454830"/>
          </a:xfrm>
          <a:prstGeom prst="snip1Rect">
            <a:avLst/>
          </a:prstGeom>
          <a:solidFill>
            <a:schemeClr val="bg1"/>
          </a:solidFill>
          <a:ln w="12700">
            <a:solidFill>
              <a:schemeClr val="tx1"/>
            </a:solidFill>
          </a:ln>
        </p:spPr>
        <p:txBody>
          <a:bodyPr t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a:ln>
                <a:noFill/>
              </a:ln>
              <a:solidFill>
                <a:prstClr val="black"/>
              </a:solidFill>
              <a:effectLst/>
              <a:uLnTx/>
              <a:uFillTx/>
              <a:latin typeface="Source Sans Pro"/>
              <a:ea typeface="+mn-ea"/>
              <a:cs typeface="Arial" charset="0"/>
            </a:endParaRPr>
          </a:p>
          <a:p>
            <a:pPr marL="285750" marR="0" lvl="1" indent="-285750" algn="l" defTabSz="914400" rtl="0" eaLnBrk="1" fontAlgn="auto" latinLnBrk="0" hangingPunct="1">
              <a:lnSpc>
                <a:spcPct val="100000"/>
              </a:lnSpc>
              <a:spcBef>
                <a:spcPct val="0"/>
              </a:spcBef>
              <a:spcAft>
                <a:spcPts val="0"/>
              </a:spcAft>
              <a:buClr>
                <a:srgbClr val="00AEC6">
                  <a:lumMod val="50000"/>
                </a:srgbClr>
              </a:buClr>
              <a:buSzTx/>
              <a:buFont typeface="Arial" panose="020B0604020202020204" pitchFamily="34" charset="0"/>
              <a:buChar char="•"/>
              <a:tabLst/>
              <a:defRPr/>
            </a:pPr>
            <a:endParaRPr kumimoji="0" lang="en-US" sz="1800" b="0" i="0" u="none" strike="noStrike" kern="1200" cap="none" spc="0" normalizeH="0" baseline="0">
              <a:ln>
                <a:noFill/>
              </a:ln>
              <a:solidFill>
                <a:srgbClr val="000000"/>
              </a:solidFill>
              <a:effectLst/>
              <a:uLnTx/>
              <a:uFillTx/>
              <a:latin typeface="Calibri" panose="020F0502020204030204" pitchFamily="34" charset="0"/>
              <a:ea typeface="+mn-ea"/>
            </a:endParaRPr>
          </a:p>
        </p:txBody>
      </p:sp>
      <p:sp>
        <p:nvSpPr>
          <p:cNvPr id="23" name="Rectangle 22">
            <a:extLst>
              <a:ext uri="{FF2B5EF4-FFF2-40B4-BE49-F238E27FC236}">
                <a16:creationId xmlns:a16="http://schemas.microsoft.com/office/drawing/2014/main" id="{5101A92B-3BBC-AA19-0084-6464D04D107B}"/>
              </a:ext>
            </a:extLst>
          </p:cNvPr>
          <p:cNvSpPr/>
          <p:nvPr/>
        </p:nvSpPr>
        <p:spPr>
          <a:xfrm>
            <a:off x="6366690" y="2645429"/>
            <a:ext cx="675240" cy="286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24" name="Picture 1">
            <a:extLst>
              <a:ext uri="{FF2B5EF4-FFF2-40B4-BE49-F238E27FC236}">
                <a16:creationId xmlns:a16="http://schemas.microsoft.com/office/drawing/2014/main" id="{CFDCC57C-EB55-61F3-92D6-19F5E44E4746}"/>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197935" y="2179067"/>
            <a:ext cx="1042729" cy="1042729"/>
          </a:xfrm>
          <a:prstGeom prst="rect">
            <a:avLst/>
          </a:prstGeom>
        </p:spPr>
      </p:pic>
      <p:sp>
        <p:nvSpPr>
          <p:cNvPr id="25" name="Rectangle 24">
            <a:extLst>
              <a:ext uri="{FF2B5EF4-FFF2-40B4-BE49-F238E27FC236}">
                <a16:creationId xmlns:a16="http://schemas.microsoft.com/office/drawing/2014/main" id="{F6DE44F4-6950-5254-F14B-5EA47670B603}"/>
              </a:ext>
            </a:extLst>
          </p:cNvPr>
          <p:cNvSpPr/>
          <p:nvPr/>
        </p:nvSpPr>
        <p:spPr>
          <a:xfrm>
            <a:off x="4636792" y="2663817"/>
            <a:ext cx="452786" cy="286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26" name="Image 25">
            <a:extLst>
              <a:ext uri="{FF2B5EF4-FFF2-40B4-BE49-F238E27FC236}">
                <a16:creationId xmlns:a16="http://schemas.microsoft.com/office/drawing/2014/main" id="{F5EC40AD-68D1-B64F-8959-248FA964C3AE}"/>
              </a:ext>
            </a:extLst>
          </p:cNvPr>
          <p:cNvPicPr>
            <a:picLocks noChangeAspect="1"/>
          </p:cNvPicPr>
          <p:nvPr/>
        </p:nvPicPr>
        <p:blipFill>
          <a:blip r:embed="rId7"/>
          <a:stretch>
            <a:fillRect/>
          </a:stretch>
        </p:blipFill>
        <p:spPr>
          <a:xfrm>
            <a:off x="4546021" y="2454186"/>
            <a:ext cx="639398" cy="639398"/>
          </a:xfrm>
          <a:prstGeom prst="rect">
            <a:avLst/>
          </a:prstGeom>
        </p:spPr>
      </p:pic>
      <p:sp>
        <p:nvSpPr>
          <p:cNvPr id="28" name="TextBox 2">
            <a:extLst>
              <a:ext uri="{FF2B5EF4-FFF2-40B4-BE49-F238E27FC236}">
                <a16:creationId xmlns:a16="http://schemas.microsoft.com/office/drawing/2014/main" id="{223DAB18-1D4C-85B0-59AF-96CF128E56BA}"/>
              </a:ext>
            </a:extLst>
          </p:cNvPr>
          <p:cNvSpPr txBox="1"/>
          <p:nvPr/>
        </p:nvSpPr>
        <p:spPr bwMode="auto">
          <a:xfrm>
            <a:off x="42815" y="4124150"/>
            <a:ext cx="37120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tx2"/>
                </a:solidFill>
                <a:latin typeface="Source Sans Pro"/>
                <a:ea typeface="Source Sans Pro"/>
                <a:cs typeface="Arial"/>
              </a:rPr>
              <a:t>Corpus : web pages from guichet.lu</a:t>
            </a:r>
          </a:p>
        </p:txBody>
      </p:sp>
      <p:sp>
        <p:nvSpPr>
          <p:cNvPr id="30" name="Rectangle 29">
            <a:extLst>
              <a:ext uri="{FF2B5EF4-FFF2-40B4-BE49-F238E27FC236}">
                <a16:creationId xmlns:a16="http://schemas.microsoft.com/office/drawing/2014/main" id="{8000D12A-1316-4278-E3EB-F67E220182E4}"/>
              </a:ext>
            </a:extLst>
          </p:cNvPr>
          <p:cNvSpPr/>
          <p:nvPr/>
        </p:nvSpPr>
        <p:spPr>
          <a:xfrm>
            <a:off x="2104948" y="5431359"/>
            <a:ext cx="521872" cy="3013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31" name="Graphique 30" descr="Ordinateur portable avec un remplissage uni">
            <a:extLst>
              <a:ext uri="{FF2B5EF4-FFF2-40B4-BE49-F238E27FC236}">
                <a16:creationId xmlns:a16="http://schemas.microsoft.com/office/drawing/2014/main" id="{981C8A08-26C6-93A9-4AAA-1A0615E751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8976" y="5179119"/>
            <a:ext cx="914400" cy="914400"/>
          </a:xfrm>
          <a:prstGeom prst="rect">
            <a:avLst/>
          </a:prstGeom>
        </p:spPr>
      </p:pic>
      <p:cxnSp>
        <p:nvCxnSpPr>
          <p:cNvPr id="32" name="Connecteur droit 2092">
            <a:extLst>
              <a:ext uri="{FF2B5EF4-FFF2-40B4-BE49-F238E27FC236}">
                <a16:creationId xmlns:a16="http://schemas.microsoft.com/office/drawing/2014/main" id="{F9912C8E-CBF3-5BA8-B832-BA1949330874}"/>
              </a:ext>
            </a:extLst>
          </p:cNvPr>
          <p:cNvCxnSpPr>
            <a:cxnSpLocks/>
            <a:endCxn id="8" idx="5"/>
          </p:cNvCxnSpPr>
          <p:nvPr/>
        </p:nvCxnSpPr>
        <p:spPr>
          <a:xfrm>
            <a:off x="2695575" y="3426148"/>
            <a:ext cx="890175"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Connecteur droit 2077">
            <a:extLst>
              <a:ext uri="{FF2B5EF4-FFF2-40B4-BE49-F238E27FC236}">
                <a16:creationId xmlns:a16="http://schemas.microsoft.com/office/drawing/2014/main" id="{3AA53613-FA24-0202-D9FA-CF7A7E4A6238}"/>
              </a:ext>
            </a:extLst>
          </p:cNvPr>
          <p:cNvCxnSpPr>
            <a:cxnSpLocks/>
          </p:cNvCxnSpPr>
          <p:nvPr/>
        </p:nvCxnSpPr>
        <p:spPr>
          <a:xfrm>
            <a:off x="3546377" y="5803781"/>
            <a:ext cx="110390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Connecteur droit 2078">
            <a:extLst>
              <a:ext uri="{FF2B5EF4-FFF2-40B4-BE49-F238E27FC236}">
                <a16:creationId xmlns:a16="http://schemas.microsoft.com/office/drawing/2014/main" id="{22C85C65-BC5B-7DF6-4814-5CED2CDD60FF}"/>
              </a:ext>
            </a:extLst>
          </p:cNvPr>
          <p:cNvCxnSpPr>
            <a:cxnSpLocks/>
            <a:endCxn id="8" idx="3"/>
          </p:cNvCxnSpPr>
          <p:nvPr/>
        </p:nvCxnSpPr>
        <p:spPr>
          <a:xfrm flipV="1">
            <a:off x="4650285" y="4063610"/>
            <a:ext cx="713566" cy="1740171"/>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Connecteur droit 2088">
            <a:extLst>
              <a:ext uri="{FF2B5EF4-FFF2-40B4-BE49-F238E27FC236}">
                <a16:creationId xmlns:a16="http://schemas.microsoft.com/office/drawing/2014/main" id="{5AC6F4F7-625A-C52D-D6CB-9F232196FFE1}"/>
              </a:ext>
            </a:extLst>
          </p:cNvPr>
          <p:cNvCxnSpPr>
            <a:cxnSpLocks/>
          </p:cNvCxnSpPr>
          <p:nvPr/>
        </p:nvCxnSpPr>
        <p:spPr>
          <a:xfrm>
            <a:off x="7827169" y="3480318"/>
            <a:ext cx="808832" cy="0"/>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6" name="TextBox 8">
            <a:extLst>
              <a:ext uri="{FF2B5EF4-FFF2-40B4-BE49-F238E27FC236}">
                <a16:creationId xmlns:a16="http://schemas.microsoft.com/office/drawing/2014/main" id="{F2A389BB-5B60-F983-5E3D-E72FEF7C68B2}"/>
              </a:ext>
            </a:extLst>
          </p:cNvPr>
          <p:cNvSpPr txBox="1"/>
          <p:nvPr/>
        </p:nvSpPr>
        <p:spPr bwMode="auto">
          <a:xfrm>
            <a:off x="8520106" y="1812461"/>
            <a:ext cx="18166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a:noFill/>
                </a:ln>
                <a:solidFill>
                  <a:srgbClr val="A5A5A5">
                    <a:lumMod val="50000"/>
                  </a:srgbClr>
                </a:solidFill>
                <a:effectLst/>
                <a:uLnTx/>
                <a:uFillTx/>
                <a:latin typeface="Source Sans Pro" panose="020B0503030403020204" pitchFamily="34" charset="0"/>
                <a:ea typeface="+mn-ea"/>
                <a:cs typeface="Arial" pitchFamily="34" charset="0"/>
              </a:rPr>
              <a:t>Response</a:t>
            </a:r>
          </a:p>
        </p:txBody>
      </p:sp>
      <p:pic>
        <p:nvPicPr>
          <p:cNvPr id="43" name="Graphique 42" descr="Document avec un remplissage uni">
            <a:extLst>
              <a:ext uri="{FF2B5EF4-FFF2-40B4-BE49-F238E27FC236}">
                <a16:creationId xmlns:a16="http://schemas.microsoft.com/office/drawing/2014/main" id="{60ACE0A1-F9AE-F4F1-5C53-1B1C11E1EE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8256" y="1198661"/>
            <a:ext cx="914400" cy="914400"/>
          </a:xfrm>
          <a:prstGeom prst="rect">
            <a:avLst/>
          </a:prstGeom>
        </p:spPr>
      </p:pic>
      <p:pic>
        <p:nvPicPr>
          <p:cNvPr id="44" name="Graphique 43" descr="Document avec un remplissage uni">
            <a:extLst>
              <a:ext uri="{FF2B5EF4-FFF2-40B4-BE49-F238E27FC236}">
                <a16:creationId xmlns:a16="http://schemas.microsoft.com/office/drawing/2014/main" id="{8E845370-15D3-8448-6836-36B199DBD9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632" y="2018771"/>
            <a:ext cx="914400" cy="914400"/>
          </a:xfrm>
          <a:prstGeom prst="rect">
            <a:avLst/>
          </a:prstGeom>
        </p:spPr>
      </p:pic>
      <p:pic>
        <p:nvPicPr>
          <p:cNvPr id="45" name="Graphique 44" descr="Document avec un remplissage uni">
            <a:extLst>
              <a:ext uri="{FF2B5EF4-FFF2-40B4-BE49-F238E27FC236}">
                <a16:creationId xmlns:a16="http://schemas.microsoft.com/office/drawing/2014/main" id="{BB65D25E-1C39-5010-F2BD-0926F324F2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0995" y="2927049"/>
            <a:ext cx="914400" cy="914400"/>
          </a:xfrm>
          <a:prstGeom prst="rect">
            <a:avLst/>
          </a:prstGeom>
        </p:spPr>
      </p:pic>
      <p:pic>
        <p:nvPicPr>
          <p:cNvPr id="49" name="Graphique 48" descr="Document avec un remplissage uni">
            <a:extLst>
              <a:ext uri="{FF2B5EF4-FFF2-40B4-BE49-F238E27FC236}">
                <a16:creationId xmlns:a16="http://schemas.microsoft.com/office/drawing/2014/main" id="{12DF888A-2DDE-20E2-F8D8-9B128B01B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3011" y="2927049"/>
            <a:ext cx="914400" cy="914400"/>
          </a:xfrm>
          <a:prstGeom prst="rect">
            <a:avLst/>
          </a:prstGeom>
        </p:spPr>
      </p:pic>
      <p:pic>
        <p:nvPicPr>
          <p:cNvPr id="50" name="Graphique 49" descr="Document avec un remplissage uni">
            <a:extLst>
              <a:ext uri="{FF2B5EF4-FFF2-40B4-BE49-F238E27FC236}">
                <a16:creationId xmlns:a16="http://schemas.microsoft.com/office/drawing/2014/main" id="{5A6F1F0E-6049-4532-553C-5C4E2CD131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5017" y="2018771"/>
            <a:ext cx="914400" cy="914400"/>
          </a:xfrm>
          <a:prstGeom prst="rect">
            <a:avLst/>
          </a:prstGeom>
        </p:spPr>
      </p:pic>
      <p:pic>
        <p:nvPicPr>
          <p:cNvPr id="4" name="Image 3">
            <a:extLst>
              <a:ext uri="{FF2B5EF4-FFF2-40B4-BE49-F238E27FC236}">
                <a16:creationId xmlns:a16="http://schemas.microsoft.com/office/drawing/2014/main" id="{B68D50C5-91E3-3FA6-DC77-4E5B02B4CE00}"/>
              </a:ext>
            </a:extLst>
          </p:cNvPr>
          <p:cNvPicPr>
            <a:picLocks noChangeAspect="1"/>
          </p:cNvPicPr>
          <p:nvPr/>
        </p:nvPicPr>
        <p:blipFill>
          <a:blip r:embed="rId10"/>
          <a:stretch>
            <a:fillRect/>
          </a:stretch>
        </p:blipFill>
        <p:spPr>
          <a:xfrm>
            <a:off x="8687938" y="2276777"/>
            <a:ext cx="2569013" cy="1701767"/>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638A7A6B-7C9C-FA97-451E-E167B8DE8BBF}"/>
              </a:ext>
            </a:extLst>
          </p:cNvPr>
          <p:cNvPicPr>
            <a:picLocks noChangeAspect="1"/>
          </p:cNvPicPr>
          <p:nvPr/>
        </p:nvPicPr>
        <p:blipFill rotWithShape="1">
          <a:blip r:embed="rId11"/>
          <a:srcRect t="9420"/>
          <a:stretch/>
        </p:blipFill>
        <p:spPr>
          <a:xfrm>
            <a:off x="9119245" y="3221796"/>
            <a:ext cx="2896754" cy="1439938"/>
          </a:xfrm>
          <a:prstGeom prst="rect">
            <a:avLst/>
          </a:prstGeom>
          <a:ln>
            <a:noFill/>
          </a:ln>
          <a:effectLst>
            <a:outerShdw blurRad="292100" dist="139700" dir="2700000" algn="tl" rotWithShape="0">
              <a:srgbClr val="333333">
                <a:alpha val="65000"/>
              </a:srgbClr>
            </a:outerShdw>
          </a:effectLst>
        </p:spPr>
      </p:pic>
      <p:sp>
        <p:nvSpPr>
          <p:cNvPr id="29" name="TextBox 8">
            <a:extLst>
              <a:ext uri="{FF2B5EF4-FFF2-40B4-BE49-F238E27FC236}">
                <a16:creationId xmlns:a16="http://schemas.microsoft.com/office/drawing/2014/main" id="{FD12BBF1-63FC-8A32-FA6A-EF5278504464}"/>
              </a:ext>
            </a:extLst>
          </p:cNvPr>
          <p:cNvSpPr txBox="1"/>
          <p:nvPr/>
        </p:nvSpPr>
        <p:spPr bwMode="auto">
          <a:xfrm>
            <a:off x="601359" y="4671459"/>
            <a:ext cx="451595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defTabSz="914400">
              <a:defRPr/>
            </a:pPr>
            <a:r>
              <a:rPr lang="en-US" b="1">
                <a:solidFill>
                  <a:schemeClr val="tx2"/>
                </a:solidFill>
                <a:latin typeface="Source Sans Pro"/>
                <a:ea typeface="Source Sans Pro"/>
                <a:cs typeface="Arial"/>
              </a:rPr>
              <a:t>Question: </a:t>
            </a:r>
          </a:p>
          <a:p>
            <a:pPr defTabSz="914400">
              <a:defRPr/>
            </a:pPr>
            <a:r>
              <a:rPr lang="en-US">
                <a:solidFill>
                  <a:schemeClr val="tx2"/>
                </a:solidFill>
                <a:latin typeface="Source Sans Pro"/>
                <a:ea typeface="Source Sans Pro"/>
                <a:cs typeface="Arial"/>
              </a:rPr>
              <a:t>« Planification </a:t>
            </a:r>
            <a:r>
              <a:rPr lang="en-US" err="1">
                <a:solidFill>
                  <a:schemeClr val="tx2"/>
                </a:solidFill>
                <a:latin typeface="Source Sans Pro"/>
                <a:ea typeface="Source Sans Pro"/>
                <a:cs typeface="Arial"/>
              </a:rPr>
              <a:t>aménagement</a:t>
            </a:r>
            <a:r>
              <a:rPr lang="en-US">
                <a:solidFill>
                  <a:schemeClr val="tx2"/>
                </a:solidFill>
                <a:latin typeface="Source Sans Pro"/>
                <a:ea typeface="Source Sans Pro"/>
                <a:cs typeface="Arial"/>
              </a:rPr>
              <a:t> </a:t>
            </a:r>
            <a:r>
              <a:rPr lang="en-US" err="1">
                <a:solidFill>
                  <a:schemeClr val="tx2"/>
                </a:solidFill>
                <a:latin typeface="Source Sans Pro"/>
                <a:ea typeface="Source Sans Pro"/>
                <a:cs typeface="Arial"/>
              </a:rPr>
              <a:t>individuel</a:t>
            </a:r>
            <a:r>
              <a:rPr lang="en-US">
                <a:solidFill>
                  <a:schemeClr val="tx2"/>
                </a:solidFill>
                <a:latin typeface="Source Sans Pro"/>
                <a:ea typeface="Source Sans Pro"/>
                <a:cs typeface="Arial"/>
              </a:rPr>
              <a:t> »</a:t>
            </a:r>
          </a:p>
        </p:txBody>
      </p:sp>
      <p:pic>
        <p:nvPicPr>
          <p:cNvPr id="39" name="Image 38">
            <a:extLst>
              <a:ext uri="{FF2B5EF4-FFF2-40B4-BE49-F238E27FC236}">
                <a16:creationId xmlns:a16="http://schemas.microsoft.com/office/drawing/2014/main" id="{BD90AF11-98D3-8B2B-CC6C-8DAA1E71F91E}"/>
              </a:ext>
            </a:extLst>
          </p:cNvPr>
          <p:cNvPicPr>
            <a:picLocks noChangeAspect="1"/>
          </p:cNvPicPr>
          <p:nvPr/>
        </p:nvPicPr>
        <p:blipFill>
          <a:blip r:embed="rId12"/>
          <a:stretch>
            <a:fillRect/>
          </a:stretch>
        </p:blipFill>
        <p:spPr>
          <a:xfrm>
            <a:off x="1927483" y="5973188"/>
            <a:ext cx="820441" cy="120331"/>
          </a:xfrm>
          <a:prstGeom prst="rect">
            <a:avLst/>
          </a:prstGeom>
        </p:spPr>
      </p:pic>
      <p:pic>
        <p:nvPicPr>
          <p:cNvPr id="2" name="Image 1">
            <a:extLst>
              <a:ext uri="{FF2B5EF4-FFF2-40B4-BE49-F238E27FC236}">
                <a16:creationId xmlns:a16="http://schemas.microsoft.com/office/drawing/2014/main" id="{42B46260-8DF0-4BA8-CE46-AB57132FB316}"/>
              </a:ext>
            </a:extLst>
          </p:cNvPr>
          <p:cNvPicPr>
            <a:picLocks noChangeAspect="1"/>
          </p:cNvPicPr>
          <p:nvPr/>
        </p:nvPicPr>
        <p:blipFill rotWithShape="1">
          <a:blip r:embed="rId13"/>
          <a:srcRect r="82394"/>
          <a:stretch/>
        </p:blipFill>
        <p:spPr>
          <a:xfrm>
            <a:off x="2191905" y="5430400"/>
            <a:ext cx="303126" cy="335943"/>
          </a:xfrm>
          <a:prstGeom prst="rect">
            <a:avLst/>
          </a:prstGeom>
        </p:spPr>
      </p:pic>
      <p:sp>
        <p:nvSpPr>
          <p:cNvPr id="11" name="Date Placeholder 2">
            <a:extLst>
              <a:ext uri="{FF2B5EF4-FFF2-40B4-BE49-F238E27FC236}">
                <a16:creationId xmlns:a16="http://schemas.microsoft.com/office/drawing/2014/main" id="{585FF74E-2865-2F7C-7C2A-7FA28EA9A65C}"/>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4156875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F90D3311-7BE5-961C-7E38-308F46484A8D}"/>
              </a:ext>
            </a:extLst>
          </p:cNvPr>
          <p:cNvSpPr>
            <a:spLocks noGrp="1"/>
          </p:cNvSpPr>
          <p:nvPr>
            <p:ph type="sldNum" sz="quarter" idx="12"/>
          </p:nvPr>
        </p:nvSpPr>
        <p:spPr/>
        <p:txBody>
          <a:bodyPr/>
          <a:lstStyle/>
          <a:p>
            <a:fld id="{85FCA5DD-1A2A-441E-8A3A-06F8DC18DFAD}" type="slidenum">
              <a:rPr lang="en-US" smtClean="0"/>
              <a:pPr/>
              <a:t>35</a:t>
            </a:fld>
            <a:endParaRPr lang="en-US"/>
          </a:p>
        </p:txBody>
      </p:sp>
      <p:sp>
        <p:nvSpPr>
          <p:cNvPr id="6" name="Titre 5">
            <a:extLst>
              <a:ext uri="{FF2B5EF4-FFF2-40B4-BE49-F238E27FC236}">
                <a16:creationId xmlns:a16="http://schemas.microsoft.com/office/drawing/2014/main" id="{F84AE0C6-C12E-BC4B-AD27-E5EAFEB97E4A}"/>
              </a:ext>
            </a:extLst>
          </p:cNvPr>
          <p:cNvSpPr>
            <a:spLocks noGrp="1"/>
          </p:cNvSpPr>
          <p:nvPr>
            <p:ph type="title"/>
          </p:nvPr>
        </p:nvSpPr>
        <p:spPr/>
        <p:txBody>
          <a:bodyPr>
            <a:normAutofit/>
          </a:bodyPr>
          <a:lstStyle/>
          <a:p>
            <a:r>
              <a:rPr lang="en-US" sz="2900" cap="none">
                <a:solidFill>
                  <a:srgbClr val="000000"/>
                </a:solidFill>
                <a:latin typeface="Poppins Medium"/>
                <a:cs typeface="Poppins Medium"/>
              </a:rPr>
              <a:t>Technical View</a:t>
            </a:r>
          </a:p>
        </p:txBody>
      </p:sp>
      <p:pic>
        <p:nvPicPr>
          <p:cNvPr id="11" name="Content Placeholder 10">
            <a:extLst>
              <a:ext uri="{FF2B5EF4-FFF2-40B4-BE49-F238E27FC236}">
                <a16:creationId xmlns:a16="http://schemas.microsoft.com/office/drawing/2014/main" id="{B6B90802-A8FA-4D13-1184-0358AB4438E7}"/>
              </a:ext>
            </a:extLst>
          </p:cNvPr>
          <p:cNvPicPr>
            <a:picLocks noGrp="1" noChangeAspect="1"/>
          </p:cNvPicPr>
          <p:nvPr>
            <p:ph idx="1"/>
          </p:nvPr>
        </p:nvPicPr>
        <p:blipFill>
          <a:blip r:embed="rId2"/>
          <a:stretch>
            <a:fillRect/>
          </a:stretch>
        </p:blipFill>
        <p:spPr>
          <a:xfrm>
            <a:off x="1302023" y="1279480"/>
            <a:ext cx="9602329" cy="4529073"/>
          </a:xfrm>
        </p:spPr>
      </p:pic>
      <p:sp>
        <p:nvSpPr>
          <p:cNvPr id="2" name="Date Placeholder 2">
            <a:extLst>
              <a:ext uri="{FF2B5EF4-FFF2-40B4-BE49-F238E27FC236}">
                <a16:creationId xmlns:a16="http://schemas.microsoft.com/office/drawing/2014/main" id="{A302E0B6-AA65-D369-F1EB-487F7A340B8E}"/>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528643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1626CC-1107-B7C3-BB9B-6EC9EE2CD27A}"/>
              </a:ext>
            </a:extLst>
          </p:cNvPr>
          <p:cNvSpPr>
            <a:spLocks noGrp="1"/>
          </p:cNvSpPr>
          <p:nvPr>
            <p:ph type="title"/>
          </p:nvPr>
        </p:nvSpPr>
        <p:spPr/>
        <p:txBody>
          <a:bodyPr>
            <a:normAutofit/>
          </a:bodyPr>
          <a:lstStyle/>
          <a:p>
            <a:r>
              <a:rPr lang="en-US" sz="2900" cap="none">
                <a:solidFill>
                  <a:srgbClr val="000000"/>
                </a:solidFill>
                <a:latin typeface="Poppins Medium"/>
                <a:cs typeface="Poppins Medium"/>
              </a:rPr>
              <a:t>Architecture Diagram</a:t>
            </a:r>
          </a:p>
        </p:txBody>
      </p:sp>
      <p:pic>
        <p:nvPicPr>
          <p:cNvPr id="1026" name="Picture 2" descr="image">
            <a:extLst>
              <a:ext uri="{FF2B5EF4-FFF2-40B4-BE49-F238E27FC236}">
                <a16:creationId xmlns:a16="http://schemas.microsoft.com/office/drawing/2014/main" id="{374AF7B4-EA94-59F0-137A-6039DD878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18" y="1054185"/>
            <a:ext cx="6686676" cy="509468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9538023D-8C06-410F-94C5-52BBB3DD8371}"/>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6" name="TextBox 5">
            <a:extLst>
              <a:ext uri="{FF2B5EF4-FFF2-40B4-BE49-F238E27FC236}">
                <a16:creationId xmlns:a16="http://schemas.microsoft.com/office/drawing/2014/main" id="{F9795B0F-4496-8578-0E58-392AAE5704F8}"/>
              </a:ext>
            </a:extLst>
          </p:cNvPr>
          <p:cNvSpPr txBox="1"/>
          <p:nvPr/>
        </p:nvSpPr>
        <p:spPr>
          <a:xfrm>
            <a:off x="7637691" y="2229176"/>
            <a:ext cx="3712532" cy="3487621"/>
          </a:xfrm>
          <a:prstGeom prst="rect">
            <a:avLst/>
          </a:prstGeom>
          <a:noFill/>
        </p:spPr>
        <p:txBody>
          <a:bodyPr wrap="square" lIns="91440" tIns="45720" rIns="91440" bIns="45720" rtlCol="0" anchor="t">
            <a:spAutoFit/>
          </a:bodyPr>
          <a:lstStyle/>
          <a:p>
            <a:endParaRPr lang="en-US">
              <a:solidFill>
                <a:srgbClr val="000000"/>
              </a:solidFill>
              <a:latin typeface="Lato Light"/>
              <a:ea typeface="Lato Light"/>
              <a:cs typeface="Lato Light"/>
            </a:endParaRPr>
          </a:p>
          <a:p>
            <a:pPr marL="285750" indent="-285750">
              <a:lnSpc>
                <a:spcPct val="90000"/>
              </a:lnSpc>
              <a:spcBef>
                <a:spcPts val="500"/>
              </a:spcBef>
              <a:buFont typeface="Arial,Sans-Serif"/>
              <a:buChar char="•"/>
            </a:pPr>
            <a:r>
              <a:rPr lang="en-US">
                <a:solidFill>
                  <a:srgbClr val="000000"/>
                </a:solidFill>
                <a:latin typeface="Lato Light"/>
                <a:ea typeface="Lato Light"/>
                <a:cs typeface="Lato Light"/>
              </a:rPr>
              <a:t>Docker automatically deployed via CI/CD</a:t>
            </a:r>
            <a:endParaRPr lang="en-US">
              <a:solidFill>
                <a:srgbClr val="999999"/>
              </a:solidFill>
              <a:latin typeface="Lato Light"/>
              <a:ea typeface="Lato Light"/>
              <a:cs typeface="Lato Light"/>
            </a:endParaRPr>
          </a:p>
          <a:p>
            <a:pPr marL="285750" indent="-285750">
              <a:lnSpc>
                <a:spcPct val="90000"/>
              </a:lnSpc>
              <a:spcBef>
                <a:spcPts val="500"/>
              </a:spcBef>
              <a:buFont typeface="Arial,Sans-Serif"/>
              <a:buChar char="•"/>
            </a:pPr>
            <a:endParaRPr lang="en-US">
              <a:solidFill>
                <a:srgbClr val="999999"/>
              </a:solidFill>
              <a:latin typeface="Lato Light"/>
              <a:ea typeface="Lato Light"/>
              <a:cs typeface="Lato Light"/>
            </a:endParaRPr>
          </a:p>
          <a:p>
            <a:pPr marL="285750" indent="-285750">
              <a:lnSpc>
                <a:spcPct val="90000"/>
              </a:lnSpc>
              <a:spcBef>
                <a:spcPts val="500"/>
              </a:spcBef>
              <a:buFont typeface="Arial,Sans-Serif"/>
              <a:buChar char="•"/>
            </a:pPr>
            <a:r>
              <a:rPr lang="en-US">
                <a:solidFill>
                  <a:srgbClr val="000000"/>
                </a:solidFill>
                <a:latin typeface="Lato Light"/>
                <a:ea typeface="Lato Light"/>
                <a:cs typeface="Lato Light"/>
              </a:rPr>
              <a:t>Solution deployable in 5 minutes via a pipeline</a:t>
            </a:r>
            <a:endParaRPr lang="en-US">
              <a:solidFill>
                <a:srgbClr val="999999"/>
              </a:solidFill>
              <a:latin typeface="Lato Light"/>
              <a:ea typeface="Lato Light"/>
              <a:cs typeface="Lato Light"/>
            </a:endParaRPr>
          </a:p>
          <a:p>
            <a:pPr marL="285750" indent="-285750">
              <a:lnSpc>
                <a:spcPct val="90000"/>
              </a:lnSpc>
              <a:spcBef>
                <a:spcPts val="500"/>
              </a:spcBef>
              <a:buFont typeface="Arial,Sans-Serif"/>
              <a:buChar char="•"/>
            </a:pPr>
            <a:endParaRPr lang="en-US">
              <a:solidFill>
                <a:srgbClr val="999999"/>
              </a:solidFill>
              <a:latin typeface="Lato Light"/>
              <a:ea typeface="Lato Light"/>
              <a:cs typeface="Lato Light"/>
            </a:endParaRPr>
          </a:p>
          <a:p>
            <a:pPr marL="285750" indent="-285750">
              <a:lnSpc>
                <a:spcPct val="90000"/>
              </a:lnSpc>
              <a:spcBef>
                <a:spcPts val="500"/>
              </a:spcBef>
              <a:buFont typeface="Arial,Sans-Serif"/>
              <a:buChar char="•"/>
            </a:pPr>
            <a:r>
              <a:rPr lang="en-US">
                <a:solidFill>
                  <a:srgbClr val="000000"/>
                </a:solidFill>
                <a:latin typeface="Lato Light"/>
                <a:ea typeface="Lato Light"/>
                <a:cs typeface="Lato Light"/>
              </a:rPr>
              <a:t>Complete and easily scalable solution on OpenShift-type infrastructure</a:t>
            </a:r>
            <a:endParaRPr lang="en-US"/>
          </a:p>
          <a:p>
            <a:endParaRPr lang="en-US">
              <a:solidFill>
                <a:srgbClr val="000000"/>
              </a:solidFill>
              <a:latin typeface="Lato Light"/>
              <a:ea typeface="Lato Light"/>
              <a:cs typeface="Lato Light"/>
            </a:endParaRPr>
          </a:p>
          <a:p>
            <a:pPr marL="285750" indent="-285750">
              <a:buFont typeface="Arial"/>
              <a:buChar char="•"/>
            </a:pPr>
            <a:endParaRPr lang="en-US">
              <a:solidFill>
                <a:srgbClr val="000000"/>
              </a:solidFill>
              <a:latin typeface="Lato Light"/>
              <a:ea typeface="Lato Light"/>
              <a:cs typeface="Lato Light"/>
            </a:endParaRPr>
          </a:p>
        </p:txBody>
      </p:sp>
      <p:sp>
        <p:nvSpPr>
          <p:cNvPr id="8" name="Content Placeholder 7">
            <a:extLst>
              <a:ext uri="{FF2B5EF4-FFF2-40B4-BE49-F238E27FC236}">
                <a16:creationId xmlns:a16="http://schemas.microsoft.com/office/drawing/2014/main" id="{E9D73895-40B2-7796-3B1B-5C230DA8362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98284021"/>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AB8D60-EEE6-0632-8132-3DFA5D6F39BF}"/>
              </a:ext>
            </a:extLst>
          </p:cNvPr>
          <p:cNvSpPr>
            <a:spLocks noGrp="1"/>
          </p:cNvSpPr>
          <p:nvPr>
            <p:ph type="title"/>
          </p:nvPr>
        </p:nvSpPr>
        <p:spPr/>
        <p:txBody>
          <a:bodyPr/>
          <a:lstStyle/>
          <a:p>
            <a:r>
              <a:rPr lang="en-US" sz="4400" cap="none"/>
              <a:t>AXA Secure GPT Deployment</a:t>
            </a:r>
            <a:endParaRPr lang="fr-FR"/>
          </a:p>
        </p:txBody>
      </p:sp>
      <p:sp>
        <p:nvSpPr>
          <p:cNvPr id="4" name="Text Placeholder 3">
            <a:extLst>
              <a:ext uri="{FF2B5EF4-FFF2-40B4-BE49-F238E27FC236}">
                <a16:creationId xmlns:a16="http://schemas.microsoft.com/office/drawing/2014/main" id="{E8932E77-3262-0624-F7C6-DB4E280E898C}"/>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7148FA5F-D708-4E4A-CE4F-B3AE3EFCE70C}"/>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9" name="Picture Placeholder 4" descr="AXA Partners">
            <a:extLst>
              <a:ext uri="{FF2B5EF4-FFF2-40B4-BE49-F238E27FC236}">
                <a16:creationId xmlns:a16="http://schemas.microsoft.com/office/drawing/2014/main" id="{77B8AD38-A5B1-4EF9-C235-A81792F8D6C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7776" r="-7776"/>
          <a:stretch/>
        </p:blipFill>
        <p:spPr>
          <a:xfrm>
            <a:off x="3454400" y="5094288"/>
            <a:ext cx="1262063" cy="1092200"/>
          </a:xfrm>
          <a:prstGeom prst="rect">
            <a:avLst/>
          </a:prstGeom>
        </p:spPr>
      </p:pic>
    </p:spTree>
    <p:extLst>
      <p:ext uri="{BB962C8B-B14F-4D97-AF65-F5344CB8AC3E}">
        <p14:creationId xmlns:p14="http://schemas.microsoft.com/office/powerpoint/2010/main" val="2588333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rPr>
              <a:t>AXA faces a strategic need to integrate generative AI technologies while ensuring maximum security and strict compliance with regulatory frameworks</a:t>
            </a:r>
            <a:endParaRPr lang="fr-FR" sz="2200" cap="none">
              <a:solidFill>
                <a:srgbClr val="000000"/>
              </a:solidFill>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58769"/>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1" y="1858769"/>
            <a:ext cx="5486402"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13591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Data-privacy compliant environment</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2041598"/>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AXA aims to protect sensitive customer data while leveraging the benefits of generative AI across its global workforce of 140,000 employees</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404876"/>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Reputational Damage and Loss of Trust</a:t>
            </a:r>
            <a:endParaRPr lang="fr-FR">
              <a:solidFill>
                <a:srgbClr val="000000"/>
              </a:solidFill>
              <a:latin typeface="Poppins Medium"/>
              <a:ea typeface="Lato Light"/>
              <a:cs typeface="Poppins Medium"/>
            </a:endParaRP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1" y="3310554"/>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Inaccurate or biased responses, especially in critical functions like claims management or underwriting could erode customer trust</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678914"/>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Data Breaches and Privacy Violations</a:t>
            </a:r>
            <a:endParaRPr lang="fr-FR">
              <a:solidFill>
                <a:srgbClr val="000000"/>
              </a:solidFill>
              <a:latin typeface="Poppins Medium"/>
              <a:ea typeface="Lato Light"/>
              <a:cs typeface="Poppins Medium"/>
            </a:endParaRP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1" y="4584593"/>
            <a:ext cx="5486401"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Misuse of ChatGPT can lead to breaches of sensitive customer data, which could result in heavy financial penalties</a:t>
            </a:r>
            <a:endParaRPr lang="fr-FR">
              <a:latin typeface="Lato Light"/>
              <a:ea typeface="Lato Light"/>
              <a:cs typeface="Lato Light"/>
            </a:endParaRPr>
          </a:p>
        </p:txBody>
      </p:sp>
      <p:pic>
        <p:nvPicPr>
          <p:cNvPr id="4" name="Picture 3">
            <a:extLst>
              <a:ext uri="{FF2B5EF4-FFF2-40B4-BE49-F238E27FC236}">
                <a16:creationId xmlns:a16="http://schemas.microsoft.com/office/drawing/2014/main" id="{C24428E8-576B-4A21-C4E4-8B96AC120C41}"/>
              </a:ext>
            </a:extLst>
          </p:cNvPr>
          <p:cNvPicPr>
            <a:picLocks noChangeAspect="1"/>
          </p:cNvPicPr>
          <p:nvPr/>
        </p:nvPicPr>
        <p:blipFill>
          <a:blip r:embed="rId3"/>
          <a:srcRect/>
          <a:stretch>
            <a:fillRect/>
          </a:stretch>
        </p:blipFill>
        <p:spPr>
          <a:xfrm>
            <a:off x="9296402" y="2135919"/>
            <a:ext cx="2471182" cy="3891228"/>
          </a:xfrm>
          <a:custGeom>
            <a:avLst/>
            <a:gdLst>
              <a:gd name="connsiteX0" fmla="*/ 0 w 2595205"/>
              <a:gd name="connsiteY0" fmla="*/ 3399230 h 4086520"/>
              <a:gd name="connsiteX1" fmla="*/ 12249 w 2595205"/>
              <a:gd name="connsiteY1" fmla="*/ 4086520 h 4086520"/>
              <a:gd name="connsiteX2" fmla="*/ 0 w 2595205"/>
              <a:gd name="connsiteY2" fmla="*/ 4086520 h 4086520"/>
              <a:gd name="connsiteX3" fmla="*/ 0 w 2595205"/>
              <a:gd name="connsiteY3" fmla="*/ 0 h 4086520"/>
              <a:gd name="connsiteX4" fmla="*/ 2595205 w 2595205"/>
              <a:gd name="connsiteY4" fmla="*/ 0 h 4086520"/>
              <a:gd name="connsiteX5" fmla="*/ 2595205 w 2595205"/>
              <a:gd name="connsiteY5" fmla="*/ 4086520 h 4086520"/>
              <a:gd name="connsiteX6" fmla="*/ 2588613 w 2595205"/>
              <a:gd name="connsiteY6" fmla="*/ 4086520 h 4086520"/>
              <a:gd name="connsiteX7" fmla="*/ 2576363 w 2595205"/>
              <a:gd name="connsiteY7" fmla="*/ 3399173 h 4086520"/>
              <a:gd name="connsiteX8" fmla="*/ 161022 w 2595205"/>
              <a:gd name="connsiteY8" fmla="*/ 3308838 h 4086520"/>
              <a:gd name="connsiteX9" fmla="*/ 0 w 2595205"/>
              <a:gd name="connsiteY9" fmla="*/ 3399173 h 408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5205" h="4086520">
                <a:moveTo>
                  <a:pt x="0" y="3399230"/>
                </a:moveTo>
                <a:lnTo>
                  <a:pt x="12249" y="4086520"/>
                </a:lnTo>
                <a:lnTo>
                  <a:pt x="0" y="4086520"/>
                </a:lnTo>
                <a:close/>
                <a:moveTo>
                  <a:pt x="0" y="0"/>
                </a:moveTo>
                <a:lnTo>
                  <a:pt x="2595205" y="0"/>
                </a:lnTo>
                <a:lnTo>
                  <a:pt x="2595205" y="4086520"/>
                </a:lnTo>
                <a:lnTo>
                  <a:pt x="2588613" y="4086520"/>
                </a:lnTo>
                <a:lnTo>
                  <a:pt x="2576363" y="3399173"/>
                </a:lnTo>
                <a:cubicBezTo>
                  <a:pt x="1771249" y="3949787"/>
                  <a:pt x="966136" y="2951800"/>
                  <a:pt x="161022" y="3308838"/>
                </a:cubicBezTo>
                <a:lnTo>
                  <a:pt x="0" y="3399173"/>
                </a:lnTo>
                <a:close/>
              </a:path>
            </a:pathLst>
          </a:custGeom>
        </p:spPr>
      </p:pic>
      <p:cxnSp>
        <p:nvCxnSpPr>
          <p:cNvPr id="2" name="Straight Connector 1">
            <a:extLst>
              <a:ext uri="{FF2B5EF4-FFF2-40B4-BE49-F238E27FC236}">
                <a16:creationId xmlns:a16="http://schemas.microsoft.com/office/drawing/2014/main" id="{79B12DC7-5F5A-1F7B-8EFA-98D569266712}"/>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4F7CA62-CD38-878E-B4D9-C963704614E5}"/>
              </a:ext>
            </a:extLst>
          </p:cNvPr>
          <p:cNvSpPr/>
          <p:nvPr/>
        </p:nvSpPr>
        <p:spPr>
          <a:xfrm flipV="1">
            <a:off x="9357359" y="1858767"/>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E746E8C4-E6E0-BD24-3E97-648486AD1C29}"/>
              </a:ext>
            </a:extLst>
          </p:cNvPr>
          <p:cNvSpPr txBox="1"/>
          <p:nvPr/>
        </p:nvSpPr>
        <p:spPr>
          <a:xfrm>
            <a:off x="9357359" y="1223583"/>
            <a:ext cx="2361981"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3" name="Date Placeholder 2">
            <a:extLst>
              <a:ext uri="{FF2B5EF4-FFF2-40B4-BE49-F238E27FC236}">
                <a16:creationId xmlns:a16="http://schemas.microsoft.com/office/drawing/2014/main" id="{057EB1A1-12A3-86DB-7AA3-FD5517CBB15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5" name="Footer Placeholder 3">
            <a:extLst>
              <a:ext uri="{FF2B5EF4-FFF2-40B4-BE49-F238E27FC236}">
                <a16:creationId xmlns:a16="http://schemas.microsoft.com/office/drawing/2014/main" id="{923DBB78-B6AE-D051-A88B-405E3C746A11}"/>
              </a:ext>
            </a:extLst>
          </p:cNvPr>
          <p:cNvSpPr>
            <a:spLocks noGrp="1"/>
          </p:cNvSpPr>
          <p:nvPr>
            <p:ph type="ftr" sz="quarter" idx="11"/>
          </p:nvPr>
        </p:nvSpPr>
        <p:spPr>
          <a:xfrm>
            <a:off x="3810199" y="6211825"/>
            <a:ext cx="4571603" cy="365125"/>
          </a:xfrm>
        </p:spPr>
        <p:txBody>
          <a:bodyPr/>
          <a:lstStyle/>
          <a:p>
            <a:r>
              <a:rPr lang="fr-FR"/>
              <a:t>AXA</a:t>
            </a:r>
          </a:p>
        </p:txBody>
      </p:sp>
      <p:sp>
        <p:nvSpPr>
          <p:cNvPr id="7" name="Slide Number Placeholder 4">
            <a:extLst>
              <a:ext uri="{FF2B5EF4-FFF2-40B4-BE49-F238E27FC236}">
                <a16:creationId xmlns:a16="http://schemas.microsoft.com/office/drawing/2014/main" id="{F7E58B16-2A71-D3CA-34A1-C4D6935367E2}"/>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38</a:t>
            </a:fld>
            <a:endParaRPr lang="fr-FR"/>
          </a:p>
        </p:txBody>
      </p:sp>
      <p:pic>
        <p:nvPicPr>
          <p:cNvPr id="11" name="Picture Placeholder 4" descr="AXA Partners">
            <a:extLst>
              <a:ext uri="{FF2B5EF4-FFF2-40B4-BE49-F238E27FC236}">
                <a16:creationId xmlns:a16="http://schemas.microsoft.com/office/drawing/2014/main" id="{9B82FCE3-7851-0986-5CD3-03ED5ADC7EF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4268562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39</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The challenges of implementing Generative AI in a highly regulated environment</a:t>
            </a:r>
            <a:endParaRPr lang="fr-FR" sz="2200" cap="none">
              <a:solidFill>
                <a:srgbClr val="000000"/>
              </a:solidFill>
              <a:latin typeface="Poppins Medium"/>
              <a:cs typeface="Poppins Medium"/>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477252" y="2860547"/>
            <a:ext cx="3298877" cy="2308324"/>
          </a:xfrm>
          <a:prstGeom prst="rect">
            <a:avLst/>
          </a:prstGeom>
          <a:noFill/>
        </p:spPr>
        <p:txBody>
          <a:bodyPr wrap="square" rtlCol="0" anchor="t">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While leveraging a secure tenant on Azure, the isolation needed to maintain data confidentiality limits flexibility. This isolation introduces complexities in scaling the integration with broader AI applications</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B87ACFFC-7D98-230B-003C-C5D47F036B93}"/>
              </a:ext>
            </a:extLst>
          </p:cNvPr>
          <p:cNvSpPr txBox="1"/>
          <p:nvPr/>
        </p:nvSpPr>
        <p:spPr>
          <a:xfrm>
            <a:off x="8066361" y="2860547"/>
            <a:ext cx="3522056" cy="923330"/>
          </a:xfrm>
          <a:prstGeom prst="rect">
            <a:avLst/>
          </a:prstGeom>
          <a:noFill/>
        </p:spPr>
        <p:txBody>
          <a:bodyPr wrap="square" rtlCol="0" anchor="t">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Drive engagement and understanding of Generative AI across global teams</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7" name="TextBox 16">
            <a:extLst>
              <a:ext uri="{FF2B5EF4-FFF2-40B4-BE49-F238E27FC236}">
                <a16:creationId xmlns:a16="http://schemas.microsoft.com/office/drawing/2014/main" id="{0ABFB459-CC42-F94D-FA7E-8AA9F5EEA5D2}"/>
              </a:ext>
            </a:extLst>
          </p:cNvPr>
          <p:cNvSpPr txBox="1"/>
          <p:nvPr/>
        </p:nvSpPr>
        <p:spPr>
          <a:xfrm>
            <a:off x="4186918" y="2860547"/>
            <a:ext cx="3298877" cy="2585323"/>
          </a:xfrm>
          <a:prstGeom prst="rect">
            <a:avLst/>
          </a:prstGeom>
          <a:noFill/>
        </p:spPr>
        <p:txBody>
          <a:bodyPr wrap="square" lIns="91440" tIns="45720" rIns="91440" bIns="45720" rtlCol="0" anchor="t">
            <a:spAutoFit/>
          </a:bodyPr>
          <a:lstStyle/>
          <a:p>
            <a:pPr algn="l"/>
            <a:r>
              <a:rPr lang="en-US">
                <a:solidFill>
                  <a:srgbClr val="000000"/>
                </a:solidFill>
                <a:latin typeface="Lato Light"/>
                <a:ea typeface="Lato Light"/>
                <a:cs typeface="Lato Light"/>
              </a:rPr>
              <a:t>For AXA Secure GPT to be fully implemented, the solution must pass through all security committees within AXA. This rigorous approval process ensures that the system complies with the company’s stringent data protection and cybersecurity protocols​</a:t>
            </a:r>
            <a:endParaRPr lang="fr-FR">
              <a:solidFill>
                <a:srgbClr val="000000"/>
              </a:solidFill>
              <a:latin typeface="Lato Light"/>
              <a:ea typeface="Lato Light"/>
              <a:cs typeface="Lato Light"/>
            </a:endParaRPr>
          </a:p>
        </p:txBody>
      </p:sp>
      <p:sp>
        <p:nvSpPr>
          <p:cNvPr id="9" name="TextBox 8">
            <a:extLst>
              <a:ext uri="{FF2B5EF4-FFF2-40B4-BE49-F238E27FC236}">
                <a16:creationId xmlns:a16="http://schemas.microsoft.com/office/drawing/2014/main" id="{60885F33-587A-BDB9-AD67-93F3CD0D3A04}"/>
              </a:ext>
            </a:extLst>
          </p:cNvPr>
          <p:cNvSpPr txBox="1"/>
          <p:nvPr/>
        </p:nvSpPr>
        <p:spPr>
          <a:xfrm>
            <a:off x="1477177" y="1507197"/>
            <a:ext cx="2298953"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A secured data journey</a:t>
            </a:r>
          </a:p>
        </p:txBody>
      </p:sp>
      <p:sp>
        <p:nvSpPr>
          <p:cNvPr id="10" name="TextBox 9">
            <a:extLst>
              <a:ext uri="{FF2B5EF4-FFF2-40B4-BE49-F238E27FC236}">
                <a16:creationId xmlns:a16="http://schemas.microsoft.com/office/drawing/2014/main" id="{8B276088-1737-4E65-BDD3-DB69ADC343C6}"/>
              </a:ext>
            </a:extLst>
          </p:cNvPr>
          <p:cNvSpPr txBox="1"/>
          <p:nvPr/>
        </p:nvSpPr>
        <p:spPr>
          <a:xfrm>
            <a:off x="4856131" y="1511850"/>
            <a:ext cx="2756666"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Ensure Compliance with AXA Security comities</a:t>
            </a:r>
            <a:endParaRPr lang="fr-FR" b="0">
              <a:latin typeface="Poppins Medium"/>
              <a:ea typeface="Lato Light"/>
              <a:cs typeface="Poppins Medium"/>
            </a:endParaRPr>
          </a:p>
        </p:txBody>
      </p:sp>
      <p:sp>
        <p:nvSpPr>
          <p:cNvPr id="11" name="TextBox 10">
            <a:extLst>
              <a:ext uri="{FF2B5EF4-FFF2-40B4-BE49-F238E27FC236}">
                <a16:creationId xmlns:a16="http://schemas.microsoft.com/office/drawing/2014/main" id="{60B81737-A11B-7C25-0F1F-8539C0C6BDDD}"/>
              </a:ext>
            </a:extLst>
          </p:cNvPr>
          <p:cNvSpPr txBox="1"/>
          <p:nvPr/>
        </p:nvSpPr>
        <p:spPr>
          <a:xfrm>
            <a:off x="9105899" y="1507197"/>
            <a:ext cx="2482517"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Build Awareness on Generative AI</a:t>
            </a:r>
            <a:endParaRPr lang="fr-FR" b="0">
              <a:latin typeface="Poppins Medium"/>
              <a:ea typeface="Lato Light"/>
              <a:cs typeface="Poppins Medium"/>
            </a:endParaRPr>
          </a:p>
        </p:txBody>
      </p:sp>
      <p:pic>
        <p:nvPicPr>
          <p:cNvPr id="12" name="Graphic 11" descr="Lock with solid fill">
            <a:extLst>
              <a:ext uri="{FF2B5EF4-FFF2-40B4-BE49-F238E27FC236}">
                <a16:creationId xmlns:a16="http://schemas.microsoft.com/office/drawing/2014/main" id="{C81491DD-4223-0112-6D00-29EF2B69865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71806" y="1473040"/>
            <a:ext cx="1080000" cy="1080000"/>
          </a:xfrm>
          <a:prstGeom prst="rect">
            <a:avLst/>
          </a:prstGeom>
        </p:spPr>
      </p:pic>
      <p:pic>
        <p:nvPicPr>
          <p:cNvPr id="13" name="Graphic 12" descr="Call center with solid fill">
            <a:extLst>
              <a:ext uri="{FF2B5EF4-FFF2-40B4-BE49-F238E27FC236}">
                <a16:creationId xmlns:a16="http://schemas.microsoft.com/office/drawing/2014/main" id="{F4E578A4-93CB-8763-7C7A-6B0B9722A0A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146435" y="1473040"/>
            <a:ext cx="1080000" cy="1080000"/>
          </a:xfrm>
          <a:prstGeom prst="rect">
            <a:avLst/>
          </a:prstGeom>
        </p:spPr>
      </p:pic>
      <p:pic>
        <p:nvPicPr>
          <p:cNvPr id="16" name="Graphic 15" descr="Syncing cloud with solid fill">
            <a:extLst>
              <a:ext uri="{FF2B5EF4-FFF2-40B4-BE49-F238E27FC236}">
                <a16:creationId xmlns:a16="http://schemas.microsoft.com/office/drawing/2014/main" id="{510617FD-9CEB-7235-4228-9D8B5F151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252" y="1473040"/>
            <a:ext cx="1080000" cy="1080000"/>
          </a:xfrm>
          <a:prstGeom prst="rect">
            <a:avLst/>
          </a:prstGeom>
        </p:spPr>
      </p:pic>
      <p:sp>
        <p:nvSpPr>
          <p:cNvPr id="26" name="Rectangle 25">
            <a:extLst>
              <a:ext uri="{FF2B5EF4-FFF2-40B4-BE49-F238E27FC236}">
                <a16:creationId xmlns:a16="http://schemas.microsoft.com/office/drawing/2014/main" id="{FF7671FB-2DA6-EEB5-DD19-C6FAF32820F8}"/>
              </a:ext>
            </a:extLst>
          </p:cNvPr>
          <p:cNvSpPr/>
          <p:nvPr/>
        </p:nvSpPr>
        <p:spPr>
          <a:xfrm flipV="1">
            <a:off x="477252" y="2535897"/>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7" name="Rectangle 26">
            <a:extLst>
              <a:ext uri="{FF2B5EF4-FFF2-40B4-BE49-F238E27FC236}">
                <a16:creationId xmlns:a16="http://schemas.microsoft.com/office/drawing/2014/main" id="{F8FAD12F-6361-434F-6625-6FB271FCD80B}"/>
              </a:ext>
            </a:extLst>
          </p:cNvPr>
          <p:cNvSpPr/>
          <p:nvPr/>
        </p:nvSpPr>
        <p:spPr>
          <a:xfrm flipV="1">
            <a:off x="4186918" y="2516968"/>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8" name="Rectangle 27">
            <a:extLst>
              <a:ext uri="{FF2B5EF4-FFF2-40B4-BE49-F238E27FC236}">
                <a16:creationId xmlns:a16="http://schemas.microsoft.com/office/drawing/2014/main" id="{C8C6BE8E-87D0-66F3-9418-0F77258822FC}"/>
              </a:ext>
            </a:extLst>
          </p:cNvPr>
          <p:cNvSpPr/>
          <p:nvPr/>
        </p:nvSpPr>
        <p:spPr>
          <a:xfrm flipV="1">
            <a:off x="8066360" y="2514456"/>
            <a:ext cx="3522056"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pic>
        <p:nvPicPr>
          <p:cNvPr id="2" name="Picture Placeholder 4" descr="AXA Partners">
            <a:extLst>
              <a:ext uri="{FF2B5EF4-FFF2-40B4-BE49-F238E27FC236}">
                <a16:creationId xmlns:a16="http://schemas.microsoft.com/office/drawing/2014/main" id="{DE5F68D2-584E-44E3-22FC-9F561A10DE2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4829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e la date 11">
            <a:extLst>
              <a:ext uri="{FF2B5EF4-FFF2-40B4-BE49-F238E27FC236}">
                <a16:creationId xmlns:a16="http://schemas.microsoft.com/office/drawing/2014/main" id="{0C2A3734-1DE9-4508-8E23-FA9ECD8E496F}"/>
              </a:ext>
            </a:extLst>
          </p:cNvPr>
          <p:cNvSpPr>
            <a:spLocks noGrp="1"/>
          </p:cNvSpPr>
          <p:nvPr>
            <p:ph type="dt" sz="half" idx="10"/>
          </p:nvPr>
        </p:nvSpPr>
        <p:spPr/>
        <p:txBody>
          <a:bodyPr/>
          <a:lstStyle/>
          <a:p>
            <a:fld id="{99C57126-A3C6-4C19-B7C8-BE6547A5D87E}" type="datetime1">
              <a:rPr lang="fr-FR" smtClean="0"/>
              <a:t>07/11/2024</a:t>
            </a:fld>
            <a:endParaRPr lang="fr-FR"/>
          </a:p>
        </p:txBody>
      </p:sp>
      <p:sp>
        <p:nvSpPr>
          <p:cNvPr id="14" name="Espace réservé du numéro de diapositive 13">
            <a:extLst>
              <a:ext uri="{FF2B5EF4-FFF2-40B4-BE49-F238E27FC236}">
                <a16:creationId xmlns:a16="http://schemas.microsoft.com/office/drawing/2014/main" id="{03EAEFD0-35DB-4A69-BECC-98D41E987660}"/>
              </a:ext>
            </a:extLst>
          </p:cNvPr>
          <p:cNvSpPr>
            <a:spLocks noGrp="1"/>
          </p:cNvSpPr>
          <p:nvPr>
            <p:ph type="sldNum" sz="quarter" idx="12"/>
          </p:nvPr>
        </p:nvSpPr>
        <p:spPr/>
        <p:txBody>
          <a:bodyPr/>
          <a:lstStyle/>
          <a:p>
            <a:fld id="{85FCA5DD-1A2A-441E-8A3A-06F8DC18DFAD}" type="slidenum">
              <a:rPr lang="fr-FR" smtClean="0"/>
              <a:pPr/>
              <a:t>4</a:t>
            </a:fld>
            <a:endParaRPr lang="fr-FR"/>
          </a:p>
        </p:txBody>
      </p:sp>
      <p:sp>
        <p:nvSpPr>
          <p:cNvPr id="16" name="Espace réservé du pied de page 15">
            <a:extLst>
              <a:ext uri="{FF2B5EF4-FFF2-40B4-BE49-F238E27FC236}">
                <a16:creationId xmlns:a16="http://schemas.microsoft.com/office/drawing/2014/main" id="{36505FF4-0265-4409-8B8C-01286FBD5269}"/>
              </a:ext>
            </a:extLst>
          </p:cNvPr>
          <p:cNvSpPr>
            <a:spLocks noGrp="1"/>
          </p:cNvSpPr>
          <p:nvPr>
            <p:ph type="ftr" sz="quarter" idx="11"/>
          </p:nvPr>
        </p:nvSpPr>
        <p:spPr/>
        <p:txBody>
          <a:bodyPr/>
          <a:lstStyle/>
          <a:p>
            <a:r>
              <a:rPr lang="fr-FR"/>
              <a:t>AKABI Presentation</a:t>
            </a:r>
          </a:p>
        </p:txBody>
      </p:sp>
      <p:sp>
        <p:nvSpPr>
          <p:cNvPr id="15" name="Titre 1">
            <a:extLst>
              <a:ext uri="{FF2B5EF4-FFF2-40B4-BE49-F238E27FC236}">
                <a16:creationId xmlns:a16="http://schemas.microsoft.com/office/drawing/2014/main" id="{71123031-5E6A-4C6B-B377-2A1AC02B3458}"/>
              </a:ext>
            </a:extLst>
          </p:cNvPr>
          <p:cNvSpPr>
            <a:spLocks noGrp="1"/>
          </p:cNvSpPr>
          <p:nvPr>
            <p:ph type="title"/>
          </p:nvPr>
        </p:nvSpPr>
        <p:spPr>
          <a:xfrm>
            <a:off x="839788" y="529200"/>
            <a:ext cx="10512425" cy="507600"/>
          </a:xfrm>
        </p:spPr>
        <p:txBody>
          <a:bodyPr/>
          <a:lstStyle/>
          <a:p>
            <a:r>
              <a:rPr lang="fr-FR"/>
              <a:t>Our 3 divisions</a:t>
            </a:r>
          </a:p>
        </p:txBody>
      </p:sp>
      <p:pic>
        <p:nvPicPr>
          <p:cNvPr id="17" name="Espace réservé pour une image  24">
            <a:extLst>
              <a:ext uri="{FF2B5EF4-FFF2-40B4-BE49-F238E27FC236}">
                <a16:creationId xmlns:a16="http://schemas.microsoft.com/office/drawing/2014/main" id="{3F095BAE-4024-4932-85EA-1D264E472C16}"/>
              </a:ext>
            </a:extLst>
          </p:cNvPr>
          <p:cNvPicPr>
            <a:picLocks noGrp="1" noChangeAspect="1"/>
          </p:cNvPicPr>
          <p:nvPr>
            <p:ph type="pic" sz="quarter" idx="16"/>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83085" y="2500509"/>
            <a:ext cx="667800" cy="667800"/>
          </a:xfrm>
        </p:spPr>
      </p:pic>
      <p:pic>
        <p:nvPicPr>
          <p:cNvPr id="18" name="Espace réservé pour une image  26">
            <a:extLst>
              <a:ext uri="{FF2B5EF4-FFF2-40B4-BE49-F238E27FC236}">
                <a16:creationId xmlns:a16="http://schemas.microsoft.com/office/drawing/2014/main" id="{74FCE4D0-12BE-46C8-8299-8FF2F0F94EB5}"/>
              </a:ext>
            </a:extLst>
          </p:cNvPr>
          <p:cNvPicPr>
            <a:picLocks noGrp="1" noChangeAspect="1"/>
          </p:cNvPicPr>
          <p:nvPr>
            <p:ph type="pic" sz="quarter" idx="17"/>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62100" y="2500509"/>
            <a:ext cx="667800" cy="667800"/>
          </a:xfrm>
        </p:spPr>
      </p:pic>
      <p:pic>
        <p:nvPicPr>
          <p:cNvPr id="19" name="Espace réservé pour une image  28">
            <a:extLst>
              <a:ext uri="{FF2B5EF4-FFF2-40B4-BE49-F238E27FC236}">
                <a16:creationId xmlns:a16="http://schemas.microsoft.com/office/drawing/2014/main" id="{77FF0712-0CDA-4F90-9405-1B18E6BB9752}"/>
              </a:ext>
            </a:extLst>
          </p:cNvPr>
          <p:cNvPicPr>
            <a:picLocks noGrp="1" noChangeAspect="1"/>
          </p:cNvPicPr>
          <p:nvPr>
            <p:ph type="pic" sz="quarter" idx="18"/>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741115" y="2500509"/>
            <a:ext cx="667800" cy="667800"/>
          </a:xfrm>
        </p:spPr>
      </p:pic>
      <p:sp>
        <p:nvSpPr>
          <p:cNvPr id="20" name="Espace réservé du texte 5">
            <a:extLst>
              <a:ext uri="{FF2B5EF4-FFF2-40B4-BE49-F238E27FC236}">
                <a16:creationId xmlns:a16="http://schemas.microsoft.com/office/drawing/2014/main" id="{56F60DA7-FBBD-4E51-8930-4C1859E4064E}"/>
              </a:ext>
            </a:extLst>
          </p:cNvPr>
          <p:cNvSpPr>
            <a:spLocks noGrp="1"/>
          </p:cNvSpPr>
          <p:nvPr>
            <p:ph type="body" sz="quarter" idx="20"/>
          </p:nvPr>
        </p:nvSpPr>
        <p:spPr>
          <a:xfrm>
            <a:off x="1828513" y="3749838"/>
            <a:ext cx="2576945" cy="323850"/>
          </a:xfrm>
        </p:spPr>
        <p:txBody>
          <a:bodyPr>
            <a:normAutofit lnSpcReduction="10000"/>
          </a:bodyPr>
          <a:lstStyle/>
          <a:p>
            <a:r>
              <a:rPr lang="fr-FR"/>
              <a:t>Business Innovation</a:t>
            </a:r>
          </a:p>
        </p:txBody>
      </p:sp>
      <p:sp>
        <p:nvSpPr>
          <p:cNvPr id="21" name="Espace réservé du texte 6">
            <a:extLst>
              <a:ext uri="{FF2B5EF4-FFF2-40B4-BE49-F238E27FC236}">
                <a16:creationId xmlns:a16="http://schemas.microsoft.com/office/drawing/2014/main" id="{F7ACC53C-16E3-403E-9CB3-56C88058E309}"/>
              </a:ext>
            </a:extLst>
          </p:cNvPr>
          <p:cNvSpPr>
            <a:spLocks noGrp="1"/>
          </p:cNvSpPr>
          <p:nvPr>
            <p:ph type="body" sz="quarter" idx="21"/>
          </p:nvPr>
        </p:nvSpPr>
        <p:spPr>
          <a:xfrm>
            <a:off x="4719735" y="3749838"/>
            <a:ext cx="2752531" cy="323850"/>
          </a:xfrm>
        </p:spPr>
        <p:txBody>
          <a:bodyPr>
            <a:normAutofit lnSpcReduction="10000"/>
          </a:bodyPr>
          <a:lstStyle/>
          <a:p>
            <a:r>
              <a:rPr lang="fr-FR"/>
              <a:t>Business Intelligence</a:t>
            </a:r>
          </a:p>
        </p:txBody>
      </p:sp>
      <p:sp>
        <p:nvSpPr>
          <p:cNvPr id="22" name="Espace réservé du texte 7">
            <a:extLst>
              <a:ext uri="{FF2B5EF4-FFF2-40B4-BE49-F238E27FC236}">
                <a16:creationId xmlns:a16="http://schemas.microsoft.com/office/drawing/2014/main" id="{9E39EA06-E0CD-404E-813A-F332A4962825}"/>
              </a:ext>
            </a:extLst>
          </p:cNvPr>
          <p:cNvSpPr>
            <a:spLocks noGrp="1"/>
          </p:cNvSpPr>
          <p:nvPr>
            <p:ph type="body" sz="quarter" idx="22"/>
          </p:nvPr>
        </p:nvSpPr>
        <p:spPr>
          <a:xfrm>
            <a:off x="7786543" y="3749838"/>
            <a:ext cx="2576945" cy="323850"/>
          </a:xfrm>
        </p:spPr>
        <p:txBody>
          <a:bodyPr>
            <a:normAutofit lnSpcReduction="10000"/>
          </a:bodyPr>
          <a:lstStyle/>
          <a:p>
            <a:r>
              <a:rPr lang="fr-FR"/>
              <a:t>Business </a:t>
            </a:r>
            <a:r>
              <a:rPr lang="fr-FR" err="1"/>
              <a:t>Integration</a:t>
            </a:r>
            <a:endParaRPr lang="fr-FR"/>
          </a:p>
        </p:txBody>
      </p:sp>
      <p:sp>
        <p:nvSpPr>
          <p:cNvPr id="23" name="Espace réservé du texte 8">
            <a:extLst>
              <a:ext uri="{FF2B5EF4-FFF2-40B4-BE49-F238E27FC236}">
                <a16:creationId xmlns:a16="http://schemas.microsoft.com/office/drawing/2014/main" id="{A4F394B7-38E1-4E49-A4AD-15D5D584DC90}"/>
              </a:ext>
            </a:extLst>
          </p:cNvPr>
          <p:cNvSpPr>
            <a:spLocks noGrp="1"/>
          </p:cNvSpPr>
          <p:nvPr>
            <p:ph type="body" sz="quarter" idx="24"/>
          </p:nvPr>
        </p:nvSpPr>
        <p:spPr>
          <a:xfrm>
            <a:off x="1859937" y="4147344"/>
            <a:ext cx="2576945" cy="1123156"/>
          </a:xfrm>
        </p:spPr>
        <p:txBody>
          <a:bodyPr>
            <a:normAutofit/>
          </a:bodyPr>
          <a:lstStyle/>
          <a:p>
            <a:r>
              <a:rPr lang="fr-FR" sz="1600"/>
              <a:t>Digital technologies and management</a:t>
            </a:r>
          </a:p>
        </p:txBody>
      </p:sp>
      <p:sp>
        <p:nvSpPr>
          <p:cNvPr id="24" name="Espace réservé du texte 9">
            <a:extLst>
              <a:ext uri="{FF2B5EF4-FFF2-40B4-BE49-F238E27FC236}">
                <a16:creationId xmlns:a16="http://schemas.microsoft.com/office/drawing/2014/main" id="{4EEDAF5B-FD67-4973-A876-DE175EE7EE52}"/>
              </a:ext>
            </a:extLst>
          </p:cNvPr>
          <p:cNvSpPr>
            <a:spLocks noGrp="1"/>
          </p:cNvSpPr>
          <p:nvPr>
            <p:ph type="body" sz="quarter" idx="25"/>
          </p:nvPr>
        </p:nvSpPr>
        <p:spPr>
          <a:xfrm>
            <a:off x="4719735" y="4147344"/>
            <a:ext cx="2752531" cy="1123156"/>
          </a:xfrm>
        </p:spPr>
        <p:txBody>
          <a:bodyPr>
            <a:normAutofit/>
          </a:bodyPr>
          <a:lstStyle/>
          <a:p>
            <a:r>
              <a:rPr lang="fr-FR" sz="1600" err="1"/>
              <a:t>Integrating</a:t>
            </a:r>
            <a:r>
              <a:rPr lang="fr-FR" sz="1600"/>
              <a:t> and </a:t>
            </a:r>
            <a:r>
              <a:rPr lang="fr-FR" sz="1600" err="1"/>
              <a:t>reporting</a:t>
            </a:r>
            <a:r>
              <a:rPr lang="fr-FR" sz="1600"/>
              <a:t> </a:t>
            </a:r>
            <a:r>
              <a:rPr lang="fr-FR" sz="1600" err="1"/>
              <a:t>customers</a:t>
            </a:r>
            <a:r>
              <a:rPr lang="fr-FR" sz="1600"/>
              <a:t> data</a:t>
            </a:r>
          </a:p>
        </p:txBody>
      </p:sp>
      <p:sp>
        <p:nvSpPr>
          <p:cNvPr id="25" name="Espace réservé du texte 10">
            <a:extLst>
              <a:ext uri="{FF2B5EF4-FFF2-40B4-BE49-F238E27FC236}">
                <a16:creationId xmlns:a16="http://schemas.microsoft.com/office/drawing/2014/main" id="{90D184F6-98B3-41C1-88A8-C176E002EB58}"/>
              </a:ext>
            </a:extLst>
          </p:cNvPr>
          <p:cNvSpPr>
            <a:spLocks noGrp="1"/>
          </p:cNvSpPr>
          <p:nvPr>
            <p:ph type="body" sz="quarter" idx="26"/>
          </p:nvPr>
        </p:nvSpPr>
        <p:spPr>
          <a:xfrm>
            <a:off x="7786543" y="4147344"/>
            <a:ext cx="2576945" cy="1123156"/>
          </a:xfrm>
        </p:spPr>
        <p:txBody>
          <a:bodyPr>
            <a:normAutofit/>
          </a:bodyPr>
          <a:lstStyle/>
          <a:p>
            <a:r>
              <a:rPr lang="fr-FR" sz="1600" err="1"/>
              <a:t>Implementing</a:t>
            </a:r>
            <a:r>
              <a:rPr lang="fr-FR" sz="1600"/>
              <a:t> cloud and </a:t>
            </a:r>
            <a:r>
              <a:rPr lang="fr-FR" sz="1600" err="1"/>
              <a:t>private</a:t>
            </a:r>
            <a:r>
              <a:rPr lang="fr-FR" sz="1600"/>
              <a:t> server platforms</a:t>
            </a:r>
          </a:p>
        </p:txBody>
      </p:sp>
    </p:spTree>
    <p:extLst>
      <p:ext uri="{BB962C8B-B14F-4D97-AF65-F5344CB8AC3E}">
        <p14:creationId xmlns:p14="http://schemas.microsoft.com/office/powerpoint/2010/main" val="3643399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1907A0B-5EC7-F196-F7B9-7CE4A339FDF1}"/>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78B81368-D415-E65E-2C77-578305F4099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972DBBB9-66AC-6DF9-B5E5-2D1BBCAEA7F1}"/>
              </a:ext>
            </a:extLst>
          </p:cNvPr>
          <p:cNvSpPr>
            <a:spLocks noGrp="1"/>
          </p:cNvSpPr>
          <p:nvPr>
            <p:ph type="sldNum" sz="quarter" idx="12"/>
          </p:nvPr>
        </p:nvSpPr>
        <p:spPr/>
        <p:txBody>
          <a:bodyPr/>
          <a:lstStyle/>
          <a:p>
            <a:fld id="{85FCA5DD-1A2A-441E-8A3A-06F8DC18DFAD}" type="slidenum">
              <a:rPr lang="fr-FR" smtClean="0"/>
              <a:pPr/>
              <a:t>40</a:t>
            </a:fld>
            <a:endParaRPr lang="fr-FR"/>
          </a:p>
        </p:txBody>
      </p:sp>
      <p:sp>
        <p:nvSpPr>
          <p:cNvPr id="6" name="Title 5">
            <a:extLst>
              <a:ext uri="{FF2B5EF4-FFF2-40B4-BE49-F238E27FC236}">
                <a16:creationId xmlns:a16="http://schemas.microsoft.com/office/drawing/2014/main" id="{EABCEC2C-3A6A-A615-85FD-D816F165BD58}"/>
              </a:ext>
            </a:extLst>
          </p:cNvPr>
          <p:cNvSpPr>
            <a:spLocks noGrp="1"/>
          </p:cNvSpPr>
          <p:nvPr>
            <p:ph type="title"/>
          </p:nvPr>
        </p:nvSpPr>
        <p:spPr/>
        <p:txBody>
          <a:bodyPr>
            <a:noAutofit/>
          </a:bodyPr>
          <a:lstStyle/>
          <a:p>
            <a:r>
              <a:rPr lang="en-US" sz="2200" cap="none">
                <a:latin typeface="Poppins Medium"/>
                <a:cs typeface="Poppins Medium"/>
              </a:rPr>
              <a:t>AXA Secure GPT enhances AI deployment with a focus on security</a:t>
            </a:r>
            <a:endParaRPr lang="fr-FR" sz="2200" cap="none">
              <a:latin typeface="Poppins Medium"/>
              <a:cs typeface="Poppins Medium"/>
            </a:endParaRPr>
          </a:p>
        </p:txBody>
      </p:sp>
      <p:pic>
        <p:nvPicPr>
          <p:cNvPr id="7" name="Image 8" descr="Une image contenant texte, Site web, Page web, logiciel&#10;&#10;Description générée automatiquement">
            <a:hlinkClick r:id="rId2"/>
            <a:extLst>
              <a:ext uri="{FF2B5EF4-FFF2-40B4-BE49-F238E27FC236}">
                <a16:creationId xmlns:a16="http://schemas.microsoft.com/office/drawing/2014/main" id="{D0833EC3-94C9-BDC2-39CF-B2A9AE2188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101"/>
          <a:stretch/>
        </p:blipFill>
        <p:spPr>
          <a:xfrm>
            <a:off x="8735141" y="1385775"/>
            <a:ext cx="2966286" cy="2531971"/>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BFBD18D0-C272-1CBF-49BF-19E9A7375A73}"/>
              </a:ext>
            </a:extLst>
          </p:cNvPr>
          <p:cNvSpPr/>
          <p:nvPr/>
        </p:nvSpPr>
        <p:spPr>
          <a:xfrm>
            <a:off x="888921" y="1688215"/>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9" name="Rectangle 8">
            <a:extLst>
              <a:ext uri="{FF2B5EF4-FFF2-40B4-BE49-F238E27FC236}">
                <a16:creationId xmlns:a16="http://schemas.microsoft.com/office/drawing/2014/main" id="{F9A3B4B8-A1F6-6ED0-9093-28E478CD01B9}"/>
              </a:ext>
            </a:extLst>
          </p:cNvPr>
          <p:cNvSpPr/>
          <p:nvPr/>
        </p:nvSpPr>
        <p:spPr>
          <a:xfrm>
            <a:off x="3159632" y="1688215"/>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a:extLst>
              <a:ext uri="{FF2B5EF4-FFF2-40B4-BE49-F238E27FC236}">
                <a16:creationId xmlns:a16="http://schemas.microsoft.com/office/drawing/2014/main" id="{8D567585-C763-EA1E-2CC6-F2D746B279A3}"/>
              </a:ext>
            </a:extLst>
          </p:cNvPr>
          <p:cNvSpPr txBox="1"/>
          <p:nvPr/>
        </p:nvSpPr>
        <p:spPr>
          <a:xfrm>
            <a:off x="3159633" y="2005430"/>
            <a:ext cx="5145222" cy="646331"/>
          </a:xfrm>
          <a:prstGeom prst="rect">
            <a:avLst/>
          </a:prstGeom>
          <a:noFill/>
        </p:spPr>
        <p:txBody>
          <a:bodyPr wrap="square" rtlCol="0" anchor="ctr">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Achieved 86% adoption among AXA HQ employees</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A077F66C-1E68-7F8D-B09D-383520F76A0B}"/>
              </a:ext>
            </a:extLst>
          </p:cNvPr>
          <p:cNvSpPr txBox="1"/>
          <p:nvPr/>
        </p:nvSpPr>
        <p:spPr>
          <a:xfrm>
            <a:off x="3159631" y="3900153"/>
            <a:ext cx="5145219" cy="923330"/>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Leveraged </a:t>
            </a:r>
            <a:r>
              <a:rPr lang="en-US" b="1">
                <a:solidFill>
                  <a:srgbClr val="000000"/>
                </a:solidFill>
                <a:latin typeface="Lato Light"/>
                <a:ea typeface="Lato Light"/>
                <a:cs typeface="Lato Light"/>
              </a:rPr>
              <a:t>Azure OpenAI </a:t>
            </a:r>
            <a:r>
              <a:rPr lang="en-US">
                <a:solidFill>
                  <a:srgbClr val="000000"/>
                </a:solidFill>
                <a:latin typeface="Lato Light"/>
                <a:ea typeface="Lato Light"/>
                <a:cs typeface="Lato Light"/>
              </a:rPr>
              <a:t>to implement a scalable, secure, and compliant infrastructure for AI use across the organization</a:t>
            </a:r>
            <a:endParaRPr lang="fr-FR">
              <a:solidFill>
                <a:srgbClr val="000000"/>
              </a:solidFill>
              <a:latin typeface="Lato Light"/>
              <a:ea typeface="Lato Light"/>
              <a:cs typeface="Lato Light"/>
            </a:endParaRPr>
          </a:p>
        </p:txBody>
      </p:sp>
      <p:sp>
        <p:nvSpPr>
          <p:cNvPr id="13" name="TextBox 12">
            <a:extLst>
              <a:ext uri="{FF2B5EF4-FFF2-40B4-BE49-F238E27FC236}">
                <a16:creationId xmlns:a16="http://schemas.microsoft.com/office/drawing/2014/main" id="{3503483F-4297-3CC4-37FC-8DBCA72C8CAE}"/>
              </a:ext>
            </a:extLst>
          </p:cNvPr>
          <p:cNvSpPr txBox="1"/>
          <p:nvPr/>
        </p:nvSpPr>
        <p:spPr>
          <a:xfrm>
            <a:off x="3159631" y="2927509"/>
            <a:ext cx="5145219" cy="646331"/>
          </a:xfrm>
          <a:prstGeom prst="rect">
            <a:avLst/>
          </a:prstGeom>
          <a:noFill/>
        </p:spPr>
        <p:txBody>
          <a:bodyPr wrap="square" rtlCol="0" anchor="ctr">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Launched the </a:t>
            </a:r>
            <a:r>
              <a:rPr lang="en-US" b="1">
                <a:solidFill>
                  <a:srgbClr val="000000"/>
                </a:solidFill>
                <a:latin typeface="Lato Light" panose="020F0502020204030203" pitchFamily="34" charset="0"/>
                <a:ea typeface="Lato Light" panose="020F0502020204030203" pitchFamily="34" charset="0"/>
                <a:cs typeface="Lato Light" panose="020F0502020204030203" pitchFamily="34" charset="0"/>
              </a:rPr>
              <a:t>Generative AI for Everyone at AXA</a:t>
            </a: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 e-learning module</a:t>
            </a:r>
          </a:p>
        </p:txBody>
      </p:sp>
      <p:sp>
        <p:nvSpPr>
          <p:cNvPr id="14" name="TextBox 13">
            <a:extLst>
              <a:ext uri="{FF2B5EF4-FFF2-40B4-BE49-F238E27FC236}">
                <a16:creationId xmlns:a16="http://schemas.microsoft.com/office/drawing/2014/main" id="{4968A599-F808-F88B-DAEC-65EEDD19F70E}"/>
              </a:ext>
            </a:extLst>
          </p:cNvPr>
          <p:cNvSpPr txBox="1"/>
          <p:nvPr/>
        </p:nvSpPr>
        <p:spPr>
          <a:xfrm>
            <a:off x="888921" y="1866931"/>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86%</a:t>
            </a:r>
          </a:p>
        </p:txBody>
      </p:sp>
      <p:cxnSp>
        <p:nvCxnSpPr>
          <p:cNvPr id="18" name="Straight Connector 17">
            <a:extLst>
              <a:ext uri="{FF2B5EF4-FFF2-40B4-BE49-F238E27FC236}">
                <a16:creationId xmlns:a16="http://schemas.microsoft.com/office/drawing/2014/main" id="{387437B3-80D2-636C-C4A1-96404E7A69D6}"/>
              </a:ext>
            </a:extLst>
          </p:cNvPr>
          <p:cNvCxnSpPr>
            <a:cxnSpLocks/>
          </p:cNvCxnSpPr>
          <p:nvPr/>
        </p:nvCxnSpPr>
        <p:spPr>
          <a:xfrm>
            <a:off x="8439859" y="1422400"/>
            <a:ext cx="0" cy="4630057"/>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0633678-2583-DE9D-BA04-6108BCC2E450}"/>
              </a:ext>
            </a:extLst>
          </p:cNvPr>
          <p:cNvGrpSpPr/>
          <p:nvPr/>
        </p:nvGrpSpPr>
        <p:grpSpPr>
          <a:xfrm>
            <a:off x="9073337" y="4021489"/>
            <a:ext cx="2422354" cy="2173136"/>
            <a:chOff x="7942951" y="372486"/>
            <a:chExt cx="4237038" cy="3463354"/>
          </a:xfrm>
        </p:grpSpPr>
        <p:pic>
          <p:nvPicPr>
            <p:cNvPr id="19" name="Image 5">
              <a:extLst>
                <a:ext uri="{FF2B5EF4-FFF2-40B4-BE49-F238E27FC236}">
                  <a16:creationId xmlns:a16="http://schemas.microsoft.com/office/drawing/2014/main" id="{97D541EC-A607-C067-097C-009127F07C2C}"/>
                </a:ext>
              </a:extLst>
            </p:cNvPr>
            <p:cNvPicPr>
              <a:picLocks noChangeAspect="1"/>
            </p:cNvPicPr>
            <p:nvPr/>
          </p:nvPicPr>
          <p:blipFill>
            <a:blip r:embed="rId4"/>
            <a:srcRect l="31277" t="1571" b="65384"/>
            <a:stretch/>
          </p:blipFill>
          <p:spPr>
            <a:xfrm>
              <a:off x="7942951" y="372486"/>
              <a:ext cx="4237038" cy="1923039"/>
            </a:xfrm>
            <a:prstGeom prst="rect">
              <a:avLst/>
            </a:prstGeom>
            <a:ln>
              <a:noFill/>
            </a:ln>
            <a:effectLst>
              <a:outerShdw blurRad="292100" dist="139700" dir="2700000" algn="tl" rotWithShape="0">
                <a:srgbClr val="333333">
                  <a:alpha val="65000"/>
                </a:srgbClr>
              </a:outerShdw>
            </a:effectLst>
          </p:spPr>
        </p:pic>
        <p:pic>
          <p:nvPicPr>
            <p:cNvPr id="20" name="Image 5">
              <a:extLst>
                <a:ext uri="{FF2B5EF4-FFF2-40B4-BE49-F238E27FC236}">
                  <a16:creationId xmlns:a16="http://schemas.microsoft.com/office/drawing/2014/main" id="{819B7B5E-AC19-895E-5C72-5A7C5F9D56D2}"/>
                </a:ext>
              </a:extLst>
            </p:cNvPr>
            <p:cNvPicPr>
              <a:picLocks noChangeAspect="1"/>
            </p:cNvPicPr>
            <p:nvPr/>
          </p:nvPicPr>
          <p:blipFill>
            <a:blip r:embed="rId4"/>
            <a:srcRect l="31277" t="67708" b="5124"/>
            <a:stretch/>
          </p:blipFill>
          <p:spPr>
            <a:xfrm>
              <a:off x="7942951" y="2254816"/>
              <a:ext cx="4237038" cy="1581024"/>
            </a:xfrm>
            <a:prstGeom prst="rect">
              <a:avLst/>
            </a:prstGeom>
            <a:ln>
              <a:noFill/>
            </a:ln>
            <a:effectLst>
              <a:outerShdw blurRad="292100" dist="139700" dir="2700000" algn="tl" rotWithShape="0">
                <a:srgbClr val="333333">
                  <a:alpha val="65000"/>
                </a:srgbClr>
              </a:outerShdw>
            </a:effectLst>
          </p:spPr>
        </p:pic>
      </p:grpSp>
      <p:pic>
        <p:nvPicPr>
          <p:cNvPr id="22" name="Graphic 21" descr="Classroom with solid fill">
            <a:extLst>
              <a:ext uri="{FF2B5EF4-FFF2-40B4-BE49-F238E27FC236}">
                <a16:creationId xmlns:a16="http://schemas.microsoft.com/office/drawing/2014/main" id="{4CEFD63E-105F-09C6-CFC1-DBEC07211E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163" y="2710674"/>
            <a:ext cx="1080000" cy="1080000"/>
          </a:xfrm>
          <a:prstGeom prst="rect">
            <a:avLst/>
          </a:prstGeom>
        </p:spPr>
      </p:pic>
      <p:pic>
        <p:nvPicPr>
          <p:cNvPr id="23" name="Graphic 22" descr="Server with solid fill">
            <a:extLst>
              <a:ext uri="{FF2B5EF4-FFF2-40B4-BE49-F238E27FC236}">
                <a16:creationId xmlns:a16="http://schemas.microsoft.com/office/drawing/2014/main" id="{4CEFD63E-105F-09C6-CFC1-DBEC07211E7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0163" y="3821818"/>
            <a:ext cx="1080000" cy="1080000"/>
          </a:xfrm>
          <a:prstGeom prst="rect">
            <a:avLst/>
          </a:prstGeom>
        </p:spPr>
      </p:pic>
      <p:sp>
        <p:nvSpPr>
          <p:cNvPr id="12" name="TextBox 11">
            <a:extLst>
              <a:ext uri="{FF2B5EF4-FFF2-40B4-BE49-F238E27FC236}">
                <a16:creationId xmlns:a16="http://schemas.microsoft.com/office/drawing/2014/main" id="{0FEF4385-B3C9-5625-24C5-035851BCC8CD}"/>
              </a:ext>
            </a:extLst>
          </p:cNvPr>
          <p:cNvSpPr txBox="1"/>
          <p:nvPr/>
        </p:nvSpPr>
        <p:spPr>
          <a:xfrm>
            <a:off x="3159631" y="4973935"/>
            <a:ext cx="5145219" cy="923330"/>
          </a:xfrm>
          <a:prstGeom prst="rect">
            <a:avLst/>
          </a:prstGeom>
          <a:noFill/>
        </p:spPr>
        <p:txBody>
          <a:bodyPr wrap="square" rtlCol="0" anchor="ctr">
            <a:spAutoFit/>
          </a:bodyPr>
          <a:lstStyle>
            <a:defPPr rtl="0">
              <a:defRPr lang="fr-FR"/>
            </a:defPPr>
            <a:lvl1pP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t>Assisting 35 000 employees (expanding to 100 000.) across various functions, enhancing efficiency, document drafting, underwriting, etc.</a:t>
            </a:r>
          </a:p>
        </p:txBody>
      </p:sp>
      <p:sp>
        <p:nvSpPr>
          <p:cNvPr id="17" name="TextBox 16">
            <a:extLst>
              <a:ext uri="{FF2B5EF4-FFF2-40B4-BE49-F238E27FC236}">
                <a16:creationId xmlns:a16="http://schemas.microsoft.com/office/drawing/2014/main" id="{F32704C6-99BE-840E-B5AD-0124E5BFEA3A}"/>
              </a:ext>
            </a:extLst>
          </p:cNvPr>
          <p:cNvSpPr txBox="1"/>
          <p:nvPr/>
        </p:nvSpPr>
        <p:spPr>
          <a:xfrm>
            <a:off x="888921" y="4979113"/>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35K</a:t>
            </a:r>
          </a:p>
        </p:txBody>
      </p:sp>
      <p:pic>
        <p:nvPicPr>
          <p:cNvPr id="2" name="Picture Placeholder 4" descr="AXA Partners">
            <a:extLst>
              <a:ext uri="{FF2B5EF4-FFF2-40B4-BE49-F238E27FC236}">
                <a16:creationId xmlns:a16="http://schemas.microsoft.com/office/drawing/2014/main" id="{134150BC-FB5E-0D70-3591-664F17E654E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856973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2x Senior Data Scientist (10 </a:t>
            </a:r>
            <a:r>
              <a:rPr lang="fr-FR" err="1">
                <a:solidFill>
                  <a:srgbClr val="000000"/>
                </a:solidFill>
              </a:rPr>
              <a:t>months</a:t>
            </a:r>
            <a:r>
              <a:rPr lang="fr-FR">
                <a:solidFill>
                  <a:srgbClr val="000000"/>
                </a:solidFill>
              </a:rPr>
              <a:t>)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lstStyle/>
          <a:p>
            <a:r>
              <a:rPr lang="fr-FR">
                <a:solidFill>
                  <a:srgbClr val="000000"/>
                </a:solidFill>
              </a:rPr>
              <a:t>GPT
Azure DevOps
</a:t>
            </a:r>
            <a:r>
              <a:rPr lang="fr-FR" err="1">
                <a:solidFill>
                  <a:srgbClr val="000000"/>
                </a:solidFill>
              </a:rPr>
              <a:t>LangChain</a:t>
            </a:r>
            <a:r>
              <a:rPr lang="fr-FR">
                <a:solidFill>
                  <a:srgbClr val="000000"/>
                </a:solidFill>
              </a:rPr>
              <a:t>
Azure Data Lake
SharePoint Framework
Python
</a:t>
            </a:r>
          </a:p>
        </p:txBody>
      </p:sp>
      <p:pic>
        <p:nvPicPr>
          <p:cNvPr id="9" name="Picture Placeholder 8" descr="LangChain">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1" name="Picture Placeholder 10" descr="Python">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15" name="Picture Placeholder 14" descr="[#LogoTechnology7#]">
            <a:extLst>
              <a:ext uri="{FF2B5EF4-FFF2-40B4-BE49-F238E27FC236}">
                <a16:creationId xmlns:a16="http://schemas.microsoft.com/office/drawing/2014/main" id="{10C345C2-4109-4156-A7CF-AE142E1D51DA}"/>
              </a:ext>
            </a:extLst>
          </p:cNvPr>
          <p:cNvPicPr>
            <a:picLocks noGrp="1" noChangeAspect="1"/>
          </p:cNvPicPr>
          <p:nvPr>
            <p:ph type="pic" sz="quarter" idx="24"/>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17" name="Picture Placeholder 16" descr="[#LogoTechnology8#]">
            <a:extLst>
              <a:ext uri="{FF2B5EF4-FFF2-40B4-BE49-F238E27FC236}">
                <a16:creationId xmlns:a16="http://schemas.microsoft.com/office/drawing/2014/main" id="{F0EE2082-60F7-4ACA-8112-F74DF52F0F0C}"/>
              </a:ext>
            </a:extLst>
          </p:cNvPr>
          <p:cNvPicPr>
            <a:picLocks noGrp="1" noChangeAspect="1"/>
          </p:cNvPicPr>
          <p:nvPr>
            <p:ph type="pic" sz="quarter" idx="25"/>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8" name="Picture Placeholder 7" descr="AXA Partners">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6" cstate="email">
            <a:extLst>
              <a:ext uri="{28A0092B-C50C-407E-A947-70E740481C1C}">
                <a14:useLocalDpi xmlns:a14="http://schemas.microsoft.com/office/drawing/2010/main" val="0"/>
              </a:ext>
            </a:extLst>
          </a:blip>
          <a:srcRect/>
          <a:stretch/>
        </p:blipFill>
        <p:spPr/>
      </p:pic>
      <p:pic>
        <p:nvPicPr>
          <p:cNvPr id="7" name="Picture Placeholder 6" descr="Azure DevOps">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7" cstate="email">
            <a:extLst>
              <a:ext uri="{28A0092B-C50C-407E-A947-70E740481C1C}">
                <a14:useLocalDpi xmlns:a14="http://schemas.microsoft.com/office/drawing/2010/main" val="0"/>
              </a:ext>
            </a:extLst>
          </a:blip>
          <a:srcRect l="-34532" r="-34532"/>
          <a:stretch/>
        </p:blipFill>
        <p:spPr/>
      </p:pic>
      <p:pic>
        <p:nvPicPr>
          <p:cNvPr id="30" name="Picture Placeholder 29" descr="Azure Data Lake">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8" cstate="email">
            <a:extLst>
              <a:ext uri="{28A0092B-C50C-407E-A947-70E740481C1C}">
                <a14:useLocalDpi xmlns:a14="http://schemas.microsoft.com/office/drawing/2010/main" val="0"/>
              </a:ext>
            </a:extLst>
          </a:blip>
          <a:srcRect l="-34532" r="-34532"/>
          <a:stretch/>
        </p:blipFill>
        <p:spPr/>
      </p:pic>
      <p:pic>
        <p:nvPicPr>
          <p:cNvPr id="32" name="Picture Placeholder 31" descr="[#LogoTechnology6#]">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34" name="Picture Placeholder 33" descr="[#LogoTechnology9#]">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5"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fr-FR" sz="2200" cap="none">
                <a:latin typeface="Poppins Medium"/>
                <a:cs typeface="Poppins Medium"/>
              </a:rPr>
              <a:t>Secure GPT &amp; </a:t>
            </a:r>
            <a:r>
              <a:rPr lang="fr-FR" sz="2200" cap="none" err="1">
                <a:latin typeface="Poppins Medium"/>
                <a:cs typeface="Poppins Medium"/>
              </a:rPr>
              <a:t>Generative</a:t>
            </a:r>
            <a:r>
              <a:rPr lang="fr-FR" sz="2200" cap="none">
                <a:latin typeface="Poppins Medium"/>
                <a:cs typeface="Poppins Medium"/>
              </a:rPr>
              <a:t> AI</a:t>
            </a:r>
          </a:p>
        </p:txBody>
      </p:sp>
      <p:pic>
        <p:nvPicPr>
          <p:cNvPr id="3080" name="Picture 8" descr="On Choosing a Deep Reinforcement Learning Library | by Thomas Simonini ...">
            <a:extLst>
              <a:ext uri="{FF2B5EF4-FFF2-40B4-BE49-F238E27FC236}">
                <a16:creationId xmlns:a16="http://schemas.microsoft.com/office/drawing/2014/main" id="{794AF70B-205E-A5BA-A464-3EDCE02941C7}"/>
              </a:ext>
            </a:extLst>
          </p:cNvPr>
          <p:cNvPicPr>
            <a:picLocks noGrp="1" noChangeAspect="1" noChangeArrowheads="1"/>
          </p:cNvPicPr>
          <p:nvPr>
            <p:ph type="pic" sz="quarter" idx="21"/>
          </p:nvPr>
        </p:nvPicPr>
        <p:blipFill rotWithShape="1">
          <a:blip r:embed="rId9">
            <a:extLst>
              <a:ext uri="{28A0092B-C50C-407E-A947-70E740481C1C}">
                <a14:useLocalDpi xmlns:a14="http://schemas.microsoft.com/office/drawing/2010/main" val="0"/>
              </a:ext>
            </a:extLst>
          </a:blip>
          <a:srcRect l="-8688" r="-868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2">
            <a:extLst>
              <a:ext uri="{FF2B5EF4-FFF2-40B4-BE49-F238E27FC236}">
                <a16:creationId xmlns:a16="http://schemas.microsoft.com/office/drawing/2014/main" id="{1894A82F-8D93-419F-1970-4CB364F9725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14" name="Footer Placeholder 3">
            <a:extLst>
              <a:ext uri="{FF2B5EF4-FFF2-40B4-BE49-F238E27FC236}">
                <a16:creationId xmlns:a16="http://schemas.microsoft.com/office/drawing/2014/main" id="{BB0C2C5F-E3E8-2418-5A95-7E472976E48E}"/>
              </a:ext>
            </a:extLst>
          </p:cNvPr>
          <p:cNvSpPr>
            <a:spLocks noGrp="1"/>
          </p:cNvSpPr>
          <p:nvPr>
            <p:ph type="ftr" sz="quarter" idx="11"/>
          </p:nvPr>
        </p:nvSpPr>
        <p:spPr>
          <a:xfrm>
            <a:off x="3810199" y="6211825"/>
            <a:ext cx="4571603" cy="365125"/>
          </a:xfrm>
        </p:spPr>
        <p:txBody>
          <a:bodyPr/>
          <a:lstStyle/>
          <a:p>
            <a:r>
              <a:rPr lang="fr-FR"/>
              <a:t>AXA</a:t>
            </a:r>
          </a:p>
        </p:txBody>
      </p:sp>
      <p:sp>
        <p:nvSpPr>
          <p:cNvPr id="16" name="Slide Number Placeholder 4">
            <a:extLst>
              <a:ext uri="{FF2B5EF4-FFF2-40B4-BE49-F238E27FC236}">
                <a16:creationId xmlns:a16="http://schemas.microsoft.com/office/drawing/2014/main" id="{901CA676-3720-1C49-7573-E73ECA11551C}"/>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41</a:t>
            </a:fld>
            <a:endParaRPr lang="fr-FR"/>
          </a:p>
        </p:txBody>
      </p:sp>
    </p:spTree>
    <p:extLst>
      <p:ext uri="{BB962C8B-B14F-4D97-AF65-F5344CB8AC3E}">
        <p14:creationId xmlns:p14="http://schemas.microsoft.com/office/powerpoint/2010/main" val="3894745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4" descr="AXA Partners">
            <a:extLst>
              <a:ext uri="{FF2B5EF4-FFF2-40B4-BE49-F238E27FC236}">
                <a16:creationId xmlns:a16="http://schemas.microsoft.com/office/drawing/2014/main" id="{8235404D-EBBD-51A8-A586-BDA198E2BD5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7758" r="-7758"/>
          <a:stretch/>
        </p:blipFill>
        <p:spPr>
          <a:prstGeom prst="rect">
            <a:avLst/>
          </a:prstGeom>
        </p:spPr>
      </p:pic>
      <p:sp>
        <p:nvSpPr>
          <p:cNvPr id="3" name="Title 2">
            <a:extLst>
              <a:ext uri="{FF2B5EF4-FFF2-40B4-BE49-F238E27FC236}">
                <a16:creationId xmlns:a16="http://schemas.microsoft.com/office/drawing/2014/main" id="{2CAD6CE9-7255-44BB-534C-26DE112B9093}"/>
              </a:ext>
            </a:extLst>
          </p:cNvPr>
          <p:cNvSpPr>
            <a:spLocks noGrp="1"/>
          </p:cNvSpPr>
          <p:nvPr>
            <p:ph type="title"/>
          </p:nvPr>
        </p:nvSpPr>
        <p:spPr/>
        <p:txBody>
          <a:bodyPr/>
          <a:lstStyle/>
          <a:p>
            <a:r>
              <a:rPr lang="fr-FR" sz="4000" err="1"/>
              <a:t>Retrieval-Augmented</a:t>
            </a:r>
            <a:r>
              <a:rPr lang="fr-FR" sz="4000"/>
              <a:t> </a:t>
            </a:r>
            <a:r>
              <a:rPr lang="fr-FR" sz="4000" err="1"/>
              <a:t>Generation</a:t>
            </a:r>
            <a:r>
              <a:rPr lang="fr-FR" sz="4000"/>
              <a:t> for </a:t>
            </a:r>
            <a:r>
              <a:rPr lang="fr-FR" sz="4000" err="1"/>
              <a:t>Subjects</a:t>
            </a:r>
            <a:r>
              <a:rPr lang="fr-FR" sz="4000"/>
              <a:t> </a:t>
            </a:r>
            <a:r>
              <a:rPr lang="fr-FR" sz="4000" err="1"/>
              <a:t>matter</a:t>
            </a:r>
            <a:r>
              <a:rPr lang="fr-FR" sz="4000"/>
              <a:t> experts</a:t>
            </a:r>
          </a:p>
        </p:txBody>
      </p:sp>
      <p:sp>
        <p:nvSpPr>
          <p:cNvPr id="9" name="Text Placeholder 8">
            <a:extLst>
              <a:ext uri="{FF2B5EF4-FFF2-40B4-BE49-F238E27FC236}">
                <a16:creationId xmlns:a16="http://schemas.microsoft.com/office/drawing/2014/main" id="{4494EFD5-E9DB-9C71-91EC-2B02FC2EFCAC}"/>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0A82A5E9-F7EE-8F77-6C81-9740F5F752C9}"/>
              </a:ext>
            </a:extLst>
          </p:cNvPr>
          <p:cNvSpPr>
            <a:spLocks noGrp="1"/>
          </p:cNvSpPr>
          <p:nvPr>
            <p:ph type="dt" sz="half" idx="12"/>
          </p:nvPr>
        </p:nvSpPr>
        <p:spPr/>
        <p:txBody>
          <a:bodyPr/>
          <a:lstStyle/>
          <a:p>
            <a:fld id="{B3B3DACF-A3A8-4142-B379-40C72AB74E46}" type="datetime1">
              <a:rPr lang="fr-FR" smtClean="0"/>
              <a:t>07/11/2024</a:t>
            </a:fld>
            <a:endParaRPr lang="fr-FR"/>
          </a:p>
        </p:txBody>
      </p:sp>
    </p:spTree>
    <p:extLst>
      <p:ext uri="{BB962C8B-B14F-4D97-AF65-F5344CB8AC3E}">
        <p14:creationId xmlns:p14="http://schemas.microsoft.com/office/powerpoint/2010/main" val="1930092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rPr>
              <a:t>AXA employees deal with an overwhelming volume of information from various sources and formats</a:t>
            </a:r>
            <a:endParaRPr lang="fr-FR" sz="2200" cap="none">
              <a:solidFill>
                <a:srgbClr val="000000"/>
              </a:solidFill>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58769"/>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1" y="1858769"/>
            <a:ext cx="5486402"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13591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Large  and diverse documents</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2041598"/>
            <a:ext cx="5486402" cy="1200329"/>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Annual reports, regulations or minutes can be several hundred pages long. Depending on the department, employees may need to analyze videos, charts, etc.</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404876"/>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Vast amount of sources</a:t>
            </a:r>
            <a:endParaRPr lang="fr-FR">
              <a:solidFill>
                <a:srgbClr val="000000"/>
              </a:solidFill>
              <a:latin typeface="Poppins Medium"/>
              <a:ea typeface="Lato Light"/>
              <a:cs typeface="Poppins Medium"/>
            </a:endParaRP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1" y="3310554"/>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The corpus of data handled by AXA’s financial analysts is large and highly varied, encompassing reports, regulations, and market analyses across different formats and sources</a:t>
            </a:r>
            <a:endParaRPr lang="fr-FR">
              <a:latin typeface="Lato Light"/>
              <a:ea typeface="Lato Light"/>
              <a:cs typeface="Lato Light"/>
            </a:endParaRP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678914"/>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Data Breaches</a:t>
            </a:r>
            <a:endParaRPr lang="fr-FR">
              <a:solidFill>
                <a:srgbClr val="000000"/>
              </a:solidFill>
              <a:latin typeface="Poppins Medium"/>
              <a:ea typeface="Lato Light"/>
              <a:cs typeface="Poppins Medium"/>
            </a:endParaRP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1" y="4584593"/>
            <a:ext cx="5486401" cy="1200329"/>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External RAG solution can lead to leakage of sensitive data therefore cannot be used by employees</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3" name="Date Placeholder 2">
            <a:extLst>
              <a:ext uri="{FF2B5EF4-FFF2-40B4-BE49-F238E27FC236}">
                <a16:creationId xmlns:a16="http://schemas.microsoft.com/office/drawing/2014/main" id="{057EB1A1-12A3-86DB-7AA3-FD5517CBB15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5" name="Footer Placeholder 3">
            <a:extLst>
              <a:ext uri="{FF2B5EF4-FFF2-40B4-BE49-F238E27FC236}">
                <a16:creationId xmlns:a16="http://schemas.microsoft.com/office/drawing/2014/main" id="{923DBB78-B6AE-D051-A88B-405E3C746A11}"/>
              </a:ext>
            </a:extLst>
          </p:cNvPr>
          <p:cNvSpPr>
            <a:spLocks noGrp="1"/>
          </p:cNvSpPr>
          <p:nvPr>
            <p:ph type="ftr" sz="quarter" idx="11"/>
          </p:nvPr>
        </p:nvSpPr>
        <p:spPr>
          <a:xfrm>
            <a:off x="3810199" y="6211825"/>
            <a:ext cx="4571603" cy="365125"/>
          </a:xfrm>
        </p:spPr>
        <p:txBody>
          <a:bodyPr/>
          <a:lstStyle/>
          <a:p>
            <a:r>
              <a:rPr lang="fr-FR"/>
              <a:t>AXA</a:t>
            </a:r>
          </a:p>
        </p:txBody>
      </p:sp>
      <p:sp>
        <p:nvSpPr>
          <p:cNvPr id="7" name="Slide Number Placeholder 4">
            <a:extLst>
              <a:ext uri="{FF2B5EF4-FFF2-40B4-BE49-F238E27FC236}">
                <a16:creationId xmlns:a16="http://schemas.microsoft.com/office/drawing/2014/main" id="{F7E58B16-2A71-D3CA-34A1-C4D6935367E2}"/>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43</a:t>
            </a:fld>
            <a:endParaRPr lang="fr-FR"/>
          </a:p>
        </p:txBody>
      </p:sp>
      <p:pic>
        <p:nvPicPr>
          <p:cNvPr id="20" name="Picture Placeholder 4" descr="AXA Partners">
            <a:extLst>
              <a:ext uri="{FF2B5EF4-FFF2-40B4-BE49-F238E27FC236}">
                <a16:creationId xmlns:a16="http://schemas.microsoft.com/office/drawing/2014/main" id="{C298DC4E-EFA1-252F-5379-105ED7126EC4}"/>
              </a:ext>
            </a:extLst>
          </p:cNvPr>
          <p:cNvPicPr>
            <a:picLocks noGrp="1" noChangeAspect="1"/>
          </p:cNvPicPr>
          <p:nvPr>
            <p:ph type="pic" sz="quarter" idx="42"/>
          </p:nvPr>
        </p:nvPicPr>
        <p:blipFill rotWithShape="1">
          <a:blip r:embed="rId3"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cxnSp>
        <p:nvCxnSpPr>
          <p:cNvPr id="2" name="Straight Connector 1">
            <a:extLst>
              <a:ext uri="{FF2B5EF4-FFF2-40B4-BE49-F238E27FC236}">
                <a16:creationId xmlns:a16="http://schemas.microsoft.com/office/drawing/2014/main" id="{37ADDFFD-35EE-DF6B-AD15-D78B9B42C3E1}"/>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B8F85C4-00BC-D36C-D2EA-8597647152AB}"/>
              </a:ext>
            </a:extLst>
          </p:cNvPr>
          <p:cNvSpPr/>
          <p:nvPr/>
        </p:nvSpPr>
        <p:spPr>
          <a:xfrm flipV="1">
            <a:off x="9357359" y="1867153"/>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a:extLst>
              <a:ext uri="{FF2B5EF4-FFF2-40B4-BE49-F238E27FC236}">
                <a16:creationId xmlns:a16="http://schemas.microsoft.com/office/drawing/2014/main" id="{4CA3A64A-888D-0303-6232-7583BAB3CAD6}"/>
              </a:ext>
            </a:extLst>
          </p:cNvPr>
          <p:cNvSpPr txBox="1"/>
          <p:nvPr/>
        </p:nvSpPr>
        <p:spPr>
          <a:xfrm>
            <a:off x="9357359" y="1645916"/>
            <a:ext cx="2361981" cy="22123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11" name="TextBox 10">
            <a:extLst>
              <a:ext uri="{FF2B5EF4-FFF2-40B4-BE49-F238E27FC236}">
                <a16:creationId xmlns:a16="http://schemas.microsoft.com/office/drawing/2014/main" id="{3CD48C1B-D1C5-3405-FA03-5C1F25FAFD77}"/>
              </a:ext>
            </a:extLst>
          </p:cNvPr>
          <p:cNvSpPr txBox="1"/>
          <p:nvPr/>
        </p:nvSpPr>
        <p:spPr>
          <a:xfrm>
            <a:off x="9357359" y="2240764"/>
            <a:ext cx="2410223" cy="3622131"/>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Human errors</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Increasing volume of documents</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Data Breaches due to </a:t>
            </a:r>
            <a:r>
              <a:rPr lang="en-US" b="1">
                <a:latin typeface="Lato Light" panose="020F0502020204030203" pitchFamily="34" charset="0"/>
                <a:ea typeface="Lato Light" panose="020F0502020204030203" pitchFamily="34" charset="0"/>
                <a:cs typeface="Lato Light" panose="020F0502020204030203" pitchFamily="34" charset="0"/>
              </a:rPr>
              <a:t>Shadow AI</a:t>
            </a:r>
          </a:p>
          <a:p>
            <a:pPr marL="285750" indent="-285750">
              <a:buFont typeface="Arial" panose="020B0604020202020204" pitchFamily="34" charset="0"/>
              <a:buChar char="•"/>
            </a:pPr>
            <a:endParaRPr lang="en-US">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71675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44</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Overcoming data complexity and ensuring security in the implementation of AI for financial analysis</a:t>
            </a:r>
            <a:endParaRPr lang="fr-FR" sz="2200" cap="none">
              <a:solidFill>
                <a:srgbClr val="000000"/>
              </a:solidFill>
              <a:latin typeface="Poppins Medium"/>
              <a:cs typeface="Poppins Medium"/>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477252" y="2860547"/>
            <a:ext cx="3298877" cy="1477328"/>
          </a:xfrm>
          <a:prstGeom prst="rect">
            <a:avLst/>
          </a:prstGeom>
          <a:noFill/>
        </p:spPr>
        <p:txBody>
          <a:bodyPr wrap="square" rtlCol="0" anchor="t">
            <a:spAutoFit/>
          </a:bodyPr>
          <a:lstStyle/>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Using advanced multimodal model like GPT-4o, the application can read images, charts, etc.</a:t>
            </a:r>
          </a:p>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Secure the analyst queries</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B87ACFFC-7D98-230B-003C-C5D47F036B93}"/>
              </a:ext>
            </a:extLst>
          </p:cNvPr>
          <p:cNvSpPr txBox="1"/>
          <p:nvPr/>
        </p:nvSpPr>
        <p:spPr>
          <a:xfrm>
            <a:off x="8066361" y="2860547"/>
            <a:ext cx="3522056" cy="1477328"/>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n-US">
                <a:solidFill>
                  <a:srgbClr val="000000"/>
                </a:solidFill>
                <a:latin typeface="Lato Light"/>
                <a:ea typeface="Lato Light"/>
                <a:cs typeface="Lato Light"/>
              </a:rPr>
              <a:t>Employees can generate more accurate and timely outputs based on real-time insights and a better understanding of large, complex datasets</a:t>
            </a:r>
            <a:endParaRPr lang="fr-FR">
              <a:solidFill>
                <a:srgbClr val="000000"/>
              </a:solidFill>
              <a:latin typeface="Lato Light"/>
              <a:ea typeface="Lato Light"/>
              <a:cs typeface="Lato Light"/>
            </a:endParaRPr>
          </a:p>
        </p:txBody>
      </p:sp>
      <p:sp>
        <p:nvSpPr>
          <p:cNvPr id="17" name="TextBox 16">
            <a:extLst>
              <a:ext uri="{FF2B5EF4-FFF2-40B4-BE49-F238E27FC236}">
                <a16:creationId xmlns:a16="http://schemas.microsoft.com/office/drawing/2014/main" id="{0ABFB459-CC42-F94D-FA7E-8AA9F5EEA5D2}"/>
              </a:ext>
            </a:extLst>
          </p:cNvPr>
          <p:cNvSpPr txBox="1"/>
          <p:nvPr/>
        </p:nvSpPr>
        <p:spPr>
          <a:xfrm>
            <a:off x="4186918" y="2860547"/>
            <a:ext cx="3298877" cy="2585323"/>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n-US">
                <a:solidFill>
                  <a:srgbClr val="000000"/>
                </a:solidFill>
                <a:latin typeface="Lato Light"/>
                <a:ea typeface="Lato Light"/>
                <a:cs typeface="Lato Light"/>
              </a:rPr>
              <a:t>The RAG application use the company’s LLM through Secure GPT to mitigate the risk of data leakage</a:t>
            </a:r>
          </a:p>
          <a:p>
            <a:pPr marL="285750" indent="-285750" algn="l">
              <a:buFont typeface="Arial" panose="020B0604020202020204" pitchFamily="34" charset="0"/>
              <a:buChar char="•"/>
            </a:pPr>
            <a:r>
              <a:rPr lang="en-US">
                <a:solidFill>
                  <a:srgbClr val="000000"/>
                </a:solidFill>
                <a:latin typeface="Lato Light"/>
                <a:ea typeface="Lato Light"/>
                <a:cs typeface="Lato Light"/>
              </a:rPr>
              <a:t>Documents and embeddings are stored on AXA’s private Azure cloud as requested by Security and Data privacy teams</a:t>
            </a:r>
            <a:endParaRPr lang="fr-FR">
              <a:solidFill>
                <a:srgbClr val="000000"/>
              </a:solidFill>
              <a:latin typeface="Lato Light"/>
              <a:ea typeface="Lato Light"/>
              <a:cs typeface="Lato Light"/>
            </a:endParaRPr>
          </a:p>
        </p:txBody>
      </p:sp>
      <p:sp>
        <p:nvSpPr>
          <p:cNvPr id="9" name="TextBox 8">
            <a:extLst>
              <a:ext uri="{FF2B5EF4-FFF2-40B4-BE49-F238E27FC236}">
                <a16:creationId xmlns:a16="http://schemas.microsoft.com/office/drawing/2014/main" id="{60885F33-587A-BDB9-AD67-93F3CD0D3A04}"/>
              </a:ext>
            </a:extLst>
          </p:cNvPr>
          <p:cNvSpPr txBox="1"/>
          <p:nvPr/>
        </p:nvSpPr>
        <p:spPr>
          <a:xfrm>
            <a:off x="1477177" y="1507197"/>
            <a:ext cx="2298953"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A secured data journey</a:t>
            </a:r>
          </a:p>
        </p:txBody>
      </p:sp>
      <p:sp>
        <p:nvSpPr>
          <p:cNvPr id="10" name="TextBox 9">
            <a:extLst>
              <a:ext uri="{FF2B5EF4-FFF2-40B4-BE49-F238E27FC236}">
                <a16:creationId xmlns:a16="http://schemas.microsoft.com/office/drawing/2014/main" id="{8B276088-1737-4E65-BDD3-DB69ADC343C6}"/>
              </a:ext>
            </a:extLst>
          </p:cNvPr>
          <p:cNvSpPr txBox="1"/>
          <p:nvPr/>
        </p:nvSpPr>
        <p:spPr>
          <a:xfrm>
            <a:off x="4856131" y="1511850"/>
            <a:ext cx="2756666"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Ensure Compliance with AXA Security comities</a:t>
            </a:r>
            <a:endParaRPr lang="fr-FR" b="0">
              <a:latin typeface="Poppins Medium"/>
              <a:ea typeface="Lato Light"/>
              <a:cs typeface="Poppins Medium"/>
            </a:endParaRPr>
          </a:p>
        </p:txBody>
      </p:sp>
      <p:sp>
        <p:nvSpPr>
          <p:cNvPr id="11" name="TextBox 10">
            <a:extLst>
              <a:ext uri="{FF2B5EF4-FFF2-40B4-BE49-F238E27FC236}">
                <a16:creationId xmlns:a16="http://schemas.microsoft.com/office/drawing/2014/main" id="{60B81737-A11B-7C25-0F1F-8539C0C6BDDD}"/>
              </a:ext>
            </a:extLst>
          </p:cNvPr>
          <p:cNvSpPr txBox="1"/>
          <p:nvPr/>
        </p:nvSpPr>
        <p:spPr>
          <a:xfrm>
            <a:off x="9105899" y="1507197"/>
            <a:ext cx="2482517"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Informed Decision-Making</a:t>
            </a:r>
            <a:endParaRPr lang="fr-FR" b="0">
              <a:latin typeface="Poppins Medium"/>
              <a:ea typeface="Lato Light"/>
              <a:cs typeface="Poppins Medium"/>
            </a:endParaRPr>
          </a:p>
        </p:txBody>
      </p:sp>
      <p:pic>
        <p:nvPicPr>
          <p:cNvPr id="12" name="Graphic 11" descr="Lock with solid fill">
            <a:extLst>
              <a:ext uri="{FF2B5EF4-FFF2-40B4-BE49-F238E27FC236}">
                <a16:creationId xmlns:a16="http://schemas.microsoft.com/office/drawing/2014/main" id="{C81491DD-4223-0112-6D00-29EF2B69865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71806" y="1473040"/>
            <a:ext cx="1080000" cy="1080000"/>
          </a:xfrm>
          <a:prstGeom prst="rect">
            <a:avLst/>
          </a:prstGeom>
        </p:spPr>
      </p:pic>
      <p:pic>
        <p:nvPicPr>
          <p:cNvPr id="13" name="Graphic 12" descr="Call center with solid fill">
            <a:extLst>
              <a:ext uri="{FF2B5EF4-FFF2-40B4-BE49-F238E27FC236}">
                <a16:creationId xmlns:a16="http://schemas.microsoft.com/office/drawing/2014/main" id="{F4E578A4-93CB-8763-7C7A-6B0B9722A0A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146435" y="1473040"/>
            <a:ext cx="1080000" cy="1080000"/>
          </a:xfrm>
          <a:prstGeom prst="rect">
            <a:avLst/>
          </a:prstGeom>
        </p:spPr>
      </p:pic>
      <p:pic>
        <p:nvPicPr>
          <p:cNvPr id="16" name="Graphic 15" descr="Syncing cloud with solid fill">
            <a:extLst>
              <a:ext uri="{FF2B5EF4-FFF2-40B4-BE49-F238E27FC236}">
                <a16:creationId xmlns:a16="http://schemas.microsoft.com/office/drawing/2014/main" id="{510617FD-9CEB-7235-4228-9D8B5F151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252" y="1473040"/>
            <a:ext cx="1080000" cy="1080000"/>
          </a:xfrm>
          <a:prstGeom prst="rect">
            <a:avLst/>
          </a:prstGeom>
        </p:spPr>
      </p:pic>
      <p:sp>
        <p:nvSpPr>
          <p:cNvPr id="26" name="Rectangle 25">
            <a:extLst>
              <a:ext uri="{FF2B5EF4-FFF2-40B4-BE49-F238E27FC236}">
                <a16:creationId xmlns:a16="http://schemas.microsoft.com/office/drawing/2014/main" id="{FF7671FB-2DA6-EEB5-DD19-C6FAF32820F8}"/>
              </a:ext>
            </a:extLst>
          </p:cNvPr>
          <p:cNvSpPr/>
          <p:nvPr/>
        </p:nvSpPr>
        <p:spPr>
          <a:xfrm flipV="1">
            <a:off x="477252" y="2535897"/>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7" name="Rectangle 26">
            <a:extLst>
              <a:ext uri="{FF2B5EF4-FFF2-40B4-BE49-F238E27FC236}">
                <a16:creationId xmlns:a16="http://schemas.microsoft.com/office/drawing/2014/main" id="{F8FAD12F-6361-434F-6625-6FB271FCD80B}"/>
              </a:ext>
            </a:extLst>
          </p:cNvPr>
          <p:cNvSpPr/>
          <p:nvPr/>
        </p:nvSpPr>
        <p:spPr>
          <a:xfrm flipV="1">
            <a:off x="4186918" y="2516968"/>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8" name="Rectangle 27">
            <a:extLst>
              <a:ext uri="{FF2B5EF4-FFF2-40B4-BE49-F238E27FC236}">
                <a16:creationId xmlns:a16="http://schemas.microsoft.com/office/drawing/2014/main" id="{C8C6BE8E-87D0-66F3-9418-0F77258822FC}"/>
              </a:ext>
            </a:extLst>
          </p:cNvPr>
          <p:cNvSpPr/>
          <p:nvPr/>
        </p:nvSpPr>
        <p:spPr>
          <a:xfrm flipV="1">
            <a:off x="8066360" y="2514456"/>
            <a:ext cx="3522056"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pic>
        <p:nvPicPr>
          <p:cNvPr id="2" name="Picture Placeholder 4" descr="AXA Partners">
            <a:extLst>
              <a:ext uri="{FF2B5EF4-FFF2-40B4-BE49-F238E27FC236}">
                <a16:creationId xmlns:a16="http://schemas.microsoft.com/office/drawing/2014/main" id="{678A51C5-6E89-A08F-F7B7-FAA530C32A3E}"/>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2813330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1907A0B-5EC7-F196-F7B9-7CE4A339FDF1}"/>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78B81368-D415-E65E-2C77-578305F4099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972DBBB9-66AC-6DF9-B5E5-2D1BBCAEA7F1}"/>
              </a:ext>
            </a:extLst>
          </p:cNvPr>
          <p:cNvSpPr>
            <a:spLocks noGrp="1"/>
          </p:cNvSpPr>
          <p:nvPr>
            <p:ph type="sldNum" sz="quarter" idx="12"/>
          </p:nvPr>
        </p:nvSpPr>
        <p:spPr/>
        <p:txBody>
          <a:bodyPr/>
          <a:lstStyle/>
          <a:p>
            <a:fld id="{85FCA5DD-1A2A-441E-8A3A-06F8DC18DFAD}" type="slidenum">
              <a:rPr lang="fr-FR" smtClean="0"/>
              <a:pPr/>
              <a:t>45</a:t>
            </a:fld>
            <a:endParaRPr lang="fr-FR"/>
          </a:p>
        </p:txBody>
      </p:sp>
      <p:sp>
        <p:nvSpPr>
          <p:cNvPr id="6" name="Title 5">
            <a:extLst>
              <a:ext uri="{FF2B5EF4-FFF2-40B4-BE49-F238E27FC236}">
                <a16:creationId xmlns:a16="http://schemas.microsoft.com/office/drawing/2014/main" id="{EABCEC2C-3A6A-A615-85FD-D816F165BD58}"/>
              </a:ext>
            </a:extLst>
          </p:cNvPr>
          <p:cNvSpPr>
            <a:spLocks noGrp="1"/>
          </p:cNvSpPr>
          <p:nvPr>
            <p:ph type="title"/>
          </p:nvPr>
        </p:nvSpPr>
        <p:spPr/>
        <p:txBody>
          <a:bodyPr>
            <a:noAutofit/>
          </a:bodyPr>
          <a:lstStyle/>
          <a:p>
            <a:r>
              <a:rPr lang="en-US" sz="2200" cap="none">
                <a:latin typeface="Poppins Medium"/>
                <a:cs typeface="Poppins Medium"/>
              </a:rPr>
              <a:t>Enhancing financial analysts' productivity and decision with a secure RAG solution</a:t>
            </a:r>
            <a:endParaRPr lang="fr-FR" sz="2200" cap="none">
              <a:latin typeface="Poppins Medium"/>
              <a:cs typeface="Poppins Medium"/>
            </a:endParaRPr>
          </a:p>
        </p:txBody>
      </p:sp>
      <p:sp>
        <p:nvSpPr>
          <p:cNvPr id="8" name="Rectangle 7">
            <a:extLst>
              <a:ext uri="{FF2B5EF4-FFF2-40B4-BE49-F238E27FC236}">
                <a16:creationId xmlns:a16="http://schemas.microsoft.com/office/drawing/2014/main" id="{BFBD18D0-C272-1CBF-49BF-19E9A7375A73}"/>
              </a:ext>
            </a:extLst>
          </p:cNvPr>
          <p:cNvSpPr/>
          <p:nvPr/>
        </p:nvSpPr>
        <p:spPr>
          <a:xfrm>
            <a:off x="888921" y="1688215"/>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9" name="Rectangle 8">
            <a:extLst>
              <a:ext uri="{FF2B5EF4-FFF2-40B4-BE49-F238E27FC236}">
                <a16:creationId xmlns:a16="http://schemas.microsoft.com/office/drawing/2014/main" id="{F9A3B4B8-A1F6-6ED0-9093-28E478CD01B9}"/>
              </a:ext>
            </a:extLst>
          </p:cNvPr>
          <p:cNvSpPr/>
          <p:nvPr/>
        </p:nvSpPr>
        <p:spPr>
          <a:xfrm>
            <a:off x="3159632" y="1688215"/>
            <a:ext cx="781220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a:extLst>
              <a:ext uri="{FF2B5EF4-FFF2-40B4-BE49-F238E27FC236}">
                <a16:creationId xmlns:a16="http://schemas.microsoft.com/office/drawing/2014/main" id="{8D567585-C763-EA1E-2CC6-F2D746B279A3}"/>
              </a:ext>
            </a:extLst>
          </p:cNvPr>
          <p:cNvSpPr txBox="1"/>
          <p:nvPr/>
        </p:nvSpPr>
        <p:spPr>
          <a:xfrm>
            <a:off x="3159633" y="2143929"/>
            <a:ext cx="7812204" cy="369332"/>
          </a:xfrm>
          <a:prstGeom prst="rect">
            <a:avLst/>
          </a:prstGeom>
          <a:noFill/>
        </p:spPr>
        <p:txBody>
          <a:bodyPr wrap="square" lIns="91440" tIns="45720" rIns="91440" bIns="45720" rtlCol="0" anchor="ctr">
            <a:spAutoFit/>
          </a:bodyPr>
          <a:lstStyle/>
          <a:p>
            <a:r>
              <a:rPr lang="en-US">
                <a:solidFill>
                  <a:srgbClr val="000000"/>
                </a:solidFill>
                <a:latin typeface="Lato Light"/>
                <a:ea typeface="Lato Light"/>
                <a:cs typeface="Lato Light"/>
              </a:rPr>
              <a:t>Benchmark of 4 RAG solutions offered by software editors</a:t>
            </a:r>
            <a:endParaRPr lang="fr-FR">
              <a:solidFill>
                <a:srgbClr val="000000"/>
              </a:solidFill>
              <a:latin typeface="Lato Light"/>
              <a:ea typeface="Lato Light"/>
              <a:cs typeface="Lato Light"/>
            </a:endParaRPr>
          </a:p>
        </p:txBody>
      </p:sp>
      <p:sp>
        <p:nvSpPr>
          <p:cNvPr id="11" name="TextBox 10">
            <a:extLst>
              <a:ext uri="{FF2B5EF4-FFF2-40B4-BE49-F238E27FC236}">
                <a16:creationId xmlns:a16="http://schemas.microsoft.com/office/drawing/2014/main" id="{A077F66C-1E68-7F8D-B09D-383520F76A0B}"/>
              </a:ext>
            </a:extLst>
          </p:cNvPr>
          <p:cNvSpPr txBox="1"/>
          <p:nvPr/>
        </p:nvSpPr>
        <p:spPr>
          <a:xfrm>
            <a:off x="3159631" y="3900153"/>
            <a:ext cx="7812206" cy="923330"/>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By integrating reliable data sources, RAG enhances the precision of the information used for financial decisions, reducing the risk of oversight or human error</a:t>
            </a:r>
            <a:endParaRPr lang="fr-FR">
              <a:solidFill>
                <a:srgbClr val="000000"/>
              </a:solidFill>
              <a:latin typeface="Lato Light"/>
              <a:ea typeface="Lato Light"/>
              <a:cs typeface="Lato Light"/>
            </a:endParaRPr>
          </a:p>
        </p:txBody>
      </p:sp>
      <p:sp>
        <p:nvSpPr>
          <p:cNvPr id="13" name="TextBox 12">
            <a:extLst>
              <a:ext uri="{FF2B5EF4-FFF2-40B4-BE49-F238E27FC236}">
                <a16:creationId xmlns:a16="http://schemas.microsoft.com/office/drawing/2014/main" id="{3503483F-4297-3CC4-37FC-8DBCA72C8CAE}"/>
              </a:ext>
            </a:extLst>
          </p:cNvPr>
          <p:cNvSpPr txBox="1"/>
          <p:nvPr/>
        </p:nvSpPr>
        <p:spPr>
          <a:xfrm>
            <a:off x="3159631" y="2789009"/>
            <a:ext cx="7812206" cy="923330"/>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RAG Solution drastically reduces the time spent manually analyzing large documents, such as 500-page financial reports or market analyses, by quickly retrieving and summarizing relevant data or figure</a:t>
            </a:r>
          </a:p>
        </p:txBody>
      </p:sp>
      <p:sp>
        <p:nvSpPr>
          <p:cNvPr id="14" name="TextBox 13">
            <a:extLst>
              <a:ext uri="{FF2B5EF4-FFF2-40B4-BE49-F238E27FC236}">
                <a16:creationId xmlns:a16="http://schemas.microsoft.com/office/drawing/2014/main" id="{4968A599-F808-F88B-DAEC-65EEDD19F70E}"/>
              </a:ext>
            </a:extLst>
          </p:cNvPr>
          <p:cNvSpPr txBox="1"/>
          <p:nvPr/>
        </p:nvSpPr>
        <p:spPr>
          <a:xfrm>
            <a:off x="888921" y="1866931"/>
            <a:ext cx="1742484" cy="923330"/>
          </a:xfrm>
          <a:prstGeom prst="rect">
            <a:avLst/>
          </a:prstGeom>
          <a:noFill/>
        </p:spPr>
        <p:txBody>
          <a:bodyPr wrap="square" lIns="91440" tIns="45720" rIns="91440" bIns="45720"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4</a:t>
            </a:r>
          </a:p>
        </p:txBody>
      </p:sp>
      <p:pic>
        <p:nvPicPr>
          <p:cNvPr id="22" name="Graphic 21" descr="Classroom with solid fill">
            <a:extLst>
              <a:ext uri="{FF2B5EF4-FFF2-40B4-BE49-F238E27FC236}">
                <a16:creationId xmlns:a16="http://schemas.microsoft.com/office/drawing/2014/main" id="{4CEFD63E-105F-09C6-CFC1-DBEC07211E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0163" y="2710674"/>
            <a:ext cx="1080000" cy="1080000"/>
          </a:xfrm>
          <a:prstGeom prst="rect">
            <a:avLst/>
          </a:prstGeom>
        </p:spPr>
      </p:pic>
      <p:pic>
        <p:nvPicPr>
          <p:cNvPr id="23" name="Graphic 22" descr="Server with solid fill">
            <a:extLst>
              <a:ext uri="{FF2B5EF4-FFF2-40B4-BE49-F238E27FC236}">
                <a16:creationId xmlns:a16="http://schemas.microsoft.com/office/drawing/2014/main" id="{4CEFD63E-105F-09C6-CFC1-DBEC07211E7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0163" y="3821818"/>
            <a:ext cx="1080000" cy="1080000"/>
          </a:xfrm>
          <a:prstGeom prst="rect">
            <a:avLst/>
          </a:prstGeom>
        </p:spPr>
      </p:pic>
      <p:sp>
        <p:nvSpPr>
          <p:cNvPr id="12" name="TextBox 11">
            <a:extLst>
              <a:ext uri="{FF2B5EF4-FFF2-40B4-BE49-F238E27FC236}">
                <a16:creationId xmlns:a16="http://schemas.microsoft.com/office/drawing/2014/main" id="{0FEF4385-B3C9-5625-24C5-035851BCC8CD}"/>
              </a:ext>
            </a:extLst>
          </p:cNvPr>
          <p:cNvSpPr txBox="1"/>
          <p:nvPr/>
        </p:nvSpPr>
        <p:spPr>
          <a:xfrm>
            <a:off x="3159631" y="5112435"/>
            <a:ext cx="7278819" cy="646331"/>
          </a:xfrm>
          <a:prstGeom prst="rect">
            <a:avLst/>
          </a:prstGeom>
          <a:noFill/>
        </p:spPr>
        <p:txBody>
          <a:bodyPr wrap="square" lIns="91440" tIns="45720" rIns="91440" bIns="45720" rtlCol="0" anchor="ctr">
            <a:spAutoFit/>
          </a:bodyPr>
          <a:lstStyle>
            <a:defPPr rtl="0">
              <a:defRPr lang="fr-FR"/>
            </a:defPPr>
            <a:lvl1pP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latin typeface="Lato Light"/>
                <a:ea typeface="Lato Light"/>
                <a:cs typeface="Lato Light"/>
              </a:rPr>
              <a:t>200+ use cases identified for the Secure RAG proposition across all departments</a:t>
            </a:r>
          </a:p>
        </p:txBody>
      </p:sp>
      <p:sp>
        <p:nvSpPr>
          <p:cNvPr id="17" name="TextBox 16">
            <a:extLst>
              <a:ext uri="{FF2B5EF4-FFF2-40B4-BE49-F238E27FC236}">
                <a16:creationId xmlns:a16="http://schemas.microsoft.com/office/drawing/2014/main" id="{F32704C6-99BE-840E-B5AD-0124E5BFEA3A}"/>
              </a:ext>
            </a:extLst>
          </p:cNvPr>
          <p:cNvSpPr txBox="1"/>
          <p:nvPr/>
        </p:nvSpPr>
        <p:spPr>
          <a:xfrm>
            <a:off x="774657" y="4973935"/>
            <a:ext cx="1971011"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200+</a:t>
            </a:r>
          </a:p>
        </p:txBody>
      </p:sp>
      <p:pic>
        <p:nvPicPr>
          <p:cNvPr id="2" name="Picture Placeholder 4" descr="AXA Partners">
            <a:extLst>
              <a:ext uri="{FF2B5EF4-FFF2-40B4-BE49-F238E27FC236}">
                <a16:creationId xmlns:a16="http://schemas.microsoft.com/office/drawing/2014/main" id="{F35EE162-B616-FC82-AB1B-36143BE758A1}"/>
              </a:ext>
            </a:extLst>
          </p:cNvPr>
          <p:cNvPicPr>
            <a:picLocks noGrp="1" noChangeAspect="1"/>
          </p:cNvPicPr>
          <p:nvPr>
            <p:ph type="pic" sz="quarter" idx="42"/>
          </p:nvPr>
        </p:nvPicPr>
        <p:blipFill rotWithShape="1">
          <a:blip r:embed="rId6"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3656382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344ECC7-7DCE-4EEC-D8BB-4490ABA6529F}"/>
              </a:ext>
            </a:extLst>
          </p:cNvPr>
          <p:cNvSpPr/>
          <p:nvPr/>
        </p:nvSpPr>
        <p:spPr>
          <a:xfrm>
            <a:off x="0" y="2828925"/>
            <a:ext cx="12192000" cy="330517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itre 4">
            <a:extLst>
              <a:ext uri="{FF2B5EF4-FFF2-40B4-BE49-F238E27FC236}">
                <a16:creationId xmlns:a16="http://schemas.microsoft.com/office/drawing/2014/main" id="{3D919EFB-8C84-C293-B3E4-964D0EBB80B8}"/>
              </a:ext>
            </a:extLst>
          </p:cNvPr>
          <p:cNvSpPr>
            <a:spLocks noGrp="1"/>
          </p:cNvSpPr>
          <p:nvPr>
            <p:ph type="title"/>
          </p:nvPr>
        </p:nvSpPr>
        <p:spPr/>
        <p:txBody>
          <a:bodyPr>
            <a:normAutofit/>
          </a:bodyPr>
          <a:lstStyle/>
          <a:p>
            <a:r>
              <a:rPr lang="en-US"/>
              <a:t>AUTOMATED CREDIT ASSESSMENT</a:t>
            </a:r>
          </a:p>
        </p:txBody>
      </p:sp>
      <p:sp>
        <p:nvSpPr>
          <p:cNvPr id="6" name="Rectangle 5">
            <a:extLst>
              <a:ext uri="{FF2B5EF4-FFF2-40B4-BE49-F238E27FC236}">
                <a16:creationId xmlns:a16="http://schemas.microsoft.com/office/drawing/2014/main" id="{3A28AB46-CA34-3184-AB5E-2025355B7037}"/>
              </a:ext>
            </a:extLst>
          </p:cNvPr>
          <p:cNvSpPr/>
          <p:nvPr/>
        </p:nvSpPr>
        <p:spPr>
          <a:xfrm>
            <a:off x="534574" y="1224170"/>
            <a:ext cx="3372264"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sp>
        <p:nvSpPr>
          <p:cNvPr id="10" name="Rectangle 9">
            <a:extLst>
              <a:ext uri="{FF2B5EF4-FFF2-40B4-BE49-F238E27FC236}">
                <a16:creationId xmlns:a16="http://schemas.microsoft.com/office/drawing/2014/main" id="{A20FE164-01EE-B1F9-9944-8C30940ECF6D}"/>
              </a:ext>
            </a:extLst>
          </p:cNvPr>
          <p:cNvSpPr/>
          <p:nvPr/>
        </p:nvSpPr>
        <p:spPr>
          <a:xfrm>
            <a:off x="4098994" y="1224170"/>
            <a:ext cx="2484369"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grpSp>
        <p:nvGrpSpPr>
          <p:cNvPr id="28" name="Groupe 27">
            <a:extLst>
              <a:ext uri="{FF2B5EF4-FFF2-40B4-BE49-F238E27FC236}">
                <a16:creationId xmlns:a16="http://schemas.microsoft.com/office/drawing/2014/main" id="{B698CB5D-47B9-D427-61EB-8DA75997E234}"/>
              </a:ext>
            </a:extLst>
          </p:cNvPr>
          <p:cNvGrpSpPr/>
          <p:nvPr/>
        </p:nvGrpSpPr>
        <p:grpSpPr>
          <a:xfrm>
            <a:off x="8573674" y="3028950"/>
            <a:ext cx="3372264" cy="2971800"/>
            <a:chOff x="17029872" y="6057899"/>
            <a:chExt cx="6744528" cy="5943600"/>
          </a:xfrm>
        </p:grpSpPr>
        <p:sp>
          <p:nvSpPr>
            <p:cNvPr id="9" name="Rectangle 8">
              <a:extLst>
                <a:ext uri="{FF2B5EF4-FFF2-40B4-BE49-F238E27FC236}">
                  <a16:creationId xmlns:a16="http://schemas.microsoft.com/office/drawing/2014/main" id="{BBF488E3-20C5-F5B9-0A01-350B5F9FAD8B}"/>
                </a:ext>
              </a:extLst>
            </p:cNvPr>
            <p:cNvSpPr/>
            <p:nvPr/>
          </p:nvSpPr>
          <p:spPr>
            <a:xfrm>
              <a:off x="17029872" y="6057899"/>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3" name="Graphique 12" descr="Verrou avec un remplissage uni">
              <a:extLst>
                <a:ext uri="{FF2B5EF4-FFF2-40B4-BE49-F238E27FC236}">
                  <a16:creationId xmlns:a16="http://schemas.microsoft.com/office/drawing/2014/main" id="{2F3D0998-B099-71EE-F858-4ED210B0B53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029872" y="6076949"/>
              <a:ext cx="939600" cy="939600"/>
            </a:xfrm>
            <a:prstGeom prst="rect">
              <a:avLst/>
            </a:prstGeom>
          </p:spPr>
        </p:pic>
      </p:grpSp>
      <p:sp>
        <p:nvSpPr>
          <p:cNvPr id="20" name="Rectangle 19">
            <a:extLst>
              <a:ext uri="{FF2B5EF4-FFF2-40B4-BE49-F238E27FC236}">
                <a16:creationId xmlns:a16="http://schemas.microsoft.com/office/drawing/2014/main" id="{9930C4D5-9858-CDE7-81F3-2AACE6CA3AD8}"/>
              </a:ext>
            </a:extLst>
          </p:cNvPr>
          <p:cNvSpPr/>
          <p:nvPr/>
        </p:nvSpPr>
        <p:spPr>
          <a:xfrm>
            <a:off x="6792706" y="1224170"/>
            <a:ext cx="5178080"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pic>
        <p:nvPicPr>
          <p:cNvPr id="22" name="Graphique 21" descr="Vivats avec un remplissage uni">
            <a:extLst>
              <a:ext uri="{FF2B5EF4-FFF2-40B4-BE49-F238E27FC236}">
                <a16:creationId xmlns:a16="http://schemas.microsoft.com/office/drawing/2014/main" id="{9BF32D53-5A6C-2748-2329-2464F29D208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94560" y="1225417"/>
            <a:ext cx="469800" cy="469800"/>
          </a:xfrm>
          <a:prstGeom prst="rect">
            <a:avLst/>
          </a:prstGeom>
        </p:spPr>
      </p:pic>
      <p:pic>
        <p:nvPicPr>
          <p:cNvPr id="23" name="Graphique 22" descr="Entrer avec un remplissage uni">
            <a:extLst>
              <a:ext uri="{FF2B5EF4-FFF2-40B4-BE49-F238E27FC236}">
                <a16:creationId xmlns:a16="http://schemas.microsoft.com/office/drawing/2014/main" id="{F0470D8C-4ECA-2F66-BD8E-DF6C8E784C0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800486" y="1229851"/>
            <a:ext cx="469800" cy="469800"/>
          </a:xfrm>
          <a:prstGeom prst="rect">
            <a:avLst/>
          </a:prstGeom>
        </p:spPr>
      </p:pic>
      <p:grpSp>
        <p:nvGrpSpPr>
          <p:cNvPr id="30" name="Groupe 29">
            <a:extLst>
              <a:ext uri="{FF2B5EF4-FFF2-40B4-BE49-F238E27FC236}">
                <a16:creationId xmlns:a16="http://schemas.microsoft.com/office/drawing/2014/main" id="{32A890DF-999D-1423-A705-69139AF066A7}"/>
              </a:ext>
            </a:extLst>
          </p:cNvPr>
          <p:cNvGrpSpPr/>
          <p:nvPr/>
        </p:nvGrpSpPr>
        <p:grpSpPr>
          <a:xfrm>
            <a:off x="539639" y="3053171"/>
            <a:ext cx="3372266" cy="2971800"/>
            <a:chOff x="1065969" y="6057900"/>
            <a:chExt cx="6744531" cy="5943600"/>
          </a:xfrm>
        </p:grpSpPr>
        <p:sp>
          <p:nvSpPr>
            <p:cNvPr id="7" name="Rectangle 6">
              <a:extLst>
                <a:ext uri="{FF2B5EF4-FFF2-40B4-BE49-F238E27FC236}">
                  <a16:creationId xmlns:a16="http://schemas.microsoft.com/office/drawing/2014/main" id="{B5C2FD2F-C98F-FBCB-8FC2-CAF5FAF75B1E}"/>
                </a:ext>
              </a:extLst>
            </p:cNvPr>
            <p:cNvSpPr/>
            <p:nvPr/>
          </p:nvSpPr>
          <p:spPr>
            <a:xfrm>
              <a:off x="1065972" y="6057900"/>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25" name="Graphique 24" descr="Ampoule et crayon avec un remplissage uni">
              <a:extLst>
                <a:ext uri="{FF2B5EF4-FFF2-40B4-BE49-F238E27FC236}">
                  <a16:creationId xmlns:a16="http://schemas.microsoft.com/office/drawing/2014/main" id="{08DB5BC9-E4AC-FC02-0636-D381FFCF2BB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65969" y="6076950"/>
              <a:ext cx="939600" cy="939600"/>
            </a:xfrm>
            <a:prstGeom prst="rect">
              <a:avLst/>
            </a:prstGeom>
          </p:spPr>
        </p:pic>
      </p:grpSp>
      <p:grpSp>
        <p:nvGrpSpPr>
          <p:cNvPr id="29" name="Groupe 28">
            <a:extLst>
              <a:ext uri="{FF2B5EF4-FFF2-40B4-BE49-F238E27FC236}">
                <a16:creationId xmlns:a16="http://schemas.microsoft.com/office/drawing/2014/main" id="{DF16B018-FD46-231B-451D-4151EE635797}"/>
              </a:ext>
            </a:extLst>
          </p:cNvPr>
          <p:cNvGrpSpPr/>
          <p:nvPr/>
        </p:nvGrpSpPr>
        <p:grpSpPr>
          <a:xfrm>
            <a:off x="4554124" y="3028950"/>
            <a:ext cx="3372264" cy="2971800"/>
            <a:chOff x="9047922" y="6057900"/>
            <a:chExt cx="6744528" cy="5943600"/>
          </a:xfrm>
        </p:grpSpPr>
        <p:sp>
          <p:nvSpPr>
            <p:cNvPr id="8" name="Rectangle 7">
              <a:extLst>
                <a:ext uri="{FF2B5EF4-FFF2-40B4-BE49-F238E27FC236}">
                  <a16:creationId xmlns:a16="http://schemas.microsoft.com/office/drawing/2014/main" id="{0B0089CF-2F0B-69FB-E9CF-00B177DBE1A2}"/>
                </a:ext>
              </a:extLst>
            </p:cNvPr>
            <p:cNvSpPr/>
            <p:nvPr/>
          </p:nvSpPr>
          <p:spPr>
            <a:xfrm>
              <a:off x="9047922" y="6057900"/>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26" name="Graphique 25" descr="Trophée avec un remplissage uni">
              <a:extLst>
                <a:ext uri="{FF2B5EF4-FFF2-40B4-BE49-F238E27FC236}">
                  <a16:creationId xmlns:a16="http://schemas.microsoft.com/office/drawing/2014/main" id="{6C635936-3F8E-D1EF-EED3-8C03C99F76F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47922" y="6076950"/>
              <a:ext cx="939600" cy="939600"/>
            </a:xfrm>
            <a:prstGeom prst="rect">
              <a:avLst/>
            </a:prstGeom>
          </p:spPr>
        </p:pic>
      </p:grpSp>
      <p:pic>
        <p:nvPicPr>
          <p:cNvPr id="27" name="Graphique 26" descr="Mille avec un remplissage uni">
            <a:extLst>
              <a:ext uri="{FF2B5EF4-FFF2-40B4-BE49-F238E27FC236}">
                <a16:creationId xmlns:a16="http://schemas.microsoft.com/office/drawing/2014/main" id="{D2C6E2C2-B700-1050-D5C6-560DE7B488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4573" y="1229851"/>
            <a:ext cx="469800" cy="469800"/>
          </a:xfrm>
          <a:prstGeom prst="rect">
            <a:avLst/>
          </a:prstGeom>
        </p:spPr>
      </p:pic>
      <p:sp>
        <p:nvSpPr>
          <p:cNvPr id="32" name="ZoneTexte 31">
            <a:extLst>
              <a:ext uri="{FF2B5EF4-FFF2-40B4-BE49-F238E27FC236}">
                <a16:creationId xmlns:a16="http://schemas.microsoft.com/office/drawing/2014/main" id="{478001FD-7DFF-15C5-E5E5-B494555A972A}"/>
              </a:ext>
            </a:extLst>
          </p:cNvPr>
          <p:cNvSpPr txBox="1"/>
          <p:nvPr/>
        </p:nvSpPr>
        <p:spPr>
          <a:xfrm>
            <a:off x="1038269" y="1277412"/>
            <a:ext cx="1182437"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Rationale</a:t>
            </a:r>
          </a:p>
        </p:txBody>
      </p:sp>
      <p:sp>
        <p:nvSpPr>
          <p:cNvPr id="33" name="ZoneTexte 32">
            <a:extLst>
              <a:ext uri="{FF2B5EF4-FFF2-40B4-BE49-F238E27FC236}">
                <a16:creationId xmlns:a16="http://schemas.microsoft.com/office/drawing/2014/main" id="{898ED4B9-DDC4-834A-8AE7-8F8E26127279}"/>
              </a:ext>
            </a:extLst>
          </p:cNvPr>
          <p:cNvSpPr txBox="1"/>
          <p:nvPr/>
        </p:nvSpPr>
        <p:spPr>
          <a:xfrm>
            <a:off x="4554124" y="1277412"/>
            <a:ext cx="1810164"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Business teams</a:t>
            </a:r>
          </a:p>
        </p:txBody>
      </p:sp>
      <p:sp>
        <p:nvSpPr>
          <p:cNvPr id="34" name="ZoneTexte 33">
            <a:extLst>
              <a:ext uri="{FF2B5EF4-FFF2-40B4-BE49-F238E27FC236}">
                <a16:creationId xmlns:a16="http://schemas.microsoft.com/office/drawing/2014/main" id="{3252F077-5485-7E6F-6ED3-0824F5289F34}"/>
              </a:ext>
            </a:extLst>
          </p:cNvPr>
          <p:cNvSpPr txBox="1"/>
          <p:nvPr/>
        </p:nvSpPr>
        <p:spPr>
          <a:xfrm>
            <a:off x="7305518" y="1315416"/>
            <a:ext cx="1737956"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Input</a:t>
            </a:r>
          </a:p>
        </p:txBody>
      </p:sp>
      <p:sp>
        <p:nvSpPr>
          <p:cNvPr id="36" name="ZoneTexte 35">
            <a:extLst>
              <a:ext uri="{FF2B5EF4-FFF2-40B4-BE49-F238E27FC236}">
                <a16:creationId xmlns:a16="http://schemas.microsoft.com/office/drawing/2014/main" id="{835BB19A-98F4-A6B8-5059-C9B0FFC685C8}"/>
              </a:ext>
            </a:extLst>
          </p:cNvPr>
          <p:cNvSpPr txBox="1"/>
          <p:nvPr/>
        </p:nvSpPr>
        <p:spPr>
          <a:xfrm>
            <a:off x="1004373" y="3090287"/>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Detailed use case description</a:t>
            </a:r>
          </a:p>
        </p:txBody>
      </p:sp>
      <p:sp>
        <p:nvSpPr>
          <p:cNvPr id="37" name="ZoneTexte 36">
            <a:extLst>
              <a:ext uri="{FF2B5EF4-FFF2-40B4-BE49-F238E27FC236}">
                <a16:creationId xmlns:a16="http://schemas.microsoft.com/office/drawing/2014/main" id="{EC42778A-1B8E-0C58-30A5-4D84B0CF22AA}"/>
              </a:ext>
            </a:extLst>
          </p:cNvPr>
          <p:cNvSpPr txBox="1"/>
          <p:nvPr/>
        </p:nvSpPr>
        <p:spPr>
          <a:xfrm>
            <a:off x="4982220" y="3088068"/>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Benefits</a:t>
            </a:r>
          </a:p>
        </p:txBody>
      </p:sp>
      <p:sp>
        <p:nvSpPr>
          <p:cNvPr id="38" name="ZoneTexte 37">
            <a:extLst>
              <a:ext uri="{FF2B5EF4-FFF2-40B4-BE49-F238E27FC236}">
                <a16:creationId xmlns:a16="http://schemas.microsoft.com/office/drawing/2014/main" id="{4C4F7531-C2E3-61FC-E03B-D3B0D5582424}"/>
              </a:ext>
            </a:extLst>
          </p:cNvPr>
          <p:cNvSpPr txBox="1"/>
          <p:nvPr/>
        </p:nvSpPr>
        <p:spPr>
          <a:xfrm>
            <a:off x="8992452" y="3134875"/>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Output content</a:t>
            </a:r>
          </a:p>
        </p:txBody>
      </p:sp>
      <p:sp>
        <p:nvSpPr>
          <p:cNvPr id="45" name="ZoneTexte 44">
            <a:extLst>
              <a:ext uri="{FF2B5EF4-FFF2-40B4-BE49-F238E27FC236}">
                <a16:creationId xmlns:a16="http://schemas.microsoft.com/office/drawing/2014/main" id="{5CC88658-026F-4F06-594F-6F43B946C3E5}"/>
              </a:ext>
            </a:extLst>
          </p:cNvPr>
          <p:cNvSpPr txBox="1"/>
          <p:nvPr/>
        </p:nvSpPr>
        <p:spPr>
          <a:xfrm>
            <a:off x="680728" y="1706625"/>
            <a:ext cx="3102285" cy="1015663"/>
          </a:xfrm>
          <a:prstGeom prst="rect">
            <a:avLst/>
          </a:prstGeom>
          <a:noFill/>
        </p:spPr>
        <p:txBody>
          <a:bodyPr wrap="square" rtlCol="0">
            <a:spAutoFit/>
          </a:bodyPr>
          <a:lstStyle/>
          <a:p>
            <a:pPr algn="just"/>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Credit analysts spend a significant amount of time analyzing public documents (annual reports, rating reports, etc.) to produce their internal Credit Assessment reports. Data privacy analysts must go through the documents to understand each article, rules and implement the required changes.</a:t>
            </a:r>
            <a:endParaRPr lang="en-US" sz="1000">
              <a:latin typeface="Lato Light" panose="020F0502020204030203" pitchFamily="34" charset="0"/>
              <a:ea typeface="Lato Light" panose="020F0502020204030203" pitchFamily="34" charset="0"/>
              <a:cs typeface="Lato Light" panose="020F0502020204030203" pitchFamily="34" charset="0"/>
            </a:endParaRPr>
          </a:p>
        </p:txBody>
      </p:sp>
      <p:sp>
        <p:nvSpPr>
          <p:cNvPr id="46" name="ZoneTexte 45">
            <a:extLst>
              <a:ext uri="{FF2B5EF4-FFF2-40B4-BE49-F238E27FC236}">
                <a16:creationId xmlns:a16="http://schemas.microsoft.com/office/drawing/2014/main" id="{4E3BD094-E76C-583A-5D31-88D422CF09BC}"/>
              </a:ext>
            </a:extLst>
          </p:cNvPr>
          <p:cNvSpPr txBox="1"/>
          <p:nvPr/>
        </p:nvSpPr>
        <p:spPr>
          <a:xfrm>
            <a:off x="4160221" y="1743351"/>
            <a:ext cx="2308842" cy="246221"/>
          </a:xfrm>
          <a:prstGeom prst="rect">
            <a:avLst/>
          </a:prstGeom>
          <a:noFill/>
        </p:spPr>
        <p:txBody>
          <a:bodyPr wrap="square" rtlCol="0">
            <a:spAutoFit/>
          </a:bodyPr>
          <a:lstStyle/>
          <a:p>
            <a:pPr algn="just"/>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AXA GIE’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credit</a:t>
            </a:r>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analyst</a:t>
            </a:r>
            <a:endParaRPr lang="en-US" sz="1000">
              <a:latin typeface="Lato Light" panose="020F0502020204030203" pitchFamily="34" charset="0"/>
              <a:ea typeface="Lato Light" panose="020F0502020204030203" pitchFamily="34" charset="0"/>
              <a:cs typeface="Lato Light" panose="020F0502020204030203" pitchFamily="34" charset="0"/>
            </a:endParaRPr>
          </a:p>
        </p:txBody>
      </p:sp>
      <p:sp>
        <p:nvSpPr>
          <p:cNvPr id="47" name="ZoneTexte 46">
            <a:extLst>
              <a:ext uri="{FF2B5EF4-FFF2-40B4-BE49-F238E27FC236}">
                <a16:creationId xmlns:a16="http://schemas.microsoft.com/office/drawing/2014/main" id="{35194D81-AE4C-AB31-6662-0327F97D658A}"/>
              </a:ext>
            </a:extLst>
          </p:cNvPr>
          <p:cNvSpPr txBox="1"/>
          <p:nvPr/>
        </p:nvSpPr>
        <p:spPr>
          <a:xfrm>
            <a:off x="6880468" y="1743351"/>
            <a:ext cx="4964889" cy="553998"/>
          </a:xfrm>
          <a:prstGeom prst="rect">
            <a:avLst/>
          </a:prstGeom>
          <a:noFill/>
        </p:spPr>
        <p:txBody>
          <a:bodyPr wrap="square" rtlCol="0">
            <a:spAutoFit/>
          </a:bodyPr>
          <a:lstStyle/>
          <a:p>
            <a:pPr algn="just"/>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For each company/country to assess, less than 50 documents are used. </a:t>
            </a:r>
            <a:r>
              <a:rPr lang="en-US"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PPTx</a:t>
            </a:r>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 PDF, annual reports, press releases, rating agencies reports, press articles, etc.</a:t>
            </a:r>
          </a:p>
          <a:p>
            <a:pPr algn="just"/>
            <a:endPar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49" name="ZoneTexte 48">
            <a:extLst>
              <a:ext uri="{FF2B5EF4-FFF2-40B4-BE49-F238E27FC236}">
                <a16:creationId xmlns:a16="http://schemas.microsoft.com/office/drawing/2014/main" id="{72576CF7-F110-F5DA-A614-042B0F92418B}"/>
              </a:ext>
            </a:extLst>
          </p:cNvPr>
          <p:cNvSpPr txBox="1"/>
          <p:nvPr/>
        </p:nvSpPr>
        <p:spPr>
          <a:xfrm>
            <a:off x="596029" y="3613468"/>
            <a:ext cx="3186984" cy="2554545"/>
          </a:xfrm>
          <a:prstGeom prst="rect">
            <a:avLst/>
          </a:prstGeom>
          <a:noFill/>
        </p:spPr>
        <p:txBody>
          <a:bodyPr wrap="square" rtlCol="0">
            <a:spAutoFit/>
          </a:bodyPr>
          <a:lstStyle/>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Analysts spend time reading and analyzing reports to form an opinion (more than 100 pages for each report). Finding relevant info in a reports that are more than 100 pages consume a lot of time.</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RAG, through its use of AXA’s LLM models help Credit Analysts to run semantic search (vs. keywords search) and find the relevant information from the many reports each containing hundred of pages.</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Furthermore, the RAG Solution automate CA pre-reports with a set of prompts in word template grounding its replies from the corpus of data. Using the produced pre-reports Credit Analysts can also compare in between companies or countries.</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50" name="ZoneTexte 49">
            <a:extLst>
              <a:ext uri="{FF2B5EF4-FFF2-40B4-BE49-F238E27FC236}">
                <a16:creationId xmlns:a16="http://schemas.microsoft.com/office/drawing/2014/main" id="{89C68908-0083-09A3-E6D1-7535F0B098A9}"/>
              </a:ext>
            </a:extLst>
          </p:cNvPr>
          <p:cNvSpPr txBox="1"/>
          <p:nvPr/>
        </p:nvSpPr>
        <p:spPr>
          <a:xfrm>
            <a:off x="4646764" y="3613468"/>
            <a:ext cx="3186984" cy="646331"/>
          </a:xfrm>
          <a:prstGeom prst="rect">
            <a:avLst/>
          </a:prstGeom>
          <a:noFill/>
        </p:spPr>
        <p:txBody>
          <a:bodyPr wrap="square" rtlCol="0">
            <a:spAutoFit/>
          </a:bodyPr>
          <a:lstStyle/>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Faster Credit Analysis report creation</a:t>
            </a:r>
          </a:p>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Easier way to look for needle in a haystack from the reports</a:t>
            </a:r>
          </a:p>
        </p:txBody>
      </p:sp>
      <p:sp>
        <p:nvSpPr>
          <p:cNvPr id="51" name="ZoneTexte 50">
            <a:extLst>
              <a:ext uri="{FF2B5EF4-FFF2-40B4-BE49-F238E27FC236}">
                <a16:creationId xmlns:a16="http://schemas.microsoft.com/office/drawing/2014/main" id="{225B5AD5-7BA9-B950-C175-B242F83D2CBF}"/>
              </a:ext>
            </a:extLst>
          </p:cNvPr>
          <p:cNvSpPr txBox="1"/>
          <p:nvPr/>
        </p:nvSpPr>
        <p:spPr>
          <a:xfrm>
            <a:off x="8658373" y="3613468"/>
            <a:ext cx="3186984" cy="1384995"/>
          </a:xfrm>
          <a:prstGeom prst="rect">
            <a:avLst/>
          </a:prstGeom>
          <a:noFill/>
        </p:spPr>
        <p:txBody>
          <a:bodyPr wrap="square" rtlCol="0">
            <a:spAutoFit/>
          </a:bodyPr>
          <a:lstStyle/>
          <a:p>
            <a:pPr marL="171450" indent="-171450" algn="just">
              <a:buFont typeface="Arial" panose="020B0604020202020204" pitchFamily="34" charset="0"/>
              <a:buChar char="•"/>
            </a:pPr>
            <a:r>
              <a:rPr lang="en-US" sz="12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PPTx</a:t>
            </a: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 presentations</a:t>
            </a:r>
          </a:p>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Credit Assessment pre-report’s sections</a:t>
            </a:r>
          </a:p>
          <a:p>
            <a:pPr marL="628559" lvl="1"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Executive summary</a:t>
            </a:r>
          </a:p>
          <a:p>
            <a:pPr marL="628559" lvl="1"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Sovereign Risk Analysis</a:t>
            </a:r>
          </a:p>
          <a:p>
            <a:pPr marL="628559" lvl="1"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Long and Short-Term Risks Analysis</a:t>
            </a:r>
          </a:p>
          <a:p>
            <a:pPr marL="628559" lvl="1"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Environmental, Social and Governance</a:t>
            </a:r>
          </a:p>
        </p:txBody>
      </p:sp>
      <p:sp>
        <p:nvSpPr>
          <p:cNvPr id="2" name="Date Placeholder 2">
            <a:extLst>
              <a:ext uri="{FF2B5EF4-FFF2-40B4-BE49-F238E27FC236}">
                <a16:creationId xmlns:a16="http://schemas.microsoft.com/office/drawing/2014/main" id="{C4534DD0-D175-2CC7-CF99-8AF293866BEE}"/>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3" name="Footer Placeholder 3">
            <a:extLst>
              <a:ext uri="{FF2B5EF4-FFF2-40B4-BE49-F238E27FC236}">
                <a16:creationId xmlns:a16="http://schemas.microsoft.com/office/drawing/2014/main" id="{BD16A965-86D8-A143-C3D0-59A30B7A9D36}"/>
              </a:ext>
            </a:extLst>
          </p:cNvPr>
          <p:cNvSpPr>
            <a:spLocks noGrp="1"/>
          </p:cNvSpPr>
          <p:nvPr>
            <p:ph type="ftr" sz="quarter" idx="11"/>
          </p:nvPr>
        </p:nvSpPr>
        <p:spPr>
          <a:xfrm>
            <a:off x="3810199" y="6211825"/>
            <a:ext cx="4571603" cy="365125"/>
          </a:xfrm>
        </p:spPr>
        <p:txBody>
          <a:bodyPr/>
          <a:lstStyle/>
          <a:p>
            <a:r>
              <a:rPr lang="fr-FR"/>
              <a:t>AXA</a:t>
            </a:r>
          </a:p>
        </p:txBody>
      </p:sp>
      <p:sp>
        <p:nvSpPr>
          <p:cNvPr id="4" name="Slide Number Placeholder 4">
            <a:extLst>
              <a:ext uri="{FF2B5EF4-FFF2-40B4-BE49-F238E27FC236}">
                <a16:creationId xmlns:a16="http://schemas.microsoft.com/office/drawing/2014/main" id="{DA7ED931-2DEB-2624-49D5-40475B243957}"/>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46</a:t>
            </a:fld>
            <a:endParaRPr lang="fr-FR"/>
          </a:p>
        </p:txBody>
      </p:sp>
    </p:spTree>
    <p:extLst>
      <p:ext uri="{BB962C8B-B14F-4D97-AF65-F5344CB8AC3E}">
        <p14:creationId xmlns:p14="http://schemas.microsoft.com/office/powerpoint/2010/main" val="2247367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51E53-7D0F-7247-75AF-8A161CAF8D81}"/>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3581921E-1836-A76E-75D0-EB7B3E75E509}"/>
              </a:ext>
            </a:extLst>
          </p:cNvPr>
          <p:cNvSpPr/>
          <p:nvPr/>
        </p:nvSpPr>
        <p:spPr>
          <a:xfrm>
            <a:off x="1588" y="2828925"/>
            <a:ext cx="12188825" cy="330517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itre 4">
            <a:extLst>
              <a:ext uri="{FF2B5EF4-FFF2-40B4-BE49-F238E27FC236}">
                <a16:creationId xmlns:a16="http://schemas.microsoft.com/office/drawing/2014/main" id="{2E9BD57D-02B8-0E97-0692-57AAD15F958E}"/>
              </a:ext>
            </a:extLst>
          </p:cNvPr>
          <p:cNvSpPr>
            <a:spLocks noGrp="1"/>
          </p:cNvSpPr>
          <p:nvPr>
            <p:ph type="title"/>
          </p:nvPr>
        </p:nvSpPr>
        <p:spPr/>
        <p:txBody>
          <a:bodyPr>
            <a:normAutofit/>
          </a:bodyPr>
          <a:lstStyle/>
          <a:p>
            <a:r>
              <a:rPr lang="en-US"/>
              <a:t>REGULATION COMPLIANCE ASSESSMENT</a:t>
            </a:r>
          </a:p>
        </p:txBody>
      </p:sp>
      <p:sp>
        <p:nvSpPr>
          <p:cNvPr id="6" name="Rectangle 5">
            <a:extLst>
              <a:ext uri="{FF2B5EF4-FFF2-40B4-BE49-F238E27FC236}">
                <a16:creationId xmlns:a16="http://schemas.microsoft.com/office/drawing/2014/main" id="{D622EDDC-6FCC-555D-ADD1-CA5A94CB9479}"/>
              </a:ext>
            </a:extLst>
          </p:cNvPr>
          <p:cNvSpPr/>
          <p:nvPr/>
        </p:nvSpPr>
        <p:spPr>
          <a:xfrm>
            <a:off x="534574" y="1224170"/>
            <a:ext cx="3372264"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sp>
        <p:nvSpPr>
          <p:cNvPr id="10" name="Rectangle 9">
            <a:extLst>
              <a:ext uri="{FF2B5EF4-FFF2-40B4-BE49-F238E27FC236}">
                <a16:creationId xmlns:a16="http://schemas.microsoft.com/office/drawing/2014/main" id="{9B4AE144-43E6-B9F7-F636-0F013B30614C}"/>
              </a:ext>
            </a:extLst>
          </p:cNvPr>
          <p:cNvSpPr/>
          <p:nvPr/>
        </p:nvSpPr>
        <p:spPr>
          <a:xfrm>
            <a:off x="4098994" y="1224170"/>
            <a:ext cx="2484369"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grpSp>
        <p:nvGrpSpPr>
          <p:cNvPr id="28" name="Groupe 27">
            <a:extLst>
              <a:ext uri="{FF2B5EF4-FFF2-40B4-BE49-F238E27FC236}">
                <a16:creationId xmlns:a16="http://schemas.microsoft.com/office/drawing/2014/main" id="{DAB6D45B-618A-EAC8-B8ED-BBD357BA1995}"/>
              </a:ext>
            </a:extLst>
          </p:cNvPr>
          <p:cNvGrpSpPr/>
          <p:nvPr/>
        </p:nvGrpSpPr>
        <p:grpSpPr>
          <a:xfrm>
            <a:off x="8573674" y="3028950"/>
            <a:ext cx="3372264" cy="2971800"/>
            <a:chOff x="17029872" y="6057899"/>
            <a:chExt cx="6744528" cy="5943600"/>
          </a:xfrm>
        </p:grpSpPr>
        <p:sp>
          <p:nvSpPr>
            <p:cNvPr id="9" name="Rectangle 8">
              <a:extLst>
                <a:ext uri="{FF2B5EF4-FFF2-40B4-BE49-F238E27FC236}">
                  <a16:creationId xmlns:a16="http://schemas.microsoft.com/office/drawing/2014/main" id="{0D54485C-9EE0-0C46-D6ED-6E870201FD12}"/>
                </a:ext>
              </a:extLst>
            </p:cNvPr>
            <p:cNvSpPr/>
            <p:nvPr/>
          </p:nvSpPr>
          <p:spPr>
            <a:xfrm>
              <a:off x="17029872" y="6057899"/>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3" name="Graphique 12" descr="Verrou avec un remplissage uni">
              <a:extLst>
                <a:ext uri="{FF2B5EF4-FFF2-40B4-BE49-F238E27FC236}">
                  <a16:creationId xmlns:a16="http://schemas.microsoft.com/office/drawing/2014/main" id="{6EBAA686-6025-52D0-1D41-A5EDC2573AD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029872" y="6076949"/>
              <a:ext cx="939600" cy="939600"/>
            </a:xfrm>
            <a:prstGeom prst="rect">
              <a:avLst/>
            </a:prstGeom>
          </p:spPr>
        </p:pic>
      </p:grpSp>
      <p:sp>
        <p:nvSpPr>
          <p:cNvPr id="20" name="Rectangle 19">
            <a:extLst>
              <a:ext uri="{FF2B5EF4-FFF2-40B4-BE49-F238E27FC236}">
                <a16:creationId xmlns:a16="http://schemas.microsoft.com/office/drawing/2014/main" id="{1B1BCF8D-56E9-B54B-198D-78546268F3B5}"/>
              </a:ext>
            </a:extLst>
          </p:cNvPr>
          <p:cNvSpPr/>
          <p:nvPr/>
        </p:nvSpPr>
        <p:spPr>
          <a:xfrm>
            <a:off x="6792706" y="1224170"/>
            <a:ext cx="5178080"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pic>
        <p:nvPicPr>
          <p:cNvPr id="22" name="Graphique 21" descr="Vivats avec un remplissage uni">
            <a:extLst>
              <a:ext uri="{FF2B5EF4-FFF2-40B4-BE49-F238E27FC236}">
                <a16:creationId xmlns:a16="http://schemas.microsoft.com/office/drawing/2014/main" id="{F0CB68F1-F8FA-2FBA-9F00-0F9EDF66A19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94560" y="1225417"/>
            <a:ext cx="469800" cy="469800"/>
          </a:xfrm>
          <a:prstGeom prst="rect">
            <a:avLst/>
          </a:prstGeom>
        </p:spPr>
      </p:pic>
      <p:pic>
        <p:nvPicPr>
          <p:cNvPr id="23" name="Graphique 22" descr="Entrer avec un remplissage uni">
            <a:extLst>
              <a:ext uri="{FF2B5EF4-FFF2-40B4-BE49-F238E27FC236}">
                <a16:creationId xmlns:a16="http://schemas.microsoft.com/office/drawing/2014/main" id="{49F7E10E-F345-E2D9-43D4-736093CEE08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800486" y="1229851"/>
            <a:ext cx="469800" cy="469800"/>
          </a:xfrm>
          <a:prstGeom prst="rect">
            <a:avLst/>
          </a:prstGeom>
        </p:spPr>
      </p:pic>
      <p:grpSp>
        <p:nvGrpSpPr>
          <p:cNvPr id="30" name="Groupe 29">
            <a:extLst>
              <a:ext uri="{FF2B5EF4-FFF2-40B4-BE49-F238E27FC236}">
                <a16:creationId xmlns:a16="http://schemas.microsoft.com/office/drawing/2014/main" id="{34CF1CCA-601E-6A0C-9B37-24016B402193}"/>
              </a:ext>
            </a:extLst>
          </p:cNvPr>
          <p:cNvGrpSpPr/>
          <p:nvPr/>
        </p:nvGrpSpPr>
        <p:grpSpPr>
          <a:xfrm>
            <a:off x="534572" y="3028950"/>
            <a:ext cx="3372266" cy="2971800"/>
            <a:chOff x="1065969" y="6057900"/>
            <a:chExt cx="6744531" cy="5943600"/>
          </a:xfrm>
        </p:grpSpPr>
        <p:sp>
          <p:nvSpPr>
            <p:cNvPr id="7" name="Rectangle 6">
              <a:extLst>
                <a:ext uri="{FF2B5EF4-FFF2-40B4-BE49-F238E27FC236}">
                  <a16:creationId xmlns:a16="http://schemas.microsoft.com/office/drawing/2014/main" id="{B0F6A4B5-DA05-F884-8515-5D505EDCBC8C}"/>
                </a:ext>
              </a:extLst>
            </p:cNvPr>
            <p:cNvSpPr/>
            <p:nvPr/>
          </p:nvSpPr>
          <p:spPr>
            <a:xfrm>
              <a:off x="1065972" y="6057900"/>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25" name="Graphique 24" descr="Ampoule et crayon avec un remplissage uni">
              <a:extLst>
                <a:ext uri="{FF2B5EF4-FFF2-40B4-BE49-F238E27FC236}">
                  <a16:creationId xmlns:a16="http://schemas.microsoft.com/office/drawing/2014/main" id="{5D746320-A0AB-E19D-F77E-58FCD174CDC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65969" y="6076950"/>
              <a:ext cx="939600" cy="939600"/>
            </a:xfrm>
            <a:prstGeom prst="rect">
              <a:avLst/>
            </a:prstGeom>
          </p:spPr>
        </p:pic>
      </p:grpSp>
      <p:grpSp>
        <p:nvGrpSpPr>
          <p:cNvPr id="29" name="Groupe 28">
            <a:extLst>
              <a:ext uri="{FF2B5EF4-FFF2-40B4-BE49-F238E27FC236}">
                <a16:creationId xmlns:a16="http://schemas.microsoft.com/office/drawing/2014/main" id="{752C8D55-A9CA-99A8-2140-3A00564CB1FF}"/>
              </a:ext>
            </a:extLst>
          </p:cNvPr>
          <p:cNvGrpSpPr/>
          <p:nvPr/>
        </p:nvGrpSpPr>
        <p:grpSpPr>
          <a:xfrm>
            <a:off x="4554124" y="3028950"/>
            <a:ext cx="3372264" cy="2971800"/>
            <a:chOff x="9047922" y="6057900"/>
            <a:chExt cx="6744528" cy="5943600"/>
          </a:xfrm>
        </p:grpSpPr>
        <p:sp>
          <p:nvSpPr>
            <p:cNvPr id="8" name="Rectangle 7">
              <a:extLst>
                <a:ext uri="{FF2B5EF4-FFF2-40B4-BE49-F238E27FC236}">
                  <a16:creationId xmlns:a16="http://schemas.microsoft.com/office/drawing/2014/main" id="{2CB66AD7-A015-8AF7-B5A5-EADB1006C9EF}"/>
                </a:ext>
              </a:extLst>
            </p:cNvPr>
            <p:cNvSpPr/>
            <p:nvPr/>
          </p:nvSpPr>
          <p:spPr>
            <a:xfrm>
              <a:off x="9047922" y="6057900"/>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26" name="Graphique 25" descr="Trophée avec un remplissage uni">
              <a:extLst>
                <a:ext uri="{FF2B5EF4-FFF2-40B4-BE49-F238E27FC236}">
                  <a16:creationId xmlns:a16="http://schemas.microsoft.com/office/drawing/2014/main" id="{A66CBB04-E1D0-8818-1866-03432B1D80D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47922" y="6076950"/>
              <a:ext cx="939600" cy="939600"/>
            </a:xfrm>
            <a:prstGeom prst="rect">
              <a:avLst/>
            </a:prstGeom>
          </p:spPr>
        </p:pic>
      </p:grpSp>
      <p:pic>
        <p:nvPicPr>
          <p:cNvPr id="27" name="Graphique 26" descr="Mille avec un remplissage uni">
            <a:extLst>
              <a:ext uri="{FF2B5EF4-FFF2-40B4-BE49-F238E27FC236}">
                <a16:creationId xmlns:a16="http://schemas.microsoft.com/office/drawing/2014/main" id="{892B18E8-5366-3247-F98A-A699659FB6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4573" y="1229851"/>
            <a:ext cx="469800" cy="469800"/>
          </a:xfrm>
          <a:prstGeom prst="rect">
            <a:avLst/>
          </a:prstGeom>
        </p:spPr>
      </p:pic>
      <p:sp>
        <p:nvSpPr>
          <p:cNvPr id="32" name="ZoneTexte 31">
            <a:extLst>
              <a:ext uri="{FF2B5EF4-FFF2-40B4-BE49-F238E27FC236}">
                <a16:creationId xmlns:a16="http://schemas.microsoft.com/office/drawing/2014/main" id="{3DECC49F-CD5B-E774-5429-52AE9B2179B7}"/>
              </a:ext>
            </a:extLst>
          </p:cNvPr>
          <p:cNvSpPr txBox="1"/>
          <p:nvPr/>
        </p:nvSpPr>
        <p:spPr>
          <a:xfrm>
            <a:off x="1038269" y="1277412"/>
            <a:ext cx="1182437"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Rationale</a:t>
            </a:r>
          </a:p>
        </p:txBody>
      </p:sp>
      <p:sp>
        <p:nvSpPr>
          <p:cNvPr id="33" name="ZoneTexte 32">
            <a:extLst>
              <a:ext uri="{FF2B5EF4-FFF2-40B4-BE49-F238E27FC236}">
                <a16:creationId xmlns:a16="http://schemas.microsoft.com/office/drawing/2014/main" id="{C68FB093-DB6A-4E2E-3B7E-5456F4003453}"/>
              </a:ext>
            </a:extLst>
          </p:cNvPr>
          <p:cNvSpPr txBox="1"/>
          <p:nvPr/>
        </p:nvSpPr>
        <p:spPr>
          <a:xfrm>
            <a:off x="4554124" y="1277412"/>
            <a:ext cx="1810164"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Business teams</a:t>
            </a:r>
          </a:p>
        </p:txBody>
      </p:sp>
      <p:sp>
        <p:nvSpPr>
          <p:cNvPr id="34" name="ZoneTexte 33">
            <a:extLst>
              <a:ext uri="{FF2B5EF4-FFF2-40B4-BE49-F238E27FC236}">
                <a16:creationId xmlns:a16="http://schemas.microsoft.com/office/drawing/2014/main" id="{59FD1778-CDA0-BDA9-FB59-D196EA417050}"/>
              </a:ext>
            </a:extLst>
          </p:cNvPr>
          <p:cNvSpPr txBox="1"/>
          <p:nvPr/>
        </p:nvSpPr>
        <p:spPr>
          <a:xfrm>
            <a:off x="7305518" y="1315416"/>
            <a:ext cx="1737956"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Input</a:t>
            </a:r>
          </a:p>
        </p:txBody>
      </p:sp>
      <p:sp>
        <p:nvSpPr>
          <p:cNvPr id="36" name="ZoneTexte 35">
            <a:extLst>
              <a:ext uri="{FF2B5EF4-FFF2-40B4-BE49-F238E27FC236}">
                <a16:creationId xmlns:a16="http://schemas.microsoft.com/office/drawing/2014/main" id="{C4D8AED0-7EE6-F293-A7C9-E28A2BF4B25F}"/>
              </a:ext>
            </a:extLst>
          </p:cNvPr>
          <p:cNvSpPr txBox="1"/>
          <p:nvPr/>
        </p:nvSpPr>
        <p:spPr>
          <a:xfrm>
            <a:off x="1004373" y="3090287"/>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Detailed use case description</a:t>
            </a:r>
          </a:p>
        </p:txBody>
      </p:sp>
      <p:sp>
        <p:nvSpPr>
          <p:cNvPr id="37" name="ZoneTexte 36">
            <a:extLst>
              <a:ext uri="{FF2B5EF4-FFF2-40B4-BE49-F238E27FC236}">
                <a16:creationId xmlns:a16="http://schemas.microsoft.com/office/drawing/2014/main" id="{9F1FB67C-8377-2799-B382-D523292603CA}"/>
              </a:ext>
            </a:extLst>
          </p:cNvPr>
          <p:cNvSpPr txBox="1"/>
          <p:nvPr/>
        </p:nvSpPr>
        <p:spPr>
          <a:xfrm>
            <a:off x="4982220" y="3088068"/>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Benefits</a:t>
            </a:r>
          </a:p>
        </p:txBody>
      </p:sp>
      <p:sp>
        <p:nvSpPr>
          <p:cNvPr id="38" name="ZoneTexte 37">
            <a:extLst>
              <a:ext uri="{FF2B5EF4-FFF2-40B4-BE49-F238E27FC236}">
                <a16:creationId xmlns:a16="http://schemas.microsoft.com/office/drawing/2014/main" id="{0551B909-9679-CEB8-16AF-F3ACFDD51E77}"/>
              </a:ext>
            </a:extLst>
          </p:cNvPr>
          <p:cNvSpPr txBox="1"/>
          <p:nvPr/>
        </p:nvSpPr>
        <p:spPr>
          <a:xfrm>
            <a:off x="8992452" y="3134875"/>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Output content</a:t>
            </a:r>
          </a:p>
        </p:txBody>
      </p:sp>
      <p:sp>
        <p:nvSpPr>
          <p:cNvPr id="45" name="ZoneTexte 44">
            <a:extLst>
              <a:ext uri="{FF2B5EF4-FFF2-40B4-BE49-F238E27FC236}">
                <a16:creationId xmlns:a16="http://schemas.microsoft.com/office/drawing/2014/main" id="{5C6B52E4-0575-CF64-F4F6-9796F18C3460}"/>
              </a:ext>
            </a:extLst>
          </p:cNvPr>
          <p:cNvSpPr txBox="1"/>
          <p:nvPr/>
        </p:nvSpPr>
        <p:spPr>
          <a:xfrm>
            <a:off x="680728" y="1706625"/>
            <a:ext cx="3102285" cy="707886"/>
          </a:xfrm>
          <a:prstGeom prst="rect">
            <a:avLst/>
          </a:prstGeom>
          <a:noFill/>
        </p:spPr>
        <p:txBody>
          <a:bodyPr wrap="square" rtlCol="0">
            <a:spAutoFit/>
          </a:bodyPr>
          <a:lstStyle/>
          <a:p>
            <a:pPr algn="just"/>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Use AI to help reading, understanding and summarizing of public legal documents. Helpful for teams like DPO, PBRC, TAX to go through corpus of legal documents containing a large number of pages.</a:t>
            </a:r>
          </a:p>
        </p:txBody>
      </p:sp>
      <p:sp>
        <p:nvSpPr>
          <p:cNvPr id="46" name="ZoneTexte 45">
            <a:extLst>
              <a:ext uri="{FF2B5EF4-FFF2-40B4-BE49-F238E27FC236}">
                <a16:creationId xmlns:a16="http://schemas.microsoft.com/office/drawing/2014/main" id="{B90370C8-4E01-67FF-762A-6648C4E70DA0}"/>
              </a:ext>
            </a:extLst>
          </p:cNvPr>
          <p:cNvSpPr txBox="1"/>
          <p:nvPr/>
        </p:nvSpPr>
        <p:spPr>
          <a:xfrm>
            <a:off x="4160221" y="1743351"/>
            <a:ext cx="2308842" cy="400110"/>
          </a:xfrm>
          <a:prstGeom prst="rect">
            <a:avLst/>
          </a:prstGeom>
          <a:noFill/>
        </p:spPr>
        <p:txBody>
          <a:bodyPr wrap="square" rtlCol="0">
            <a:spAutoFit/>
          </a:bodyPr>
          <a:lstStyle/>
          <a:p>
            <a:pPr algn="just"/>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AXA GIE’ data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privacy</a:t>
            </a:r>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specialists</a:t>
            </a:r>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 and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legal</a:t>
            </a:r>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 teams</a:t>
            </a:r>
            <a:endParaRPr lang="en-US" sz="1000">
              <a:latin typeface="Lato Light" panose="020F0502020204030203" pitchFamily="34" charset="0"/>
              <a:ea typeface="Lato Light" panose="020F0502020204030203" pitchFamily="34" charset="0"/>
              <a:cs typeface="Lato Light" panose="020F0502020204030203" pitchFamily="34" charset="0"/>
            </a:endParaRPr>
          </a:p>
        </p:txBody>
      </p:sp>
      <p:sp>
        <p:nvSpPr>
          <p:cNvPr id="47" name="ZoneTexte 46">
            <a:extLst>
              <a:ext uri="{FF2B5EF4-FFF2-40B4-BE49-F238E27FC236}">
                <a16:creationId xmlns:a16="http://schemas.microsoft.com/office/drawing/2014/main" id="{1027284C-24F2-F384-4582-92A9E44D2B36}"/>
              </a:ext>
            </a:extLst>
          </p:cNvPr>
          <p:cNvSpPr txBox="1"/>
          <p:nvPr/>
        </p:nvSpPr>
        <p:spPr>
          <a:xfrm>
            <a:off x="6880468" y="1743351"/>
            <a:ext cx="4964889" cy="400110"/>
          </a:xfrm>
          <a:prstGeom prst="rect">
            <a:avLst/>
          </a:prstGeom>
          <a:noFill/>
        </p:spPr>
        <p:txBody>
          <a:bodyPr wrap="square" rtlCol="0">
            <a:spAutoFit/>
          </a:bodyPr>
          <a:lstStyle/>
          <a:p>
            <a:pPr algn="just"/>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Less than 10 </a:t>
            </a:r>
            <a:r>
              <a:rPr lang="en-US"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PPTx</a:t>
            </a:r>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 word, PDF documents (restricted to legal text and regulations)</a:t>
            </a:r>
          </a:p>
          <a:p>
            <a:pPr algn="just"/>
            <a:endPar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49" name="ZoneTexte 48">
            <a:extLst>
              <a:ext uri="{FF2B5EF4-FFF2-40B4-BE49-F238E27FC236}">
                <a16:creationId xmlns:a16="http://schemas.microsoft.com/office/drawing/2014/main" id="{F251EC38-8DDC-1335-9EF4-6B36DF78D30D}"/>
              </a:ext>
            </a:extLst>
          </p:cNvPr>
          <p:cNvSpPr txBox="1"/>
          <p:nvPr/>
        </p:nvSpPr>
        <p:spPr>
          <a:xfrm>
            <a:off x="596029" y="3613468"/>
            <a:ext cx="3186984" cy="1938992"/>
          </a:xfrm>
          <a:prstGeom prst="rect">
            <a:avLst/>
          </a:prstGeom>
          <a:noFill/>
        </p:spPr>
        <p:txBody>
          <a:bodyPr wrap="square" rtlCol="0">
            <a:spAutoFit/>
          </a:bodyPr>
          <a:lstStyle/>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The RAG Solution, </a:t>
            </a:r>
            <a:r>
              <a:rPr lang="en-US" sz="10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AdaptivAI</a:t>
            </a:r>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 through its use of AXA GO Secure GPT API, can analyze the AI act to find the key recommendations and insights.</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It can also make cross analysis with other regulations like AI ACT, GDPR or “</a:t>
            </a:r>
            <a:r>
              <a:rPr lang="en-US" sz="10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Loi</a:t>
            </a:r>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 </a:t>
            </a:r>
            <a:r>
              <a:rPr lang="en-US" sz="10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informatique</a:t>
            </a:r>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 liberté” to make sure the conclusions they draw are aligned with the existing regulatory framework.</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algn="just"/>
            <a:r>
              <a:rPr lang="en-US" sz="10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AdaptivAI</a:t>
            </a:r>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 can be used to extract the key documents AXA must produce and their structure like the AI record keeping.</a:t>
            </a:r>
          </a:p>
        </p:txBody>
      </p:sp>
      <p:sp>
        <p:nvSpPr>
          <p:cNvPr id="50" name="ZoneTexte 49">
            <a:extLst>
              <a:ext uri="{FF2B5EF4-FFF2-40B4-BE49-F238E27FC236}">
                <a16:creationId xmlns:a16="http://schemas.microsoft.com/office/drawing/2014/main" id="{47A9C34B-EC72-3C10-E6AA-64AE72E788B6}"/>
              </a:ext>
            </a:extLst>
          </p:cNvPr>
          <p:cNvSpPr txBox="1"/>
          <p:nvPr/>
        </p:nvSpPr>
        <p:spPr>
          <a:xfrm>
            <a:off x="4646764" y="3613468"/>
            <a:ext cx="3186984" cy="1015663"/>
          </a:xfrm>
          <a:prstGeom prst="rect">
            <a:avLst/>
          </a:prstGeom>
          <a:noFill/>
        </p:spPr>
        <p:txBody>
          <a:bodyPr wrap="square" rtlCol="0">
            <a:spAutoFit/>
          </a:bodyPr>
          <a:lstStyle/>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Faster analysis of regulatory documents</a:t>
            </a:r>
          </a:p>
          <a:p>
            <a:pPr marL="171450" indent="-171450" algn="just">
              <a:buFont typeface="Arial" panose="020B0604020202020204" pitchFamily="34" charset="0"/>
              <a:buChar char="•"/>
            </a:pPr>
            <a:endPar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Quick way to extract actionable guidelines from legal documents (e.g. to build the AI record keeping)</a:t>
            </a:r>
          </a:p>
        </p:txBody>
      </p:sp>
      <p:sp>
        <p:nvSpPr>
          <p:cNvPr id="51" name="ZoneTexte 50">
            <a:extLst>
              <a:ext uri="{FF2B5EF4-FFF2-40B4-BE49-F238E27FC236}">
                <a16:creationId xmlns:a16="http://schemas.microsoft.com/office/drawing/2014/main" id="{8829533C-FFF6-B64F-1595-3E4FB6822986}"/>
              </a:ext>
            </a:extLst>
          </p:cNvPr>
          <p:cNvSpPr txBox="1"/>
          <p:nvPr/>
        </p:nvSpPr>
        <p:spPr>
          <a:xfrm>
            <a:off x="8658373" y="3613468"/>
            <a:ext cx="3186984" cy="830997"/>
          </a:xfrm>
          <a:prstGeom prst="rect">
            <a:avLst/>
          </a:prstGeom>
          <a:noFill/>
        </p:spPr>
        <p:txBody>
          <a:bodyPr wrap="square" rtlCol="0">
            <a:spAutoFit/>
          </a:bodyPr>
          <a:lstStyle/>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The RAG solution generates data privacy analysis and guidelines that can be used to make sure the company follow the regulations</a:t>
            </a:r>
          </a:p>
        </p:txBody>
      </p:sp>
      <p:sp>
        <p:nvSpPr>
          <p:cNvPr id="2" name="Date Placeholder 2">
            <a:extLst>
              <a:ext uri="{FF2B5EF4-FFF2-40B4-BE49-F238E27FC236}">
                <a16:creationId xmlns:a16="http://schemas.microsoft.com/office/drawing/2014/main" id="{9436FF60-C041-3419-6A5E-6F9E470FABE8}"/>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3" name="Footer Placeholder 3">
            <a:extLst>
              <a:ext uri="{FF2B5EF4-FFF2-40B4-BE49-F238E27FC236}">
                <a16:creationId xmlns:a16="http://schemas.microsoft.com/office/drawing/2014/main" id="{8694E34D-2844-D6D7-A34C-B40786C587E5}"/>
              </a:ext>
            </a:extLst>
          </p:cNvPr>
          <p:cNvSpPr>
            <a:spLocks noGrp="1"/>
          </p:cNvSpPr>
          <p:nvPr>
            <p:ph type="ftr" sz="quarter" idx="11"/>
          </p:nvPr>
        </p:nvSpPr>
        <p:spPr>
          <a:xfrm>
            <a:off x="3810199" y="6211825"/>
            <a:ext cx="4571603" cy="365125"/>
          </a:xfrm>
        </p:spPr>
        <p:txBody>
          <a:bodyPr/>
          <a:lstStyle/>
          <a:p>
            <a:r>
              <a:rPr lang="fr-FR"/>
              <a:t>AXA</a:t>
            </a:r>
          </a:p>
        </p:txBody>
      </p:sp>
      <p:sp>
        <p:nvSpPr>
          <p:cNvPr id="4" name="Slide Number Placeholder 4">
            <a:extLst>
              <a:ext uri="{FF2B5EF4-FFF2-40B4-BE49-F238E27FC236}">
                <a16:creationId xmlns:a16="http://schemas.microsoft.com/office/drawing/2014/main" id="{471C2A8C-F174-2440-ABAE-0F852FFC3429}"/>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47</a:t>
            </a:fld>
            <a:endParaRPr lang="fr-FR"/>
          </a:p>
        </p:txBody>
      </p:sp>
    </p:spTree>
    <p:extLst>
      <p:ext uri="{BB962C8B-B14F-4D97-AF65-F5344CB8AC3E}">
        <p14:creationId xmlns:p14="http://schemas.microsoft.com/office/powerpoint/2010/main" val="1634357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6142B53-5E4F-3D4E-9F09-041A6C1674A4}"/>
              </a:ext>
            </a:extLst>
          </p:cNvPr>
          <p:cNvSpPr>
            <a:spLocks noGrp="1"/>
          </p:cNvSpPr>
          <p:nvPr>
            <p:ph type="title"/>
          </p:nvPr>
        </p:nvSpPr>
        <p:spPr/>
        <p:txBody>
          <a:bodyPr>
            <a:normAutofit/>
          </a:bodyPr>
          <a:lstStyle/>
          <a:p>
            <a:r>
              <a:rPr lang="en-US" sz="2200" cap="none">
                <a:latin typeface="Poppins Medium"/>
                <a:cs typeface="Poppins Medium"/>
              </a:rPr>
              <a:t>Empowering AXA SMEs with Secure AI-driven RAG</a:t>
            </a:r>
          </a:p>
        </p:txBody>
      </p:sp>
      <p:pic>
        <p:nvPicPr>
          <p:cNvPr id="26" name="Image 25">
            <a:extLst>
              <a:ext uri="{FF2B5EF4-FFF2-40B4-BE49-F238E27FC236}">
                <a16:creationId xmlns:a16="http://schemas.microsoft.com/office/drawing/2014/main" id="{B1B7B13E-970E-6B2E-4EE9-92C56ADE4CD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18163" y="2137011"/>
            <a:ext cx="1684133" cy="1521712"/>
          </a:xfrm>
          <a:prstGeom prst="rect">
            <a:avLst/>
          </a:prstGeom>
        </p:spPr>
      </p:pic>
      <p:cxnSp>
        <p:nvCxnSpPr>
          <p:cNvPr id="28" name="Connecteur droit avec flèche 27">
            <a:extLst>
              <a:ext uri="{FF2B5EF4-FFF2-40B4-BE49-F238E27FC236}">
                <a16:creationId xmlns:a16="http://schemas.microsoft.com/office/drawing/2014/main" id="{9BD0DD9E-DAF5-7325-E376-DC5B2A2F3541}"/>
              </a:ext>
            </a:extLst>
          </p:cNvPr>
          <p:cNvCxnSpPr>
            <a:cxnSpLocks/>
          </p:cNvCxnSpPr>
          <p:nvPr/>
        </p:nvCxnSpPr>
        <p:spPr>
          <a:xfrm flipV="1">
            <a:off x="2349552" y="2867450"/>
            <a:ext cx="1268717" cy="170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7D2C36DF-5DE5-5843-24BC-512CB069E049}"/>
              </a:ext>
            </a:extLst>
          </p:cNvPr>
          <p:cNvCxnSpPr>
            <a:cxnSpLocks/>
          </p:cNvCxnSpPr>
          <p:nvPr/>
        </p:nvCxnSpPr>
        <p:spPr>
          <a:xfrm>
            <a:off x="5445935" y="2984915"/>
            <a:ext cx="13001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58FCBDE1-EFAC-EA27-EBAF-2408F24605E8}"/>
              </a:ext>
            </a:extLst>
          </p:cNvPr>
          <p:cNvCxnSpPr>
            <a:cxnSpLocks/>
          </p:cNvCxnSpPr>
          <p:nvPr/>
        </p:nvCxnSpPr>
        <p:spPr>
          <a:xfrm flipH="1" flipV="1">
            <a:off x="4602589" y="4051661"/>
            <a:ext cx="14485" cy="7004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643EDBB1-FB5E-D1D3-8457-58E437C6390E}"/>
              </a:ext>
            </a:extLst>
          </p:cNvPr>
          <p:cNvCxnSpPr>
            <a:cxnSpLocks/>
          </p:cNvCxnSpPr>
          <p:nvPr/>
        </p:nvCxnSpPr>
        <p:spPr>
          <a:xfrm flipV="1">
            <a:off x="2349552" y="4752067"/>
            <a:ext cx="8878351" cy="226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8A67AEB7-6A95-A4A8-A2A9-17BE540AA275}"/>
              </a:ext>
            </a:extLst>
          </p:cNvPr>
          <p:cNvCxnSpPr>
            <a:cxnSpLocks/>
          </p:cNvCxnSpPr>
          <p:nvPr/>
        </p:nvCxnSpPr>
        <p:spPr>
          <a:xfrm>
            <a:off x="8402472" y="2881208"/>
            <a:ext cx="1475051" cy="55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e 85">
            <a:extLst>
              <a:ext uri="{FF2B5EF4-FFF2-40B4-BE49-F238E27FC236}">
                <a16:creationId xmlns:a16="http://schemas.microsoft.com/office/drawing/2014/main" id="{B1542ADD-6584-57A2-DF5B-4F3E0FCB5B1D}"/>
              </a:ext>
            </a:extLst>
          </p:cNvPr>
          <p:cNvGrpSpPr/>
          <p:nvPr/>
        </p:nvGrpSpPr>
        <p:grpSpPr>
          <a:xfrm>
            <a:off x="3754064" y="2070986"/>
            <a:ext cx="1715547" cy="2004183"/>
            <a:chOff x="7253638" y="5209915"/>
            <a:chExt cx="3912782" cy="5371760"/>
          </a:xfrm>
        </p:grpSpPr>
        <p:pic>
          <p:nvPicPr>
            <p:cNvPr id="22" name="Image 21">
              <a:extLst>
                <a:ext uri="{FF2B5EF4-FFF2-40B4-BE49-F238E27FC236}">
                  <a16:creationId xmlns:a16="http://schemas.microsoft.com/office/drawing/2014/main" id="{414C4FB2-9151-A516-CF4B-2516AAF7E8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53638" y="5209915"/>
              <a:ext cx="3912782" cy="3862159"/>
            </a:xfrm>
            <a:prstGeom prst="rect">
              <a:avLst/>
            </a:prstGeom>
          </p:spPr>
        </p:pic>
        <p:sp>
          <p:nvSpPr>
            <p:cNvPr id="58" name="ZoneTexte 57">
              <a:extLst>
                <a:ext uri="{FF2B5EF4-FFF2-40B4-BE49-F238E27FC236}">
                  <a16:creationId xmlns:a16="http://schemas.microsoft.com/office/drawing/2014/main" id="{BBE4FCF6-550C-8AF9-BD18-5FDB9D0D4C9D}"/>
                </a:ext>
              </a:extLst>
            </p:cNvPr>
            <p:cNvSpPr txBox="1"/>
            <p:nvPr/>
          </p:nvSpPr>
          <p:spPr>
            <a:xfrm>
              <a:off x="7574991" y="8849331"/>
              <a:ext cx="3293966" cy="1732344"/>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Embedding model</a:t>
              </a:r>
              <a:endParaRPr lang="en-US" b="1">
                <a:solidFill>
                  <a:srgbClr val="999999"/>
                </a:solidFill>
                <a:latin typeface="Calibri" panose="020F0502020204030204"/>
              </a:endParaRPr>
            </a:p>
          </p:txBody>
        </p:sp>
      </p:grpSp>
      <p:grpSp>
        <p:nvGrpSpPr>
          <p:cNvPr id="84" name="Groupe 83">
            <a:extLst>
              <a:ext uri="{FF2B5EF4-FFF2-40B4-BE49-F238E27FC236}">
                <a16:creationId xmlns:a16="http://schemas.microsoft.com/office/drawing/2014/main" id="{9F2956D2-0FED-9CE0-E645-7C01B0F3F078}"/>
              </a:ext>
            </a:extLst>
          </p:cNvPr>
          <p:cNvGrpSpPr/>
          <p:nvPr/>
        </p:nvGrpSpPr>
        <p:grpSpPr>
          <a:xfrm>
            <a:off x="805092" y="4033327"/>
            <a:ext cx="1230318" cy="1853147"/>
            <a:chOff x="2423779" y="9243983"/>
            <a:chExt cx="2649122" cy="3989540"/>
          </a:xfrm>
        </p:grpSpPr>
        <p:pic>
          <p:nvPicPr>
            <p:cNvPr id="24" name="Image 23">
              <a:extLst>
                <a:ext uri="{FF2B5EF4-FFF2-40B4-BE49-F238E27FC236}">
                  <a16:creationId xmlns:a16="http://schemas.microsoft.com/office/drawing/2014/main" id="{705266D2-57ED-F3C1-9BC6-92E74ABC147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11650" y="9243983"/>
              <a:ext cx="2526254" cy="2598089"/>
            </a:xfrm>
            <a:prstGeom prst="rect">
              <a:avLst/>
            </a:prstGeom>
          </p:spPr>
        </p:pic>
        <p:sp>
          <p:nvSpPr>
            <p:cNvPr id="61" name="ZoneTexte 60">
              <a:extLst>
                <a:ext uri="{FF2B5EF4-FFF2-40B4-BE49-F238E27FC236}">
                  <a16:creationId xmlns:a16="http://schemas.microsoft.com/office/drawing/2014/main" id="{345E9035-0282-C6B0-2C30-59E0ED42F970}"/>
                </a:ext>
              </a:extLst>
            </p:cNvPr>
            <p:cNvSpPr txBox="1"/>
            <p:nvPr/>
          </p:nvSpPr>
          <p:spPr>
            <a:xfrm>
              <a:off x="2423779" y="11842072"/>
              <a:ext cx="2649122" cy="1391451"/>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User query</a:t>
              </a:r>
              <a:endParaRPr lang="en-US" b="1">
                <a:solidFill>
                  <a:srgbClr val="999999"/>
                </a:solidFill>
                <a:latin typeface="Calibri" panose="020F0502020204030204"/>
              </a:endParaRPr>
            </a:p>
          </p:txBody>
        </p:sp>
      </p:grpSp>
      <p:grpSp>
        <p:nvGrpSpPr>
          <p:cNvPr id="85" name="Groupe 84">
            <a:extLst>
              <a:ext uri="{FF2B5EF4-FFF2-40B4-BE49-F238E27FC236}">
                <a16:creationId xmlns:a16="http://schemas.microsoft.com/office/drawing/2014/main" id="{422A08B8-040C-85FB-48F2-1476D8AA3FEE}"/>
              </a:ext>
            </a:extLst>
          </p:cNvPr>
          <p:cNvGrpSpPr/>
          <p:nvPr/>
        </p:nvGrpSpPr>
        <p:grpSpPr>
          <a:xfrm>
            <a:off x="805931" y="2096965"/>
            <a:ext cx="1224718" cy="1677203"/>
            <a:chOff x="2236970" y="3125972"/>
            <a:chExt cx="2931123" cy="3862931"/>
          </a:xfrm>
        </p:grpSpPr>
        <p:grpSp>
          <p:nvGrpSpPr>
            <p:cNvPr id="16" name="Groupe 15">
              <a:extLst>
                <a:ext uri="{FF2B5EF4-FFF2-40B4-BE49-F238E27FC236}">
                  <a16:creationId xmlns:a16="http://schemas.microsoft.com/office/drawing/2014/main" id="{556EDC8C-5518-EA92-0AAF-8B3BA7E27853}"/>
                </a:ext>
              </a:extLst>
            </p:cNvPr>
            <p:cNvGrpSpPr/>
            <p:nvPr/>
          </p:nvGrpSpPr>
          <p:grpSpPr>
            <a:xfrm>
              <a:off x="2236970" y="3125972"/>
              <a:ext cx="2931123" cy="2981697"/>
              <a:chOff x="6909327" y="3546892"/>
              <a:chExt cx="7701643" cy="7834525"/>
            </a:xfrm>
          </p:grpSpPr>
          <p:pic>
            <p:nvPicPr>
              <p:cNvPr id="7" name="Image 6">
                <a:extLst>
                  <a:ext uri="{FF2B5EF4-FFF2-40B4-BE49-F238E27FC236}">
                    <a16:creationId xmlns:a16="http://schemas.microsoft.com/office/drawing/2014/main" id="{5F0F37C7-54E7-E644-9FA1-1316AE92381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653823" y="3546892"/>
                <a:ext cx="3615070" cy="4287169"/>
              </a:xfrm>
              <a:prstGeom prst="rect">
                <a:avLst/>
              </a:prstGeom>
            </p:spPr>
          </p:pic>
          <p:pic>
            <p:nvPicPr>
              <p:cNvPr id="9" name="Image 8">
                <a:extLst>
                  <a:ext uri="{FF2B5EF4-FFF2-40B4-BE49-F238E27FC236}">
                    <a16:creationId xmlns:a16="http://schemas.microsoft.com/office/drawing/2014/main" id="{63E4CA7E-A9EF-1DA6-3CD6-FA99011FECA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038754" y="3546892"/>
                <a:ext cx="3615069" cy="3973263"/>
              </a:xfrm>
              <a:prstGeom prst="rect">
                <a:avLst/>
              </a:prstGeom>
            </p:spPr>
          </p:pic>
          <p:pic>
            <p:nvPicPr>
              <p:cNvPr id="13" name="Image 12">
                <a:extLst>
                  <a:ext uri="{FF2B5EF4-FFF2-40B4-BE49-F238E27FC236}">
                    <a16:creationId xmlns:a16="http://schemas.microsoft.com/office/drawing/2014/main" id="{F27D7EA6-74BE-DCF1-94F6-4391EC2A589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909327" y="7831809"/>
                <a:ext cx="3744496" cy="3419689"/>
              </a:xfrm>
              <a:prstGeom prst="rect">
                <a:avLst/>
              </a:prstGeom>
            </p:spPr>
          </p:pic>
          <p:pic>
            <p:nvPicPr>
              <p:cNvPr id="15" name="Image 14">
                <a:extLst>
                  <a:ext uri="{FF2B5EF4-FFF2-40B4-BE49-F238E27FC236}">
                    <a16:creationId xmlns:a16="http://schemas.microsoft.com/office/drawing/2014/main" id="{A1CB5151-C041-9F9D-7EB6-F0363B010C7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866474" y="7831809"/>
                <a:ext cx="3744496" cy="3549608"/>
              </a:xfrm>
              <a:prstGeom prst="rect">
                <a:avLst/>
              </a:prstGeom>
            </p:spPr>
          </p:pic>
        </p:grpSp>
        <p:sp>
          <p:nvSpPr>
            <p:cNvPr id="62" name="ZoneTexte 61">
              <a:extLst>
                <a:ext uri="{FF2B5EF4-FFF2-40B4-BE49-F238E27FC236}">
                  <a16:creationId xmlns:a16="http://schemas.microsoft.com/office/drawing/2014/main" id="{33CEA999-6951-427A-DFA6-E6D671B1D32A}"/>
                </a:ext>
              </a:extLst>
            </p:cNvPr>
            <p:cNvSpPr txBox="1"/>
            <p:nvPr/>
          </p:nvSpPr>
          <p:spPr>
            <a:xfrm>
              <a:off x="2417181" y="6138258"/>
              <a:ext cx="2649122" cy="850645"/>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Data</a:t>
              </a:r>
              <a:endParaRPr lang="en-US" b="1">
                <a:solidFill>
                  <a:srgbClr val="999999"/>
                </a:solidFill>
                <a:latin typeface="Calibri" panose="020F0502020204030204"/>
              </a:endParaRPr>
            </a:p>
          </p:txBody>
        </p:sp>
      </p:grpSp>
      <p:sp>
        <p:nvSpPr>
          <p:cNvPr id="63" name="ZoneTexte 62">
            <a:extLst>
              <a:ext uri="{FF2B5EF4-FFF2-40B4-BE49-F238E27FC236}">
                <a16:creationId xmlns:a16="http://schemas.microsoft.com/office/drawing/2014/main" id="{4CCD07DB-27C2-B147-0857-3351B19F81C0}"/>
              </a:ext>
            </a:extLst>
          </p:cNvPr>
          <p:cNvSpPr txBox="1"/>
          <p:nvPr/>
        </p:nvSpPr>
        <p:spPr>
          <a:xfrm>
            <a:off x="6901525" y="3459194"/>
            <a:ext cx="1324561" cy="646331"/>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Vectorial database</a:t>
            </a:r>
            <a:endParaRPr lang="en-US" b="1">
              <a:solidFill>
                <a:srgbClr val="999999"/>
              </a:solidFill>
              <a:latin typeface="Calibri" panose="020F0502020204030204"/>
            </a:endParaRPr>
          </a:p>
        </p:txBody>
      </p:sp>
      <p:sp>
        <p:nvSpPr>
          <p:cNvPr id="67" name="ZoneTexte 66">
            <a:extLst>
              <a:ext uri="{FF2B5EF4-FFF2-40B4-BE49-F238E27FC236}">
                <a16:creationId xmlns:a16="http://schemas.microsoft.com/office/drawing/2014/main" id="{31DAA9F0-1C60-5DF9-8E0B-830BB88BB334}"/>
              </a:ext>
            </a:extLst>
          </p:cNvPr>
          <p:cNvSpPr txBox="1"/>
          <p:nvPr/>
        </p:nvSpPr>
        <p:spPr>
          <a:xfrm>
            <a:off x="5228884" y="3030806"/>
            <a:ext cx="1684134" cy="923330"/>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Query / Vectors comparison</a:t>
            </a:r>
            <a:endParaRPr lang="en-US" b="1">
              <a:solidFill>
                <a:srgbClr val="999999"/>
              </a:solidFill>
              <a:latin typeface="Calibri" panose="020F0502020204030204"/>
            </a:endParaRPr>
          </a:p>
        </p:txBody>
      </p:sp>
      <p:sp>
        <p:nvSpPr>
          <p:cNvPr id="68" name="ZoneTexte 67">
            <a:extLst>
              <a:ext uri="{FF2B5EF4-FFF2-40B4-BE49-F238E27FC236}">
                <a16:creationId xmlns:a16="http://schemas.microsoft.com/office/drawing/2014/main" id="{82007C5A-0DB7-8B80-5785-FA608C84256C}"/>
              </a:ext>
            </a:extLst>
          </p:cNvPr>
          <p:cNvSpPr txBox="1"/>
          <p:nvPr/>
        </p:nvSpPr>
        <p:spPr>
          <a:xfrm>
            <a:off x="8485635" y="2916390"/>
            <a:ext cx="1391887" cy="646331"/>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Retrieved information</a:t>
            </a:r>
            <a:endParaRPr lang="en-US" b="1">
              <a:solidFill>
                <a:srgbClr val="999999"/>
              </a:solidFill>
              <a:latin typeface="Calibri" panose="020F0502020204030204"/>
            </a:endParaRPr>
          </a:p>
        </p:txBody>
      </p:sp>
      <p:grpSp>
        <p:nvGrpSpPr>
          <p:cNvPr id="77" name="Groupe 76">
            <a:extLst>
              <a:ext uri="{FF2B5EF4-FFF2-40B4-BE49-F238E27FC236}">
                <a16:creationId xmlns:a16="http://schemas.microsoft.com/office/drawing/2014/main" id="{0BFFDB99-3AF5-9F48-6C92-819F2500233A}"/>
              </a:ext>
            </a:extLst>
          </p:cNvPr>
          <p:cNvGrpSpPr/>
          <p:nvPr/>
        </p:nvGrpSpPr>
        <p:grpSpPr>
          <a:xfrm>
            <a:off x="9960862" y="2167170"/>
            <a:ext cx="2257259" cy="1658902"/>
            <a:chOff x="17316446" y="5507879"/>
            <a:chExt cx="5896755" cy="4666797"/>
          </a:xfrm>
        </p:grpSpPr>
        <p:pic>
          <p:nvPicPr>
            <p:cNvPr id="20" name="Image 19">
              <a:extLst>
                <a:ext uri="{FF2B5EF4-FFF2-40B4-BE49-F238E27FC236}">
                  <a16:creationId xmlns:a16="http://schemas.microsoft.com/office/drawing/2014/main" id="{A6B3926E-D606-C6CF-3D8C-EC0657EE0CD9}"/>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7316446" y="5507879"/>
              <a:ext cx="3247633" cy="3459436"/>
            </a:xfrm>
            <a:prstGeom prst="rect">
              <a:avLst/>
            </a:prstGeom>
          </p:spPr>
        </p:pic>
        <p:sp>
          <p:nvSpPr>
            <p:cNvPr id="59" name="ZoneTexte 58">
              <a:extLst>
                <a:ext uri="{FF2B5EF4-FFF2-40B4-BE49-F238E27FC236}">
                  <a16:creationId xmlns:a16="http://schemas.microsoft.com/office/drawing/2014/main" id="{C47DDABB-1B2E-7145-DE1C-3EA0F4789E3E}"/>
                </a:ext>
              </a:extLst>
            </p:cNvPr>
            <p:cNvSpPr txBox="1"/>
            <p:nvPr/>
          </p:nvSpPr>
          <p:spPr>
            <a:xfrm>
              <a:off x="18037907" y="9135677"/>
              <a:ext cx="1804709" cy="1038999"/>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LLM</a:t>
              </a:r>
              <a:endParaRPr lang="en-US" b="1">
                <a:solidFill>
                  <a:srgbClr val="999999"/>
                </a:solidFill>
                <a:latin typeface="Calibri" panose="020F0502020204030204"/>
              </a:endParaRPr>
            </a:p>
          </p:txBody>
        </p:sp>
        <p:cxnSp>
          <p:nvCxnSpPr>
            <p:cNvPr id="69" name="Connecteur droit avec flèche 68">
              <a:extLst>
                <a:ext uri="{FF2B5EF4-FFF2-40B4-BE49-F238E27FC236}">
                  <a16:creationId xmlns:a16="http://schemas.microsoft.com/office/drawing/2014/main" id="{96B1B937-7992-8378-66FB-3B3CCAF4EE19}"/>
                </a:ext>
              </a:extLst>
            </p:cNvPr>
            <p:cNvCxnSpPr>
              <a:cxnSpLocks/>
            </p:cNvCxnSpPr>
            <p:nvPr/>
          </p:nvCxnSpPr>
          <p:spPr>
            <a:xfrm>
              <a:off x="20564079" y="7532142"/>
              <a:ext cx="20671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2" name="ZoneTexte 71">
              <a:extLst>
                <a:ext uri="{FF2B5EF4-FFF2-40B4-BE49-F238E27FC236}">
                  <a16:creationId xmlns:a16="http://schemas.microsoft.com/office/drawing/2014/main" id="{4E16B14F-5719-4EEC-AA97-7E813361ABA9}"/>
                </a:ext>
              </a:extLst>
            </p:cNvPr>
            <p:cNvSpPr txBox="1"/>
            <p:nvPr/>
          </p:nvSpPr>
          <p:spPr>
            <a:xfrm>
              <a:off x="20564080" y="7662308"/>
              <a:ext cx="2649121" cy="1038999"/>
            </a:xfrm>
            <a:prstGeom prst="rect">
              <a:avLst/>
            </a:prstGeom>
            <a:noFill/>
          </p:spPr>
          <p:txBody>
            <a:bodyPr wrap="square">
              <a:spAutoFit/>
            </a:bodyPr>
            <a:lstStyle/>
            <a:p>
              <a:pP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Answer</a:t>
              </a:r>
              <a:endParaRPr lang="en-US" b="1">
                <a:solidFill>
                  <a:srgbClr val="999999"/>
                </a:solidFill>
                <a:latin typeface="Calibri" panose="020F0502020204030204"/>
              </a:endParaRPr>
            </a:p>
          </p:txBody>
        </p:sp>
      </p:grpSp>
      <p:cxnSp>
        <p:nvCxnSpPr>
          <p:cNvPr id="2" name="Connecteur droit avec flèche 1">
            <a:extLst>
              <a:ext uri="{FF2B5EF4-FFF2-40B4-BE49-F238E27FC236}">
                <a16:creationId xmlns:a16="http://schemas.microsoft.com/office/drawing/2014/main" id="{6171D43D-59AF-E9AF-2D62-D58C6301E701}"/>
              </a:ext>
            </a:extLst>
          </p:cNvPr>
          <p:cNvCxnSpPr>
            <a:cxnSpLocks/>
          </p:cNvCxnSpPr>
          <p:nvPr/>
        </p:nvCxnSpPr>
        <p:spPr>
          <a:xfrm>
            <a:off x="5445935" y="2665241"/>
            <a:ext cx="1300131" cy="39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9AF03D26-306E-8B69-D39E-5C56F6C8F325}"/>
              </a:ext>
            </a:extLst>
          </p:cNvPr>
          <p:cNvCxnSpPr>
            <a:cxnSpLocks/>
          </p:cNvCxnSpPr>
          <p:nvPr/>
        </p:nvCxnSpPr>
        <p:spPr>
          <a:xfrm flipH="1" flipV="1">
            <a:off x="10522097" y="4020896"/>
            <a:ext cx="22801" cy="731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73AFEA9-E580-896B-68DD-69818D83E6BE}"/>
              </a:ext>
            </a:extLst>
          </p:cNvPr>
          <p:cNvSpPr/>
          <p:nvPr/>
        </p:nvSpPr>
        <p:spPr>
          <a:xfrm>
            <a:off x="10565951" y="4554509"/>
            <a:ext cx="942312" cy="3455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217">
              <a:defRPr/>
            </a:pPr>
            <a:endParaRPr lang="fr-FR">
              <a:solidFill>
                <a:srgbClr val="FFFFFF"/>
              </a:solidFill>
              <a:latin typeface="Calibri" panose="020F0502020204030204"/>
            </a:endParaRPr>
          </a:p>
        </p:txBody>
      </p:sp>
      <p:pic>
        <p:nvPicPr>
          <p:cNvPr id="3" name="Picture Placeholder 4" descr="AXA Partners">
            <a:extLst>
              <a:ext uri="{FF2B5EF4-FFF2-40B4-BE49-F238E27FC236}">
                <a16:creationId xmlns:a16="http://schemas.microsoft.com/office/drawing/2014/main" id="{4D8452EB-7CFD-0267-D989-4589B9AC979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
        <p:nvSpPr>
          <p:cNvPr id="4" name="Date Placeholder 2">
            <a:extLst>
              <a:ext uri="{FF2B5EF4-FFF2-40B4-BE49-F238E27FC236}">
                <a16:creationId xmlns:a16="http://schemas.microsoft.com/office/drawing/2014/main" id="{28781AED-813C-2CEB-9CD6-DE1F62409E34}"/>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6" name="Footer Placeholder 3">
            <a:extLst>
              <a:ext uri="{FF2B5EF4-FFF2-40B4-BE49-F238E27FC236}">
                <a16:creationId xmlns:a16="http://schemas.microsoft.com/office/drawing/2014/main" id="{B1A58966-72B3-AE24-E5F8-2EDE108B5E16}"/>
              </a:ext>
            </a:extLst>
          </p:cNvPr>
          <p:cNvSpPr>
            <a:spLocks noGrp="1"/>
          </p:cNvSpPr>
          <p:nvPr>
            <p:ph type="ftr" sz="quarter" idx="11"/>
          </p:nvPr>
        </p:nvSpPr>
        <p:spPr>
          <a:xfrm>
            <a:off x="3810199" y="6211825"/>
            <a:ext cx="4571603" cy="365125"/>
          </a:xfrm>
        </p:spPr>
        <p:txBody>
          <a:bodyPr/>
          <a:lstStyle/>
          <a:p>
            <a:r>
              <a:rPr lang="fr-FR"/>
              <a:t>AXA</a:t>
            </a:r>
          </a:p>
        </p:txBody>
      </p:sp>
      <p:sp>
        <p:nvSpPr>
          <p:cNvPr id="8" name="Slide Number Placeholder 4">
            <a:extLst>
              <a:ext uri="{FF2B5EF4-FFF2-40B4-BE49-F238E27FC236}">
                <a16:creationId xmlns:a16="http://schemas.microsoft.com/office/drawing/2014/main" id="{F73078F3-1615-0658-EC13-B5B6796F6813}"/>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48</a:t>
            </a:fld>
            <a:endParaRPr lang="fr-FR"/>
          </a:p>
        </p:txBody>
      </p:sp>
    </p:spTree>
    <p:extLst>
      <p:ext uri="{BB962C8B-B14F-4D97-AF65-F5344CB8AC3E}">
        <p14:creationId xmlns:p14="http://schemas.microsoft.com/office/powerpoint/2010/main" val="2015224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3x Expert Data Scientist (12 months)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lnSpcReduction="10000"/>
          </a:bodyPr>
          <a:lstStyle/>
          <a:p>
            <a:r>
              <a:rPr lang="fr-FR">
                <a:solidFill>
                  <a:schemeClr val="tx2"/>
                </a:solidFill>
                <a:latin typeface="Lato Light"/>
                <a:ea typeface="Lato Light"/>
                <a:cs typeface="Lato Light"/>
              </a:rPr>
              <a:t>FAISS
GPT
LangChain
LLM (Large Language Model)
Mistral AI
MongoDB
Whisper</a:t>
            </a:r>
            <a:r>
              <a:rPr lang="fr-FR">
                <a:solidFill>
                  <a:srgbClr val="000000"/>
                </a:solidFill>
                <a:latin typeface="Lato Light"/>
                <a:ea typeface="Lato Light"/>
                <a:cs typeface="Lato Light"/>
              </a:rPr>
              <a:t>
</a:t>
            </a:r>
          </a:p>
        </p:txBody>
      </p:sp>
      <p:pic>
        <p:nvPicPr>
          <p:cNvPr id="9" name="Picture Placeholder 8" descr="LangChain">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1" name="Picture Placeholder 10" descr="MongoDB">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13" name="Picture Placeholder 12" descr="Whisper">
            <a:extLst>
              <a:ext uri="{FF2B5EF4-FFF2-40B4-BE49-F238E27FC236}">
                <a16:creationId xmlns:a16="http://schemas.microsoft.com/office/drawing/2014/main" id="{62270DEE-D1F1-426C-996A-08988F0AE1BE}"/>
              </a:ext>
            </a:extLst>
          </p:cNvPr>
          <p:cNvPicPr>
            <a:picLocks noGrp="1" noChangeAspect="1"/>
          </p:cNvPicPr>
          <p:nvPr>
            <p:ph type="pic" sz="quarter" idx="21"/>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15" name="Picture Placeholder 14" descr="[#LogoTechnology7#]">
            <a:extLst>
              <a:ext uri="{FF2B5EF4-FFF2-40B4-BE49-F238E27FC236}">
                <a16:creationId xmlns:a16="http://schemas.microsoft.com/office/drawing/2014/main" id="{10C345C2-4109-4156-A7CF-AE142E1D51DA}"/>
              </a:ext>
            </a:extLst>
          </p:cNvPr>
          <p:cNvPicPr>
            <a:picLocks noGrp="1" noChangeAspect="1"/>
          </p:cNvPicPr>
          <p:nvPr>
            <p:ph type="pic" sz="quarter" idx="24"/>
          </p:nvPr>
        </p:nvPicPr>
        <p:blipFill rotWithShape="1">
          <a:blip r:embed="rId6" cstate="email">
            <a:extLst>
              <a:ext uri="{28A0092B-C50C-407E-A947-70E740481C1C}">
                <a14:useLocalDpi xmlns:a14="http://schemas.microsoft.com/office/drawing/2010/main" val="0"/>
              </a:ext>
            </a:extLst>
          </a:blip>
          <a:srcRect l="-34532" r="-34532"/>
          <a:stretch/>
        </p:blipFill>
        <p:spPr/>
      </p:pic>
      <p:pic>
        <p:nvPicPr>
          <p:cNvPr id="17" name="Picture Placeholder 16" descr="[#LogoTechnology8#]">
            <a:extLst>
              <a:ext uri="{FF2B5EF4-FFF2-40B4-BE49-F238E27FC236}">
                <a16:creationId xmlns:a16="http://schemas.microsoft.com/office/drawing/2014/main" id="{F0EE2082-60F7-4ACA-8112-F74DF52F0F0C}"/>
              </a:ext>
            </a:extLst>
          </p:cNvPr>
          <p:cNvPicPr>
            <a:picLocks noGrp="1" noChangeAspect="1"/>
          </p:cNvPicPr>
          <p:nvPr>
            <p:ph type="pic" sz="quarter" idx="25"/>
          </p:nvPr>
        </p:nvPicPr>
        <p:blipFill rotWithShape="1">
          <a:blip r:embed="rId6" cstate="email">
            <a:extLst>
              <a:ext uri="{28A0092B-C50C-407E-A947-70E740481C1C}">
                <a14:useLocalDpi xmlns:a14="http://schemas.microsoft.com/office/drawing/2010/main" val="0"/>
              </a:ext>
            </a:extLst>
          </a:blip>
          <a:srcRect l="-34532" r="-34532"/>
          <a:stretch/>
        </p:blipFill>
        <p:spPr/>
      </p:pic>
      <p:pic>
        <p:nvPicPr>
          <p:cNvPr id="8" name="Picture Placeholder 7" descr="AXA Partners">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7" cstate="email">
            <a:extLst>
              <a:ext uri="{28A0092B-C50C-407E-A947-70E740481C1C}">
                <a14:useLocalDpi xmlns:a14="http://schemas.microsoft.com/office/drawing/2010/main" val="0"/>
              </a:ext>
            </a:extLst>
          </a:blip>
          <a:srcRect/>
          <a:stretch/>
        </p:blipFill>
        <p:spPr/>
      </p:pic>
      <p:pic>
        <p:nvPicPr>
          <p:cNvPr id="7" name="Picture Placeholder 6" descr="FAISS">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8" cstate="email">
            <a:extLst>
              <a:ext uri="{28A0092B-C50C-407E-A947-70E740481C1C}">
                <a14:useLocalDpi xmlns:a14="http://schemas.microsoft.com/office/drawing/2010/main" val="0"/>
              </a:ext>
            </a:extLst>
          </a:blip>
          <a:srcRect l="-34532" r="-34532"/>
          <a:stretch/>
        </p:blipFill>
        <p:spPr/>
      </p:pic>
      <p:pic>
        <p:nvPicPr>
          <p:cNvPr id="30" name="Picture Placeholder 29" descr="Mistral AI">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9" cstate="email">
            <a:extLst>
              <a:ext uri="{28A0092B-C50C-407E-A947-70E740481C1C}">
                <a14:useLocalDpi xmlns:a14="http://schemas.microsoft.com/office/drawing/2010/main" val="0"/>
              </a:ext>
            </a:extLst>
          </a:blip>
          <a:srcRect l="-34532" r="-34532"/>
          <a:stretch/>
        </p:blipFill>
        <p:spPr/>
      </p:pic>
      <p:pic>
        <p:nvPicPr>
          <p:cNvPr id="34" name="Picture Placeholder 33" descr="[#LogoTechnology9#]">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6"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fr-FR" sz="2200" cap="none" err="1">
                <a:latin typeface="Poppins Medium"/>
                <a:cs typeface="Poppins Medium"/>
              </a:rPr>
              <a:t>Retrieval</a:t>
            </a:r>
            <a:r>
              <a:rPr lang="fr-FR" sz="2200" cap="none">
                <a:latin typeface="Poppins Medium"/>
                <a:cs typeface="Poppins Medium"/>
              </a:rPr>
              <a:t> </a:t>
            </a:r>
            <a:r>
              <a:rPr lang="fr-FR" sz="2200" cap="none" err="1">
                <a:latin typeface="Poppins Medium"/>
                <a:cs typeface="Poppins Medium"/>
              </a:rPr>
              <a:t>Augmented</a:t>
            </a:r>
            <a:r>
              <a:rPr lang="fr-FR" sz="2200" cap="none">
                <a:latin typeface="Poppins Medium"/>
                <a:cs typeface="Poppins Medium"/>
              </a:rPr>
              <a:t> </a:t>
            </a:r>
            <a:r>
              <a:rPr lang="fr-FR" sz="2200" cap="none" err="1">
                <a:latin typeface="Poppins Medium"/>
                <a:cs typeface="Poppins Medium"/>
              </a:rPr>
              <a:t>Generation</a:t>
            </a:r>
            <a:endParaRPr lang="fr-FR" sz="2200" cap="none">
              <a:latin typeface="Poppins Medium"/>
              <a:cs typeface="Poppins Medium"/>
            </a:endParaRPr>
          </a:p>
        </p:txBody>
      </p:sp>
      <p:sp>
        <p:nvSpPr>
          <p:cNvPr id="5" name="Date Placeholder 2">
            <a:extLst>
              <a:ext uri="{FF2B5EF4-FFF2-40B4-BE49-F238E27FC236}">
                <a16:creationId xmlns:a16="http://schemas.microsoft.com/office/drawing/2014/main" id="{EC747039-9094-C5C3-740F-77FC7E2E1AA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6" name="Footer Placeholder 3">
            <a:extLst>
              <a:ext uri="{FF2B5EF4-FFF2-40B4-BE49-F238E27FC236}">
                <a16:creationId xmlns:a16="http://schemas.microsoft.com/office/drawing/2014/main" id="{C6FC1185-1E40-49BC-4548-AB6AFB0EFD18}"/>
              </a:ext>
            </a:extLst>
          </p:cNvPr>
          <p:cNvSpPr>
            <a:spLocks noGrp="1"/>
          </p:cNvSpPr>
          <p:nvPr>
            <p:ph type="ftr" sz="quarter" idx="11"/>
          </p:nvPr>
        </p:nvSpPr>
        <p:spPr>
          <a:xfrm>
            <a:off x="3810199" y="6211825"/>
            <a:ext cx="4571603" cy="365125"/>
          </a:xfrm>
        </p:spPr>
        <p:txBody>
          <a:bodyPr/>
          <a:lstStyle/>
          <a:p>
            <a:r>
              <a:rPr lang="fr-FR"/>
              <a:t>AXA</a:t>
            </a:r>
          </a:p>
        </p:txBody>
      </p:sp>
      <p:sp>
        <p:nvSpPr>
          <p:cNvPr id="10" name="Slide Number Placeholder 4">
            <a:extLst>
              <a:ext uri="{FF2B5EF4-FFF2-40B4-BE49-F238E27FC236}">
                <a16:creationId xmlns:a16="http://schemas.microsoft.com/office/drawing/2014/main" id="{F31911C4-525A-75C0-61BF-64CF01666761}"/>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49</a:t>
            </a:fld>
            <a:endParaRPr lang="fr-FR"/>
          </a:p>
        </p:txBody>
      </p:sp>
      <p:pic>
        <p:nvPicPr>
          <p:cNvPr id="19" name="Picture 8" descr="On Choosing a Deep Reinforcement Learning Library | by Thomas Simonini ...">
            <a:extLst>
              <a:ext uri="{FF2B5EF4-FFF2-40B4-BE49-F238E27FC236}">
                <a16:creationId xmlns:a16="http://schemas.microsoft.com/office/drawing/2014/main" id="{378F50F1-3610-102F-8DD3-AC48C5BDBBD4}"/>
              </a:ext>
            </a:extLst>
          </p:cNvPr>
          <p:cNvPicPr>
            <a:picLocks noGrp="1" noChangeAspect="1" noChangeArrowheads="1"/>
          </p:cNvPicPr>
          <p:nvPr>
            <p:ph type="pic" sz="quarter" idx="50"/>
          </p:nvPr>
        </p:nvPicPr>
        <p:blipFill rotWithShape="1">
          <a:blip r:embed="rId10">
            <a:extLst>
              <a:ext uri="{28A0092B-C50C-407E-A947-70E740481C1C}">
                <a14:useLocalDpi xmlns:a14="http://schemas.microsoft.com/office/drawing/2010/main" val="0"/>
              </a:ext>
            </a:extLst>
          </a:blip>
          <a:srcRect l="-8676" r="-8676"/>
          <a:stretch/>
        </p:blipFill>
        <p:spPr bwMode="auto">
          <a:xfrm>
            <a:off x="9793288" y="3236913"/>
            <a:ext cx="1597025" cy="94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411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11ADD9C7-333F-4AB2-B263-EBD4D4648557}"/>
              </a:ext>
            </a:extLst>
          </p:cNvPr>
          <p:cNvSpPr>
            <a:spLocks noGrp="1"/>
          </p:cNvSpPr>
          <p:nvPr>
            <p:ph type="dt" sz="half" idx="10"/>
          </p:nvPr>
        </p:nvSpPr>
        <p:spPr/>
        <p:txBody>
          <a:bodyPr/>
          <a:lstStyle/>
          <a:p>
            <a:fld id="{94019A74-2329-4347-90A9-AB80F5DD22FF}" type="datetime1">
              <a:rPr lang="fr-FR" smtClean="0"/>
              <a:t>07/11/2024</a:t>
            </a:fld>
            <a:endParaRPr lang="fr-FR"/>
          </a:p>
        </p:txBody>
      </p:sp>
      <p:sp>
        <p:nvSpPr>
          <p:cNvPr id="5" name="Espace réservé du numéro de diapositive 4">
            <a:extLst>
              <a:ext uri="{FF2B5EF4-FFF2-40B4-BE49-F238E27FC236}">
                <a16:creationId xmlns:a16="http://schemas.microsoft.com/office/drawing/2014/main" id="{68808B1A-CC97-4519-8E85-E20FF6DE0332}"/>
              </a:ext>
            </a:extLst>
          </p:cNvPr>
          <p:cNvSpPr>
            <a:spLocks noGrp="1"/>
          </p:cNvSpPr>
          <p:nvPr>
            <p:ph type="sldNum" sz="quarter" idx="12"/>
          </p:nvPr>
        </p:nvSpPr>
        <p:spPr/>
        <p:txBody>
          <a:bodyPr/>
          <a:lstStyle/>
          <a:p>
            <a:fld id="{85FCA5DD-1A2A-441E-8A3A-06F8DC18DFAD}" type="slidenum">
              <a:rPr lang="fr-FR" smtClean="0"/>
              <a:pPr/>
              <a:t>5</a:t>
            </a:fld>
            <a:endParaRPr lang="fr-FR"/>
          </a:p>
        </p:txBody>
      </p:sp>
      <p:sp>
        <p:nvSpPr>
          <p:cNvPr id="8" name="Espace réservé du pied de page 7">
            <a:extLst>
              <a:ext uri="{FF2B5EF4-FFF2-40B4-BE49-F238E27FC236}">
                <a16:creationId xmlns:a16="http://schemas.microsoft.com/office/drawing/2014/main" id="{01FADE9A-BB63-4D7A-9B90-C7C34C4D849F}"/>
              </a:ext>
            </a:extLst>
          </p:cNvPr>
          <p:cNvSpPr>
            <a:spLocks noGrp="1"/>
          </p:cNvSpPr>
          <p:nvPr>
            <p:ph type="ftr" sz="quarter" idx="11"/>
          </p:nvPr>
        </p:nvSpPr>
        <p:spPr/>
        <p:txBody>
          <a:bodyPr/>
          <a:lstStyle/>
          <a:p>
            <a:r>
              <a:rPr lang="fr-FR"/>
              <a:t>AKABI Presentation</a:t>
            </a:r>
          </a:p>
        </p:txBody>
      </p:sp>
      <p:sp>
        <p:nvSpPr>
          <p:cNvPr id="7" name="Titre 60">
            <a:extLst>
              <a:ext uri="{FF2B5EF4-FFF2-40B4-BE49-F238E27FC236}">
                <a16:creationId xmlns:a16="http://schemas.microsoft.com/office/drawing/2014/main" id="{F7AC8DC9-F373-4A05-913D-1706AF6E4978}"/>
              </a:ext>
            </a:extLst>
          </p:cNvPr>
          <p:cNvSpPr>
            <a:spLocks noGrp="1"/>
          </p:cNvSpPr>
          <p:nvPr>
            <p:ph type="title"/>
          </p:nvPr>
        </p:nvSpPr>
        <p:spPr>
          <a:xfrm>
            <a:off x="839788" y="529200"/>
            <a:ext cx="10512425" cy="507600"/>
          </a:xfrm>
        </p:spPr>
        <p:txBody>
          <a:bodyPr/>
          <a:lstStyle/>
          <a:p>
            <a:r>
              <a:rPr lang="fr-FR"/>
              <a:t>Business intelligence</a:t>
            </a:r>
          </a:p>
        </p:txBody>
      </p:sp>
      <p:pic>
        <p:nvPicPr>
          <p:cNvPr id="9" name="Espace réservé pour une image  24">
            <a:extLst>
              <a:ext uri="{FF2B5EF4-FFF2-40B4-BE49-F238E27FC236}">
                <a16:creationId xmlns:a16="http://schemas.microsoft.com/office/drawing/2014/main" id="{7BFF39EB-516E-49A0-BA5D-14219EB732DE}"/>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12781" r="-12781"/>
          <a:stretch/>
        </p:blipFill>
        <p:spPr>
          <a:xfrm>
            <a:off x="2317548" y="1273337"/>
            <a:ext cx="2397125" cy="892175"/>
          </a:xfrm>
          <a:prstGeom prst="rect">
            <a:avLst/>
          </a:prstGeom>
        </p:spPr>
      </p:pic>
      <p:pic>
        <p:nvPicPr>
          <p:cNvPr id="10" name="Espace réservé pour une image  46">
            <a:extLst>
              <a:ext uri="{FF2B5EF4-FFF2-40B4-BE49-F238E27FC236}">
                <a16:creationId xmlns:a16="http://schemas.microsoft.com/office/drawing/2014/main" id="{AA9AC8E1-22DC-4398-B8F6-C4B4B8BDD254}"/>
              </a:ext>
            </a:extLst>
          </p:cNvPr>
          <p:cNvPicPr>
            <a:picLocks/>
          </p:cNvPicPr>
          <p:nvPr/>
        </p:nvPicPr>
        <p:blipFill rotWithShape="1">
          <a:blip r:embed="rId3" cstate="email">
            <a:extLst>
              <a:ext uri="{28A0092B-C50C-407E-A947-70E740481C1C}">
                <a14:useLocalDpi xmlns:a14="http://schemas.microsoft.com/office/drawing/2010/main" val="0"/>
              </a:ext>
            </a:extLst>
          </a:blip>
          <a:srcRect l="-10661" r="-10661"/>
          <a:stretch/>
        </p:blipFill>
        <p:spPr>
          <a:xfrm>
            <a:off x="4714673" y="1399923"/>
            <a:ext cx="1630565" cy="657477"/>
          </a:xfrm>
          <a:prstGeom prst="rect">
            <a:avLst/>
          </a:prstGeom>
        </p:spPr>
      </p:pic>
      <p:pic>
        <p:nvPicPr>
          <p:cNvPr id="11" name="Espace réservé pour une image  52">
            <a:extLst>
              <a:ext uri="{FF2B5EF4-FFF2-40B4-BE49-F238E27FC236}">
                <a16:creationId xmlns:a16="http://schemas.microsoft.com/office/drawing/2014/main" id="{EE791A15-7544-4940-A271-D894DD00219A}"/>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84275" r="-84275"/>
          <a:stretch/>
        </p:blipFill>
        <p:spPr>
          <a:xfrm>
            <a:off x="5922605" y="1205383"/>
            <a:ext cx="2841231" cy="1058003"/>
          </a:xfrm>
          <a:prstGeom prst="rect">
            <a:avLst/>
          </a:prstGeom>
        </p:spPr>
      </p:pic>
      <p:pic>
        <p:nvPicPr>
          <p:cNvPr id="12" name="Espace réservé pour une image  20">
            <a:extLst>
              <a:ext uri="{FF2B5EF4-FFF2-40B4-BE49-F238E27FC236}">
                <a16:creationId xmlns:a16="http://schemas.microsoft.com/office/drawing/2014/main" id="{955D3027-A0C3-433F-A642-9D7B21708D53}"/>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t="-12760" b="-12760"/>
          <a:stretch/>
        </p:blipFill>
        <p:spPr>
          <a:xfrm>
            <a:off x="294558" y="1543088"/>
            <a:ext cx="2029280" cy="755653"/>
          </a:xfrm>
          <a:prstGeom prst="rect">
            <a:avLst/>
          </a:prstGeom>
        </p:spPr>
      </p:pic>
      <p:pic>
        <p:nvPicPr>
          <p:cNvPr id="13" name="Espace réservé pour une image  48">
            <a:extLst>
              <a:ext uri="{FF2B5EF4-FFF2-40B4-BE49-F238E27FC236}">
                <a16:creationId xmlns:a16="http://schemas.microsoft.com/office/drawing/2014/main" id="{4F1BFCCF-0693-4DD8-A9F0-96842F11BF58}"/>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l="-26948" r="-26948"/>
          <a:stretch/>
        </p:blipFill>
        <p:spPr>
          <a:xfrm>
            <a:off x="9998358" y="1356558"/>
            <a:ext cx="2029280" cy="755653"/>
          </a:xfrm>
          <a:prstGeom prst="rect">
            <a:avLst/>
          </a:prstGeom>
        </p:spPr>
      </p:pic>
      <p:pic>
        <p:nvPicPr>
          <p:cNvPr id="14" name="Espace réservé pour une image  63">
            <a:extLst>
              <a:ext uri="{FF2B5EF4-FFF2-40B4-BE49-F238E27FC236}">
                <a16:creationId xmlns:a16="http://schemas.microsoft.com/office/drawing/2014/main" id="{35713539-9431-4F1A-9DA3-A1EF60C99F81}"/>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5016" r="-5016"/>
          <a:stretch/>
        </p:blipFill>
        <p:spPr>
          <a:xfrm>
            <a:off x="8171768" y="1422246"/>
            <a:ext cx="1800001" cy="670275"/>
          </a:xfrm>
          <a:prstGeom prst="rect">
            <a:avLst/>
          </a:prstGeom>
        </p:spPr>
      </p:pic>
      <p:pic>
        <p:nvPicPr>
          <p:cNvPr id="15" name="Espace réservé pour une image  28">
            <a:extLst>
              <a:ext uri="{FF2B5EF4-FFF2-40B4-BE49-F238E27FC236}">
                <a16:creationId xmlns:a16="http://schemas.microsoft.com/office/drawing/2014/main" id="{3CCCD99A-222A-427D-9D64-598600674F50}"/>
              </a:ext>
            </a:extLst>
          </p:cNvPr>
          <p:cNvPicPr>
            <a:picLocks/>
          </p:cNvPicPr>
          <p:nvPr/>
        </p:nvPicPr>
        <p:blipFill rotWithShape="1">
          <a:blip r:embed="rId8" cstate="email">
            <a:extLst>
              <a:ext uri="{28A0092B-C50C-407E-A947-70E740481C1C}">
                <a14:useLocalDpi xmlns:a14="http://schemas.microsoft.com/office/drawing/2010/main" val="0"/>
              </a:ext>
            </a:extLst>
          </a:blip>
          <a:srcRect l="-28098" r="-28098"/>
          <a:stretch/>
        </p:blipFill>
        <p:spPr>
          <a:xfrm>
            <a:off x="3516110" y="2559071"/>
            <a:ext cx="2000453" cy="832609"/>
          </a:xfrm>
          <a:prstGeom prst="rect">
            <a:avLst/>
          </a:prstGeom>
        </p:spPr>
      </p:pic>
      <p:pic>
        <p:nvPicPr>
          <p:cNvPr id="16" name="Espace réservé pour une image  50">
            <a:extLst>
              <a:ext uri="{FF2B5EF4-FFF2-40B4-BE49-F238E27FC236}">
                <a16:creationId xmlns:a16="http://schemas.microsoft.com/office/drawing/2014/main" id="{D9733CC1-ADE9-49A3-9668-AFD5EA0776BE}"/>
              </a:ext>
            </a:extLst>
          </p:cNvPr>
          <p:cNvPicPr>
            <a:picLocks noChangeAspect="1"/>
          </p:cNvPicPr>
          <p:nvPr/>
        </p:nvPicPr>
        <p:blipFill rotWithShape="1">
          <a:blip r:embed="rId9" cstate="email">
            <a:extLst>
              <a:ext uri="{28A0092B-C50C-407E-A947-70E740481C1C}">
                <a14:useLocalDpi xmlns:a14="http://schemas.microsoft.com/office/drawing/2010/main" val="0"/>
              </a:ext>
            </a:extLst>
          </a:blip>
          <a:srcRect l="-42380" r="-42380"/>
          <a:stretch/>
        </p:blipFill>
        <p:spPr>
          <a:xfrm>
            <a:off x="5022605" y="2443486"/>
            <a:ext cx="2396816" cy="892514"/>
          </a:xfrm>
          <a:prstGeom prst="rect">
            <a:avLst/>
          </a:prstGeom>
        </p:spPr>
      </p:pic>
      <p:pic>
        <p:nvPicPr>
          <p:cNvPr id="17" name="Espace réservé pour une image  69">
            <a:extLst>
              <a:ext uri="{FF2B5EF4-FFF2-40B4-BE49-F238E27FC236}">
                <a16:creationId xmlns:a16="http://schemas.microsoft.com/office/drawing/2014/main" id="{8406D14B-7D95-4FB0-A39E-05129294723A}"/>
              </a:ext>
            </a:extLst>
          </p:cNvPr>
          <p:cNvPicPr>
            <a:picLocks noChangeAspect="1"/>
          </p:cNvPicPr>
          <p:nvPr/>
        </p:nvPicPr>
        <p:blipFill rotWithShape="1">
          <a:blip r:embed="rId10" cstate="email">
            <a:extLst>
              <a:ext uri="{28A0092B-C50C-407E-A947-70E740481C1C}">
                <a14:useLocalDpi xmlns:a14="http://schemas.microsoft.com/office/drawing/2010/main" val="0"/>
              </a:ext>
            </a:extLst>
          </a:blip>
          <a:srcRect l="-20466" r="-20466"/>
          <a:stretch/>
        </p:blipFill>
        <p:spPr>
          <a:xfrm>
            <a:off x="8541657" y="2477966"/>
            <a:ext cx="2029280" cy="755940"/>
          </a:xfrm>
          <a:prstGeom prst="rect">
            <a:avLst/>
          </a:prstGeom>
        </p:spPr>
      </p:pic>
      <p:pic>
        <p:nvPicPr>
          <p:cNvPr id="18" name="Espace réservé pour une image  73">
            <a:extLst>
              <a:ext uri="{FF2B5EF4-FFF2-40B4-BE49-F238E27FC236}">
                <a16:creationId xmlns:a16="http://schemas.microsoft.com/office/drawing/2014/main" id="{1082263F-95FC-47D7-955A-CF3719CC1EFC}"/>
              </a:ext>
            </a:extLst>
          </p:cNvPr>
          <p:cNvPicPr>
            <a:picLocks noChangeAspect="1"/>
          </p:cNvPicPr>
          <p:nvPr/>
        </p:nvPicPr>
        <p:blipFill rotWithShape="1">
          <a:blip r:embed="rId11" cstate="email">
            <a:extLst>
              <a:ext uri="{28A0092B-C50C-407E-A947-70E740481C1C}">
                <a14:useLocalDpi xmlns:a14="http://schemas.microsoft.com/office/drawing/2010/main" val="0"/>
              </a:ext>
            </a:extLst>
          </a:blip>
          <a:srcRect l="-5073" r="-5073"/>
          <a:stretch/>
        </p:blipFill>
        <p:spPr>
          <a:xfrm>
            <a:off x="537897" y="2591140"/>
            <a:ext cx="1571201" cy="585076"/>
          </a:xfrm>
          <a:prstGeom prst="rect">
            <a:avLst/>
          </a:prstGeom>
        </p:spPr>
      </p:pic>
      <p:pic>
        <p:nvPicPr>
          <p:cNvPr id="21" name="Espace réservé pour une image  85">
            <a:extLst>
              <a:ext uri="{FF2B5EF4-FFF2-40B4-BE49-F238E27FC236}">
                <a16:creationId xmlns:a16="http://schemas.microsoft.com/office/drawing/2014/main" id="{643B93A6-E4F8-4FF9-A8A5-0CACB8C9F3A1}"/>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l="-106436" r="-106436"/>
          <a:stretch/>
        </p:blipFill>
        <p:spPr>
          <a:xfrm>
            <a:off x="1917713" y="2576593"/>
            <a:ext cx="2188421" cy="814913"/>
          </a:xfrm>
          <a:prstGeom prst="rect">
            <a:avLst/>
          </a:prstGeom>
        </p:spPr>
      </p:pic>
      <p:pic>
        <p:nvPicPr>
          <p:cNvPr id="23" name="Espace réservé pour une image  18">
            <a:extLst>
              <a:ext uri="{FF2B5EF4-FFF2-40B4-BE49-F238E27FC236}">
                <a16:creationId xmlns:a16="http://schemas.microsoft.com/office/drawing/2014/main" id="{CD43B600-F9E1-463D-BD38-1E3EE669C23B}"/>
              </a:ext>
            </a:extLst>
          </p:cNvPr>
          <p:cNvPicPr>
            <a:picLocks noChangeAspect="1"/>
          </p:cNvPicPr>
          <p:nvPr/>
        </p:nvPicPr>
        <p:blipFill rotWithShape="1">
          <a:blip r:embed="rId13" cstate="email">
            <a:extLst>
              <a:ext uri="{28A0092B-C50C-407E-A947-70E740481C1C}">
                <a14:useLocalDpi xmlns:a14="http://schemas.microsoft.com/office/drawing/2010/main" val="0"/>
              </a:ext>
            </a:extLst>
          </a:blip>
          <a:srcRect l="-27878" r="-27878"/>
          <a:stretch/>
        </p:blipFill>
        <p:spPr>
          <a:xfrm>
            <a:off x="1786675" y="3465096"/>
            <a:ext cx="1800000" cy="670275"/>
          </a:xfrm>
          <a:prstGeom prst="rect">
            <a:avLst/>
          </a:prstGeom>
        </p:spPr>
      </p:pic>
      <p:pic>
        <p:nvPicPr>
          <p:cNvPr id="24" name="Espace réservé pour une image  26">
            <a:extLst>
              <a:ext uri="{FF2B5EF4-FFF2-40B4-BE49-F238E27FC236}">
                <a16:creationId xmlns:a16="http://schemas.microsoft.com/office/drawing/2014/main" id="{FFEAE923-605B-4508-BDA6-8711C0A76780}"/>
              </a:ext>
            </a:extLst>
          </p:cNvPr>
          <p:cNvPicPr>
            <a:picLocks noChangeAspect="1"/>
          </p:cNvPicPr>
          <p:nvPr/>
        </p:nvPicPr>
        <p:blipFill rotWithShape="1">
          <a:blip r:embed="rId14" cstate="email">
            <a:extLst>
              <a:ext uri="{28A0092B-C50C-407E-A947-70E740481C1C}">
                <a14:useLocalDpi xmlns:a14="http://schemas.microsoft.com/office/drawing/2010/main" val="0"/>
              </a:ext>
            </a:extLst>
          </a:blip>
          <a:srcRect l="-34592" r="-34592"/>
          <a:stretch/>
        </p:blipFill>
        <p:spPr>
          <a:xfrm>
            <a:off x="171515" y="3540649"/>
            <a:ext cx="1800000" cy="670275"/>
          </a:xfrm>
          <a:prstGeom prst="rect">
            <a:avLst/>
          </a:prstGeom>
        </p:spPr>
      </p:pic>
      <p:pic>
        <p:nvPicPr>
          <p:cNvPr id="25" name="Espace réservé pour une image  22">
            <a:extLst>
              <a:ext uri="{FF2B5EF4-FFF2-40B4-BE49-F238E27FC236}">
                <a16:creationId xmlns:a16="http://schemas.microsoft.com/office/drawing/2014/main" id="{3EF7F4E2-3995-4B57-9060-046AC5B782E2}"/>
              </a:ext>
            </a:extLst>
          </p:cNvPr>
          <p:cNvPicPr>
            <a:picLocks noChangeAspect="1"/>
          </p:cNvPicPr>
          <p:nvPr/>
        </p:nvPicPr>
        <p:blipFill rotWithShape="1">
          <a:blip r:embed="rId15" cstate="email">
            <a:extLst>
              <a:ext uri="{28A0092B-C50C-407E-A947-70E740481C1C}">
                <a14:useLocalDpi xmlns:a14="http://schemas.microsoft.com/office/drawing/2010/main" val="0"/>
              </a:ext>
            </a:extLst>
          </a:blip>
          <a:srcRect l="-20385" r="-20385"/>
          <a:stretch/>
        </p:blipFill>
        <p:spPr>
          <a:xfrm>
            <a:off x="6924978" y="2559071"/>
            <a:ext cx="1800000" cy="670275"/>
          </a:xfrm>
          <a:prstGeom prst="rect">
            <a:avLst/>
          </a:prstGeom>
        </p:spPr>
      </p:pic>
      <p:pic>
        <p:nvPicPr>
          <p:cNvPr id="26" name="Espace réservé pour une image  20">
            <a:extLst>
              <a:ext uri="{FF2B5EF4-FFF2-40B4-BE49-F238E27FC236}">
                <a16:creationId xmlns:a16="http://schemas.microsoft.com/office/drawing/2014/main" id="{DF7C83B0-25D2-4BA2-B89A-4991B69DBB43}"/>
              </a:ext>
            </a:extLst>
          </p:cNvPr>
          <p:cNvPicPr>
            <a:picLocks noChangeAspect="1"/>
          </p:cNvPicPr>
          <p:nvPr/>
        </p:nvPicPr>
        <p:blipFill rotWithShape="1">
          <a:blip r:embed="rId16" cstate="email">
            <a:extLst>
              <a:ext uri="{28A0092B-C50C-407E-A947-70E740481C1C}">
                <a14:useLocalDpi xmlns:a14="http://schemas.microsoft.com/office/drawing/2010/main" val="0"/>
              </a:ext>
            </a:extLst>
          </a:blip>
          <a:srcRect l="-24597" r="-24597"/>
          <a:stretch/>
        </p:blipFill>
        <p:spPr>
          <a:xfrm>
            <a:off x="3516110" y="3529363"/>
            <a:ext cx="1800000" cy="670275"/>
          </a:xfrm>
          <a:prstGeom prst="rect">
            <a:avLst/>
          </a:prstGeom>
        </p:spPr>
      </p:pic>
      <p:pic>
        <p:nvPicPr>
          <p:cNvPr id="27" name="Espace réservé pour une image  28">
            <a:extLst>
              <a:ext uri="{FF2B5EF4-FFF2-40B4-BE49-F238E27FC236}">
                <a16:creationId xmlns:a16="http://schemas.microsoft.com/office/drawing/2014/main" id="{3A78F749-A2D4-46C8-A2C6-E5F2E0E10081}"/>
              </a:ext>
            </a:extLst>
          </p:cNvPr>
          <p:cNvPicPr>
            <a:picLocks noChangeAspect="1"/>
          </p:cNvPicPr>
          <p:nvPr/>
        </p:nvPicPr>
        <p:blipFill rotWithShape="1">
          <a:blip r:embed="rId17" cstate="email">
            <a:extLst>
              <a:ext uri="{28A0092B-C50C-407E-A947-70E740481C1C}">
                <a14:useLocalDpi xmlns:a14="http://schemas.microsoft.com/office/drawing/2010/main" val="0"/>
              </a:ext>
            </a:extLst>
          </a:blip>
          <a:srcRect l="-17137" r="-17137"/>
          <a:stretch/>
        </p:blipFill>
        <p:spPr>
          <a:xfrm>
            <a:off x="5154890" y="3529363"/>
            <a:ext cx="1800000" cy="670275"/>
          </a:xfrm>
          <a:prstGeom prst="rect">
            <a:avLst/>
          </a:prstGeom>
        </p:spPr>
      </p:pic>
      <p:pic>
        <p:nvPicPr>
          <p:cNvPr id="28" name="Espace réservé pour une image  26">
            <a:extLst>
              <a:ext uri="{FF2B5EF4-FFF2-40B4-BE49-F238E27FC236}">
                <a16:creationId xmlns:a16="http://schemas.microsoft.com/office/drawing/2014/main" id="{F888B81F-FA9A-4E5B-AD37-5ED745BA56C4}"/>
              </a:ext>
            </a:extLst>
          </p:cNvPr>
          <p:cNvPicPr>
            <a:picLocks noChangeAspect="1"/>
          </p:cNvPicPr>
          <p:nvPr/>
        </p:nvPicPr>
        <p:blipFill rotWithShape="1">
          <a:blip r:embed="rId18" cstate="email">
            <a:extLst>
              <a:ext uri="{28A0092B-C50C-407E-A947-70E740481C1C}">
                <a14:useLocalDpi xmlns:a14="http://schemas.microsoft.com/office/drawing/2010/main" val="0"/>
              </a:ext>
            </a:extLst>
          </a:blip>
          <a:srcRect l="-17137" r="-17137"/>
          <a:stretch/>
        </p:blipFill>
        <p:spPr>
          <a:xfrm>
            <a:off x="10390413" y="2477966"/>
            <a:ext cx="1800000" cy="670275"/>
          </a:xfrm>
          <a:prstGeom prst="rect">
            <a:avLst/>
          </a:prstGeom>
        </p:spPr>
      </p:pic>
      <p:pic>
        <p:nvPicPr>
          <p:cNvPr id="29" name="Espace réservé pour une image  18">
            <a:extLst>
              <a:ext uri="{FF2B5EF4-FFF2-40B4-BE49-F238E27FC236}">
                <a16:creationId xmlns:a16="http://schemas.microsoft.com/office/drawing/2014/main" id="{08A81B92-C96B-431C-A9E4-6F995DC01488}"/>
              </a:ext>
            </a:extLst>
          </p:cNvPr>
          <p:cNvPicPr>
            <a:picLocks noChangeAspect="1"/>
          </p:cNvPicPr>
          <p:nvPr/>
        </p:nvPicPr>
        <p:blipFill rotWithShape="1">
          <a:blip r:embed="rId19" cstate="email">
            <a:extLst>
              <a:ext uri="{28A0092B-C50C-407E-A947-70E740481C1C}">
                <a14:useLocalDpi xmlns:a14="http://schemas.microsoft.com/office/drawing/2010/main" val="0"/>
              </a:ext>
            </a:extLst>
          </a:blip>
          <a:srcRect t="-8183" b="-8183"/>
          <a:stretch/>
        </p:blipFill>
        <p:spPr>
          <a:xfrm>
            <a:off x="344465" y="4503323"/>
            <a:ext cx="1800000" cy="670275"/>
          </a:xfrm>
          <a:prstGeom prst="rect">
            <a:avLst/>
          </a:prstGeom>
        </p:spPr>
      </p:pic>
      <p:pic>
        <p:nvPicPr>
          <p:cNvPr id="30" name="Espace réservé pour une image  20">
            <a:extLst>
              <a:ext uri="{FF2B5EF4-FFF2-40B4-BE49-F238E27FC236}">
                <a16:creationId xmlns:a16="http://schemas.microsoft.com/office/drawing/2014/main" id="{62D6FE25-47C2-4DAB-AA3A-D5C0A2C36DC1}"/>
              </a:ext>
            </a:extLst>
          </p:cNvPr>
          <p:cNvPicPr>
            <a:picLocks noChangeAspect="1"/>
          </p:cNvPicPr>
          <p:nvPr/>
        </p:nvPicPr>
        <p:blipFill rotWithShape="1">
          <a:blip r:embed="rId20" cstate="email">
            <a:extLst>
              <a:ext uri="{28A0092B-C50C-407E-A947-70E740481C1C}">
                <a14:useLocalDpi xmlns:a14="http://schemas.microsoft.com/office/drawing/2010/main" val="0"/>
              </a:ext>
            </a:extLst>
          </a:blip>
          <a:srcRect t="-4577" b="-4577"/>
          <a:stretch/>
        </p:blipFill>
        <p:spPr>
          <a:xfrm>
            <a:off x="4184625" y="4442028"/>
            <a:ext cx="1800000" cy="670275"/>
          </a:xfrm>
          <a:prstGeom prst="rect">
            <a:avLst/>
          </a:prstGeom>
        </p:spPr>
      </p:pic>
      <p:pic>
        <p:nvPicPr>
          <p:cNvPr id="31" name="Espace réservé pour une image  22">
            <a:extLst>
              <a:ext uri="{FF2B5EF4-FFF2-40B4-BE49-F238E27FC236}">
                <a16:creationId xmlns:a16="http://schemas.microsoft.com/office/drawing/2014/main" id="{1B361C0C-3F6B-4B6D-B6AD-55340F6DE61E}"/>
              </a:ext>
            </a:extLst>
          </p:cNvPr>
          <p:cNvPicPr>
            <a:picLocks noChangeAspect="1"/>
          </p:cNvPicPr>
          <p:nvPr/>
        </p:nvPicPr>
        <p:blipFill>
          <a:blip r:embed="rId21" cstate="email">
            <a:extLst>
              <a:ext uri="{28A0092B-C50C-407E-A947-70E740481C1C}">
                <a14:useLocalDpi xmlns:a14="http://schemas.microsoft.com/office/drawing/2010/main" val="0"/>
              </a:ext>
            </a:extLst>
          </a:blip>
          <a:srcRect t="11742" b="11742"/>
          <a:stretch/>
        </p:blipFill>
        <p:spPr>
          <a:xfrm>
            <a:off x="2435628" y="5348186"/>
            <a:ext cx="1800000" cy="670275"/>
          </a:xfrm>
          <a:prstGeom prst="rect">
            <a:avLst/>
          </a:prstGeom>
        </p:spPr>
      </p:pic>
      <p:pic>
        <p:nvPicPr>
          <p:cNvPr id="32" name="Espace réservé pour une image  24">
            <a:extLst>
              <a:ext uri="{FF2B5EF4-FFF2-40B4-BE49-F238E27FC236}">
                <a16:creationId xmlns:a16="http://schemas.microsoft.com/office/drawing/2014/main" id="{5139241F-3B6E-46C0-ACAF-83DD40B6248C}"/>
              </a:ext>
            </a:extLst>
          </p:cNvPr>
          <p:cNvPicPr>
            <a:picLocks noChangeAspect="1"/>
          </p:cNvPicPr>
          <p:nvPr/>
        </p:nvPicPr>
        <p:blipFill rotWithShape="1">
          <a:blip r:embed="rId22" cstate="email">
            <a:extLst>
              <a:ext uri="{28A0092B-C50C-407E-A947-70E740481C1C}">
                <a14:useLocalDpi xmlns:a14="http://schemas.microsoft.com/office/drawing/2010/main" val="0"/>
              </a:ext>
            </a:extLst>
          </a:blip>
          <a:srcRect t="-1150" b="-1150"/>
          <a:stretch/>
        </p:blipFill>
        <p:spPr>
          <a:xfrm>
            <a:off x="4586125" y="5365193"/>
            <a:ext cx="1708658" cy="636262"/>
          </a:xfrm>
          <a:prstGeom prst="rect">
            <a:avLst/>
          </a:prstGeom>
        </p:spPr>
      </p:pic>
      <p:pic>
        <p:nvPicPr>
          <p:cNvPr id="33" name="Espace réservé pour une image  26">
            <a:extLst>
              <a:ext uri="{FF2B5EF4-FFF2-40B4-BE49-F238E27FC236}">
                <a16:creationId xmlns:a16="http://schemas.microsoft.com/office/drawing/2014/main" id="{4DCEAE80-9A56-4734-BE30-458DD9314CE8}"/>
              </a:ext>
            </a:extLst>
          </p:cNvPr>
          <p:cNvPicPr>
            <a:picLocks noChangeAspect="1"/>
          </p:cNvPicPr>
          <p:nvPr/>
        </p:nvPicPr>
        <p:blipFill rotWithShape="1">
          <a:blip r:embed="rId23" cstate="email">
            <a:extLst>
              <a:ext uri="{28A0092B-C50C-407E-A947-70E740481C1C}">
                <a14:useLocalDpi xmlns:a14="http://schemas.microsoft.com/office/drawing/2010/main" val="0"/>
              </a:ext>
            </a:extLst>
          </a:blip>
          <a:srcRect t="-25117" b="-25117"/>
          <a:stretch/>
        </p:blipFill>
        <p:spPr>
          <a:xfrm>
            <a:off x="336930" y="5418961"/>
            <a:ext cx="1711057" cy="637155"/>
          </a:xfrm>
          <a:prstGeom prst="rect">
            <a:avLst/>
          </a:prstGeom>
        </p:spPr>
      </p:pic>
      <p:pic>
        <p:nvPicPr>
          <p:cNvPr id="34" name="Espace réservé pour une image  28">
            <a:extLst>
              <a:ext uri="{FF2B5EF4-FFF2-40B4-BE49-F238E27FC236}">
                <a16:creationId xmlns:a16="http://schemas.microsoft.com/office/drawing/2014/main" id="{492D8988-F5FF-4881-A828-637E0EBA926E}"/>
              </a:ext>
            </a:extLst>
          </p:cNvPr>
          <p:cNvPicPr>
            <a:picLocks noChangeAspect="1"/>
          </p:cNvPicPr>
          <p:nvPr/>
        </p:nvPicPr>
        <p:blipFill rotWithShape="1">
          <a:blip r:embed="rId24" cstate="email">
            <a:extLst>
              <a:ext uri="{28A0092B-C50C-407E-A947-70E740481C1C}">
                <a14:useLocalDpi xmlns:a14="http://schemas.microsoft.com/office/drawing/2010/main" val="0"/>
              </a:ext>
            </a:extLst>
          </a:blip>
          <a:srcRect l="-26461" r="-26461"/>
          <a:stretch/>
        </p:blipFill>
        <p:spPr>
          <a:xfrm>
            <a:off x="2306134" y="4535457"/>
            <a:ext cx="1800000" cy="670275"/>
          </a:xfrm>
          <a:prstGeom prst="rect">
            <a:avLst/>
          </a:prstGeom>
        </p:spPr>
      </p:pic>
      <p:pic>
        <p:nvPicPr>
          <p:cNvPr id="35" name="Espace réservé pour une image  18">
            <a:extLst>
              <a:ext uri="{FF2B5EF4-FFF2-40B4-BE49-F238E27FC236}">
                <a16:creationId xmlns:a16="http://schemas.microsoft.com/office/drawing/2014/main" id="{1AFEBBBF-0F19-4AE5-95D4-B424AB396D2D}"/>
              </a:ext>
            </a:extLst>
          </p:cNvPr>
          <p:cNvPicPr>
            <a:picLocks noChangeAspect="1"/>
          </p:cNvPicPr>
          <p:nvPr/>
        </p:nvPicPr>
        <p:blipFill rotWithShape="1">
          <a:blip r:embed="rId25" cstate="email">
            <a:extLst>
              <a:ext uri="{28A0092B-C50C-407E-A947-70E740481C1C}">
                <a14:useLocalDpi xmlns:a14="http://schemas.microsoft.com/office/drawing/2010/main" val="0"/>
              </a:ext>
            </a:extLst>
          </a:blip>
          <a:srcRect t="-81427" b="-81427"/>
          <a:stretch/>
        </p:blipFill>
        <p:spPr>
          <a:xfrm>
            <a:off x="6483375" y="4442028"/>
            <a:ext cx="1800000" cy="670275"/>
          </a:xfrm>
          <a:prstGeom prst="rect">
            <a:avLst/>
          </a:prstGeom>
        </p:spPr>
      </p:pic>
      <p:pic>
        <p:nvPicPr>
          <p:cNvPr id="36" name="Espace réservé pour une image  24">
            <a:extLst>
              <a:ext uri="{FF2B5EF4-FFF2-40B4-BE49-F238E27FC236}">
                <a16:creationId xmlns:a16="http://schemas.microsoft.com/office/drawing/2014/main" id="{5D31B60C-21B3-4F83-B167-9DCC1369BF23}"/>
              </a:ext>
            </a:extLst>
          </p:cNvPr>
          <p:cNvPicPr>
            <a:picLocks noChangeAspect="1"/>
          </p:cNvPicPr>
          <p:nvPr/>
        </p:nvPicPr>
        <p:blipFill rotWithShape="1">
          <a:blip r:embed="rId26" cstate="email">
            <a:extLst>
              <a:ext uri="{28A0092B-C50C-407E-A947-70E740481C1C}">
                <a14:useLocalDpi xmlns:a14="http://schemas.microsoft.com/office/drawing/2010/main" val="0"/>
              </a:ext>
            </a:extLst>
          </a:blip>
          <a:srcRect l="-1472" r="-1472"/>
          <a:stretch/>
        </p:blipFill>
        <p:spPr>
          <a:xfrm>
            <a:off x="9556297" y="5322280"/>
            <a:ext cx="1800000" cy="670275"/>
          </a:xfrm>
          <a:prstGeom prst="rect">
            <a:avLst/>
          </a:prstGeom>
        </p:spPr>
      </p:pic>
      <p:pic>
        <p:nvPicPr>
          <p:cNvPr id="37" name="Espace réservé pour une image  26">
            <a:extLst>
              <a:ext uri="{FF2B5EF4-FFF2-40B4-BE49-F238E27FC236}">
                <a16:creationId xmlns:a16="http://schemas.microsoft.com/office/drawing/2014/main" id="{4E444799-3B8F-4BCF-ACAF-E5392ABEDC0B}"/>
              </a:ext>
            </a:extLst>
          </p:cNvPr>
          <p:cNvPicPr>
            <a:picLocks noChangeAspect="1"/>
          </p:cNvPicPr>
          <p:nvPr/>
        </p:nvPicPr>
        <p:blipFill rotWithShape="1">
          <a:blip r:embed="rId27" cstate="email">
            <a:extLst>
              <a:ext uri="{28A0092B-C50C-407E-A947-70E740481C1C}">
                <a14:useLocalDpi xmlns:a14="http://schemas.microsoft.com/office/drawing/2010/main" val="0"/>
              </a:ext>
            </a:extLst>
          </a:blip>
          <a:srcRect t="-18680" b="-18680"/>
          <a:stretch/>
        </p:blipFill>
        <p:spPr>
          <a:xfrm>
            <a:off x="6995776" y="5279136"/>
            <a:ext cx="1800000" cy="670275"/>
          </a:xfrm>
          <a:prstGeom prst="rect">
            <a:avLst/>
          </a:prstGeom>
        </p:spPr>
      </p:pic>
      <p:pic>
        <p:nvPicPr>
          <p:cNvPr id="38" name="Espace réservé pour une image  28">
            <a:extLst>
              <a:ext uri="{FF2B5EF4-FFF2-40B4-BE49-F238E27FC236}">
                <a16:creationId xmlns:a16="http://schemas.microsoft.com/office/drawing/2014/main" id="{94405FB9-0BC8-4180-B64E-90EF0A386206}"/>
              </a:ext>
            </a:extLst>
          </p:cNvPr>
          <p:cNvPicPr>
            <a:picLocks noChangeAspect="1"/>
          </p:cNvPicPr>
          <p:nvPr/>
        </p:nvPicPr>
        <p:blipFill rotWithShape="1">
          <a:blip r:embed="rId28" cstate="email">
            <a:extLst>
              <a:ext uri="{28A0092B-C50C-407E-A947-70E740481C1C}">
                <a14:useLocalDpi xmlns:a14="http://schemas.microsoft.com/office/drawing/2010/main" val="0"/>
              </a:ext>
            </a:extLst>
          </a:blip>
          <a:srcRect l="-58975" r="-58975"/>
          <a:stretch/>
        </p:blipFill>
        <p:spPr>
          <a:xfrm>
            <a:off x="8381206" y="4346960"/>
            <a:ext cx="1800000" cy="670275"/>
          </a:xfrm>
          <a:prstGeom prst="rect">
            <a:avLst/>
          </a:prstGeom>
        </p:spPr>
      </p:pic>
      <p:pic>
        <p:nvPicPr>
          <p:cNvPr id="39" name="Espace réservé pour une image  22">
            <a:extLst>
              <a:ext uri="{FF2B5EF4-FFF2-40B4-BE49-F238E27FC236}">
                <a16:creationId xmlns:a16="http://schemas.microsoft.com/office/drawing/2014/main" id="{BAC2BEAD-F96F-441A-B2F2-BD7DF5ED7E9D}"/>
              </a:ext>
            </a:extLst>
          </p:cNvPr>
          <p:cNvPicPr>
            <a:picLocks noChangeAspect="1"/>
          </p:cNvPicPr>
          <p:nvPr/>
        </p:nvPicPr>
        <p:blipFill rotWithShape="1">
          <a:blip r:embed="rId29" cstate="email">
            <a:extLst>
              <a:ext uri="{28A0092B-C50C-407E-A947-70E740481C1C}">
                <a14:useLocalDpi xmlns:a14="http://schemas.microsoft.com/office/drawing/2010/main" val="0"/>
              </a:ext>
            </a:extLst>
          </a:blip>
          <a:srcRect l="-17492" r="-17492"/>
          <a:stretch/>
        </p:blipFill>
        <p:spPr>
          <a:xfrm>
            <a:off x="6827146" y="3476069"/>
            <a:ext cx="1936690" cy="813345"/>
          </a:xfrm>
          <a:prstGeom prst="rect">
            <a:avLst/>
          </a:prstGeom>
        </p:spPr>
      </p:pic>
      <p:pic>
        <p:nvPicPr>
          <p:cNvPr id="40" name="Espace réservé pour une image  24">
            <a:extLst>
              <a:ext uri="{FF2B5EF4-FFF2-40B4-BE49-F238E27FC236}">
                <a16:creationId xmlns:a16="http://schemas.microsoft.com/office/drawing/2014/main" id="{B98A36E2-4D44-4EC3-AC09-D16C17156268}"/>
              </a:ext>
            </a:extLst>
          </p:cNvPr>
          <p:cNvPicPr>
            <a:picLocks noChangeAspect="1"/>
          </p:cNvPicPr>
          <p:nvPr/>
        </p:nvPicPr>
        <p:blipFill rotWithShape="1">
          <a:blip r:embed="rId30" cstate="email">
            <a:extLst>
              <a:ext uri="{28A0092B-C50C-407E-A947-70E740481C1C}">
                <a14:useLocalDpi xmlns:a14="http://schemas.microsoft.com/office/drawing/2010/main" val="0"/>
              </a:ext>
            </a:extLst>
          </a:blip>
          <a:srcRect l="-16449" r="-16449"/>
          <a:stretch/>
        </p:blipFill>
        <p:spPr>
          <a:xfrm>
            <a:off x="8724978" y="3476069"/>
            <a:ext cx="1800000" cy="670275"/>
          </a:xfrm>
          <a:prstGeom prst="rect">
            <a:avLst/>
          </a:prstGeom>
        </p:spPr>
      </p:pic>
      <p:pic>
        <p:nvPicPr>
          <p:cNvPr id="41" name="Espace réservé pour une image  20">
            <a:extLst>
              <a:ext uri="{FF2B5EF4-FFF2-40B4-BE49-F238E27FC236}">
                <a16:creationId xmlns:a16="http://schemas.microsoft.com/office/drawing/2014/main" id="{8EC962DD-33CF-4D45-8169-00A35251EB5A}"/>
              </a:ext>
            </a:extLst>
          </p:cNvPr>
          <p:cNvPicPr>
            <a:picLocks noChangeAspect="1"/>
          </p:cNvPicPr>
          <p:nvPr/>
        </p:nvPicPr>
        <p:blipFill rotWithShape="1">
          <a:blip r:embed="rId31" cstate="email">
            <a:extLst>
              <a:ext uri="{28A0092B-C50C-407E-A947-70E740481C1C}">
                <a14:useLocalDpi xmlns:a14="http://schemas.microsoft.com/office/drawing/2010/main" val="0"/>
              </a:ext>
            </a:extLst>
          </a:blip>
          <a:srcRect t="-7822" b="-7822"/>
          <a:stretch/>
        </p:blipFill>
        <p:spPr>
          <a:xfrm>
            <a:off x="10279037" y="4388506"/>
            <a:ext cx="1800000" cy="670275"/>
          </a:xfrm>
          <a:prstGeom prst="rect">
            <a:avLst/>
          </a:prstGeom>
        </p:spPr>
      </p:pic>
      <p:pic>
        <p:nvPicPr>
          <p:cNvPr id="42" name="Espace réservé pour une image  28">
            <a:extLst>
              <a:ext uri="{FF2B5EF4-FFF2-40B4-BE49-F238E27FC236}">
                <a16:creationId xmlns:a16="http://schemas.microsoft.com/office/drawing/2014/main" id="{216A2615-EF03-45B4-B30C-5D97A522F9F5}"/>
              </a:ext>
            </a:extLst>
          </p:cNvPr>
          <p:cNvPicPr>
            <a:picLocks noChangeAspect="1"/>
          </p:cNvPicPr>
          <p:nvPr/>
        </p:nvPicPr>
        <p:blipFill rotWithShape="1">
          <a:blip r:embed="rId32" cstate="email">
            <a:extLst>
              <a:ext uri="{28A0092B-C50C-407E-A947-70E740481C1C}">
                <a14:useLocalDpi xmlns:a14="http://schemas.microsoft.com/office/drawing/2010/main" val="0"/>
              </a:ext>
            </a:extLst>
          </a:blip>
          <a:srcRect l="-137984" r="-137984"/>
          <a:stretch/>
        </p:blipFill>
        <p:spPr>
          <a:xfrm>
            <a:off x="10390413" y="3448486"/>
            <a:ext cx="1800000" cy="670275"/>
          </a:xfrm>
          <a:prstGeom prst="rect">
            <a:avLst/>
          </a:prstGeom>
        </p:spPr>
      </p:pic>
    </p:spTree>
    <p:extLst>
      <p:ext uri="{BB962C8B-B14F-4D97-AF65-F5344CB8AC3E}">
        <p14:creationId xmlns:p14="http://schemas.microsoft.com/office/powerpoint/2010/main" val="968414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96D016-1CAE-0F94-17F6-1B05BD823BAD}"/>
              </a:ext>
            </a:extLst>
          </p:cNvPr>
          <p:cNvSpPr>
            <a:spLocks noGrp="1"/>
          </p:cNvSpPr>
          <p:nvPr>
            <p:ph type="title"/>
          </p:nvPr>
        </p:nvSpPr>
        <p:spPr/>
        <p:txBody>
          <a:bodyPr/>
          <a:lstStyle/>
          <a:p>
            <a:r>
              <a:rPr lang="fr-FR"/>
              <a:t>Sensitive </a:t>
            </a:r>
            <a:r>
              <a:rPr lang="fr-FR" err="1"/>
              <a:t>Surveys</a:t>
            </a:r>
            <a:r>
              <a:rPr lang="fr-FR"/>
              <a:t> </a:t>
            </a:r>
            <a:r>
              <a:rPr lang="fr-FR" err="1"/>
              <a:t>Analysis</a:t>
            </a:r>
            <a:r>
              <a:rPr lang="fr-FR"/>
              <a:t> with </a:t>
            </a:r>
            <a:r>
              <a:rPr lang="fr-FR" err="1"/>
              <a:t>LLMs</a:t>
            </a:r>
            <a:endParaRPr lang="fr-FR"/>
          </a:p>
        </p:txBody>
      </p:sp>
      <p:sp>
        <p:nvSpPr>
          <p:cNvPr id="4" name="Text Placeholder 3">
            <a:extLst>
              <a:ext uri="{FF2B5EF4-FFF2-40B4-BE49-F238E27FC236}">
                <a16:creationId xmlns:a16="http://schemas.microsoft.com/office/drawing/2014/main" id="{84AB84FB-ADF0-3309-E48E-3ED69A685161}"/>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BDC1D8C3-FBD6-8410-B1E8-CA3A52AD0ED5}"/>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Picture Placeholder 4" descr="AXA Partners">
            <a:extLst>
              <a:ext uri="{FF2B5EF4-FFF2-40B4-BE49-F238E27FC236}">
                <a16:creationId xmlns:a16="http://schemas.microsoft.com/office/drawing/2014/main" id="{0FBE5BC2-975F-EED3-05C3-483E7B2A0C6D}"/>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7776" r="-7776"/>
          <a:stretch/>
        </p:blipFill>
        <p:spPr>
          <a:xfrm>
            <a:off x="3454400" y="5094288"/>
            <a:ext cx="1262063" cy="1092200"/>
          </a:xfrm>
          <a:prstGeom prst="rect">
            <a:avLst/>
          </a:prstGeom>
        </p:spPr>
      </p:pic>
    </p:spTree>
    <p:extLst>
      <p:ext uri="{BB962C8B-B14F-4D97-AF65-F5344CB8AC3E}">
        <p14:creationId xmlns:p14="http://schemas.microsoft.com/office/powerpoint/2010/main" val="1364759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rPr>
              <a:t>AXA conducts annual surveys to assess workplace inclusion and diversity, focusing on identifying non-inclusive behaviors.</a:t>
            </a:r>
            <a:endParaRPr lang="fr-FR" sz="2200" cap="none">
              <a:solidFill>
                <a:srgbClr val="000000"/>
              </a:solidFill>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58769"/>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1" y="1858769"/>
            <a:ext cx="5486402"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13591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66 000 participants</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2041598"/>
            <a:ext cx="5486402" cy="1200329"/>
          </a:xfrm>
          <a:prstGeom prst="rect">
            <a:avLst/>
          </a:prstGeom>
          <a:noFill/>
        </p:spPr>
        <p:txBody>
          <a:bodyPr wrap="square" lIns="91440" tIns="45720" rIns="91440" bIns="45720"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latin typeface="Lato Light"/>
                <a:ea typeface="Lato Light"/>
                <a:cs typeface="Lato Light"/>
              </a:rPr>
              <a:t>In 2024, </a:t>
            </a:r>
            <a:r>
              <a:rPr lang="en-US" b="1">
                <a:latin typeface="Lato Light"/>
                <a:ea typeface="Lato Light"/>
                <a:cs typeface="Lato Light"/>
              </a:rPr>
              <a:t>66 000 AXA employees </a:t>
            </a:r>
            <a:r>
              <a:rPr lang="en-US">
                <a:latin typeface="Lato Light"/>
                <a:ea typeface="Lato Light"/>
                <a:cs typeface="Lato Light"/>
              </a:rPr>
              <a:t>around the world participated in the survey. The survey generated </a:t>
            </a:r>
            <a:r>
              <a:rPr lang="en-US" b="1">
                <a:latin typeface="Lato Light"/>
                <a:ea typeface="Lato Light"/>
                <a:cs typeface="Lato Light"/>
              </a:rPr>
              <a:t>15 000 verbatim</a:t>
            </a:r>
            <a:r>
              <a:rPr lang="en-US">
                <a:latin typeface="Lato Light"/>
                <a:ea typeface="Lato Light"/>
                <a:cs typeface="Lato Light"/>
              </a:rPr>
              <a:t> (open-ended responses)</a:t>
            </a:r>
            <a:endParaRPr lang="fr-FR">
              <a:latin typeface="Lato Light"/>
              <a:ea typeface="Lato Light"/>
              <a:cs typeface="Lato Light"/>
            </a:endParaRP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404876"/>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15 000 verbatim </a:t>
            </a:r>
            <a:endParaRPr lang="fr-FR">
              <a:solidFill>
                <a:srgbClr val="000000"/>
              </a:solidFill>
              <a:latin typeface="Poppins Medium"/>
              <a:ea typeface="Lato Light"/>
              <a:cs typeface="Poppins Medium"/>
            </a:endParaRP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1" y="3310554"/>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The survey includes questions on witnessing or experiencing racism, sexism, and other forms of discrimination</a:t>
            </a:r>
            <a:endParaRPr lang="en-US">
              <a:latin typeface="Lato Light" panose="020F0502020204030203" pitchFamily="34" charset="0"/>
              <a:ea typeface="Lato Light" panose="020F0502020204030203" pitchFamily="34" charset="0"/>
              <a:cs typeface="Lato Light" panose="020F0502020204030203" pitchFamily="34" charset="0"/>
            </a:endParaRPr>
          </a:p>
          <a:p>
            <a:pPr marL="285750" indent="-285750">
              <a:buFont typeface="Arial" panose="020B0604020202020204" pitchFamily="34" charset="0"/>
              <a:buChar char="•"/>
            </a:pP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678914"/>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Sensitive Information</a:t>
            </a:r>
            <a:endParaRPr lang="fr-FR">
              <a:solidFill>
                <a:srgbClr val="000000"/>
              </a:solidFill>
              <a:latin typeface="Poppins Medium"/>
              <a:ea typeface="Lato Light"/>
              <a:cs typeface="Poppins Medium"/>
            </a:endParaRP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1" y="4584593"/>
            <a:ext cx="5486401"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Group HR Inclusion &amp; Diversity (I&amp;D) team then analyze each discrimination theme to extract key pain points and guidelines from employees’ feedback </a:t>
            </a:r>
            <a:endParaRPr lang="en-US">
              <a:latin typeface="Lato Light" panose="020F0502020204030203" pitchFamily="34" charset="0"/>
              <a:ea typeface="Lato Light" panose="020F0502020204030203" pitchFamily="34" charset="0"/>
              <a:cs typeface="Lato Light" panose="020F0502020204030203" pitchFamily="34" charset="0"/>
            </a:endParaRPr>
          </a:p>
        </p:txBody>
      </p:sp>
      <p:cxnSp>
        <p:nvCxnSpPr>
          <p:cNvPr id="2" name="Straight Connector 1">
            <a:extLst>
              <a:ext uri="{FF2B5EF4-FFF2-40B4-BE49-F238E27FC236}">
                <a16:creationId xmlns:a16="http://schemas.microsoft.com/office/drawing/2014/main" id="{79B12DC7-5F5A-1F7B-8EFA-98D569266712}"/>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4F7CA62-CD38-878E-B4D9-C963704614E5}"/>
              </a:ext>
            </a:extLst>
          </p:cNvPr>
          <p:cNvSpPr/>
          <p:nvPr/>
        </p:nvSpPr>
        <p:spPr>
          <a:xfrm flipV="1">
            <a:off x="9357359" y="1858767"/>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E746E8C4-E6E0-BD24-3E97-648486AD1C29}"/>
              </a:ext>
            </a:extLst>
          </p:cNvPr>
          <p:cNvSpPr txBox="1"/>
          <p:nvPr/>
        </p:nvSpPr>
        <p:spPr>
          <a:xfrm>
            <a:off x="9357359" y="1223583"/>
            <a:ext cx="2361981"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3" name="TextBox 2">
            <a:extLst>
              <a:ext uri="{FF2B5EF4-FFF2-40B4-BE49-F238E27FC236}">
                <a16:creationId xmlns:a16="http://schemas.microsoft.com/office/drawing/2014/main" id="{329AA17A-0355-2835-E83A-D62F07F744ED}"/>
              </a:ext>
            </a:extLst>
          </p:cNvPr>
          <p:cNvSpPr txBox="1"/>
          <p:nvPr/>
        </p:nvSpPr>
        <p:spPr>
          <a:xfrm>
            <a:off x="9274981" y="2135919"/>
            <a:ext cx="2609114" cy="3656795"/>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r>
              <a:rPr lang="en-US" b="1">
                <a:latin typeface="Lato Light"/>
                <a:ea typeface="Lato Light"/>
                <a:cs typeface="Lato Light"/>
              </a:rPr>
              <a:t>Human error: </a:t>
            </a:r>
            <a:r>
              <a:rPr lang="en-US">
                <a:latin typeface="Lato Light"/>
                <a:ea typeface="Lato Light"/>
                <a:cs typeface="Lato Light"/>
              </a:rPr>
              <a:t>Employees might unintentionally disclose sensitive information when handling the data</a:t>
            </a:r>
          </a:p>
          <a:p>
            <a:endParaRPr lang="en-US" b="1">
              <a:ea typeface="Calibri"/>
              <a:cs typeface="Calibri"/>
            </a:endParaRPr>
          </a:p>
          <a:p>
            <a:r>
              <a:rPr lang="en-US" b="1">
                <a:latin typeface="Lato Light"/>
                <a:ea typeface="Lato Light"/>
                <a:cs typeface="Lato Light"/>
              </a:rPr>
              <a:t>Time consuming manual analysis</a:t>
            </a:r>
            <a:r>
              <a:rPr lang="en-US">
                <a:latin typeface="Lato Light"/>
                <a:ea typeface="Lato Light"/>
                <a:cs typeface="Lato Light"/>
              </a:rPr>
              <a:t>: Even with key word search application, analyzing the verbatim usually take several days for the team to review them entirely</a:t>
            </a:r>
          </a:p>
        </p:txBody>
      </p:sp>
      <p:sp>
        <p:nvSpPr>
          <p:cNvPr id="4" name="Footer Placeholder 3">
            <a:extLst>
              <a:ext uri="{FF2B5EF4-FFF2-40B4-BE49-F238E27FC236}">
                <a16:creationId xmlns:a16="http://schemas.microsoft.com/office/drawing/2014/main" id="{67F77F02-0B3E-BC5D-76F7-8AE732E5277B}"/>
              </a:ext>
            </a:extLst>
          </p:cNvPr>
          <p:cNvSpPr>
            <a:spLocks noGrp="1"/>
          </p:cNvSpPr>
          <p:nvPr>
            <p:ph type="ftr" sz="quarter" idx="11"/>
          </p:nvPr>
        </p:nvSpPr>
        <p:spPr>
          <a:xfrm>
            <a:off x="3810199" y="6211825"/>
            <a:ext cx="4571603" cy="365125"/>
          </a:xfrm>
        </p:spPr>
        <p:txBody>
          <a:bodyPr/>
          <a:lstStyle/>
          <a:p>
            <a:r>
              <a:rPr lang="fr-FR"/>
              <a:t>AXA</a:t>
            </a:r>
          </a:p>
        </p:txBody>
      </p:sp>
      <p:pic>
        <p:nvPicPr>
          <p:cNvPr id="5" name="Picture Placeholder 4" descr="AXA Partners">
            <a:extLst>
              <a:ext uri="{FF2B5EF4-FFF2-40B4-BE49-F238E27FC236}">
                <a16:creationId xmlns:a16="http://schemas.microsoft.com/office/drawing/2014/main" id="{D49F7C24-AB20-5149-1D02-5FEBFB9CA6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
        <p:nvSpPr>
          <p:cNvPr id="7" name="Date Placeholder 2">
            <a:extLst>
              <a:ext uri="{FF2B5EF4-FFF2-40B4-BE49-F238E27FC236}">
                <a16:creationId xmlns:a16="http://schemas.microsoft.com/office/drawing/2014/main" id="{6641C623-E65C-8F8A-C463-56D5743A489A}"/>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565551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52</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AXA faced tight deadlines to process 15,000 verbatims within a tight deadline, while ensuring absolute confidentiality of employee responses</a:t>
            </a:r>
            <a:endParaRPr lang="fr-FR" sz="2200" cap="none">
              <a:solidFill>
                <a:srgbClr val="000000"/>
              </a:solidFill>
              <a:latin typeface="Poppins Medium"/>
              <a:cs typeface="Poppins Medium"/>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477252" y="2860547"/>
            <a:ext cx="3298877" cy="3139321"/>
          </a:xfrm>
          <a:prstGeom prst="rect">
            <a:avLst/>
          </a:prstGeom>
          <a:noFill/>
        </p:spPr>
        <p:txBody>
          <a:bodyPr wrap="square" rtlCol="0" anchor="t">
            <a:spAutoFit/>
          </a:bodyPr>
          <a:lstStyle/>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Verbatim were processed using GPT-4o processed verbatims to predict their theme (discrimination) and sentiment</a:t>
            </a:r>
          </a:p>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Topic modeling was performed to discover new I&amp;D themes</a:t>
            </a:r>
          </a:p>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Using GPT-4o large input context window, reports by themes were produced</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B87ACFFC-7D98-230B-003C-C5D47F036B93}"/>
              </a:ext>
            </a:extLst>
          </p:cNvPr>
          <p:cNvSpPr txBox="1"/>
          <p:nvPr/>
        </p:nvSpPr>
        <p:spPr>
          <a:xfrm>
            <a:off x="8066361" y="2860547"/>
            <a:ext cx="3522056" cy="2585323"/>
          </a:xfrm>
          <a:prstGeom prst="rect">
            <a:avLst/>
          </a:prstGeom>
          <a:noFill/>
        </p:spPr>
        <p:txBody>
          <a:bodyPr wrap="square" rtlCol="0" anchor="t">
            <a:spAutoFit/>
          </a:bodyPr>
          <a:lstStyle/>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Inclusion &amp; Diversity specialists were involved to review the model outputs and help the team optimize the prompts</a:t>
            </a:r>
          </a:p>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The Survey analysis application also produced statistics by themes and sentiment</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7" name="TextBox 16">
            <a:extLst>
              <a:ext uri="{FF2B5EF4-FFF2-40B4-BE49-F238E27FC236}">
                <a16:creationId xmlns:a16="http://schemas.microsoft.com/office/drawing/2014/main" id="{0ABFB459-CC42-F94D-FA7E-8AA9F5EEA5D2}"/>
              </a:ext>
            </a:extLst>
          </p:cNvPr>
          <p:cNvSpPr txBox="1"/>
          <p:nvPr/>
        </p:nvSpPr>
        <p:spPr>
          <a:xfrm>
            <a:off x="4186918" y="2860547"/>
            <a:ext cx="3298877" cy="1477328"/>
          </a:xfrm>
          <a:prstGeom prst="rect">
            <a:avLst/>
          </a:prstGeom>
          <a:noFill/>
        </p:spPr>
        <p:txBody>
          <a:bodyPr wrap="square" rtlCol="0" anchor="t">
            <a:spAutoFit/>
          </a:bodyPr>
          <a:lstStyle/>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The survey analysis application uses the internal LLM models of AXA through Secure GPT to minimize the risk of data leakage</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a:extLst>
              <a:ext uri="{FF2B5EF4-FFF2-40B4-BE49-F238E27FC236}">
                <a16:creationId xmlns:a16="http://schemas.microsoft.com/office/drawing/2014/main" id="{60885F33-587A-BDB9-AD67-93F3CD0D3A04}"/>
              </a:ext>
            </a:extLst>
          </p:cNvPr>
          <p:cNvSpPr txBox="1"/>
          <p:nvPr/>
        </p:nvSpPr>
        <p:spPr>
          <a:xfrm>
            <a:off x="1477177" y="1507197"/>
            <a:ext cx="2298953"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LLM as survey </a:t>
            </a:r>
            <a:r>
              <a:rPr lang="en-AU" err="1">
                <a:solidFill>
                  <a:srgbClr val="000000"/>
                </a:solidFill>
                <a:latin typeface="Poppins Medium"/>
                <a:ea typeface="Lato Light"/>
                <a:cs typeface="Poppins Medium"/>
              </a:rPr>
              <a:t>analyzers</a:t>
            </a:r>
            <a:endParaRPr lang="en-AU">
              <a:solidFill>
                <a:srgbClr val="000000"/>
              </a:solidFill>
              <a:latin typeface="Poppins Medium"/>
              <a:ea typeface="Lato Light"/>
              <a:cs typeface="Poppins Medium"/>
            </a:endParaRPr>
          </a:p>
        </p:txBody>
      </p:sp>
      <p:sp>
        <p:nvSpPr>
          <p:cNvPr id="10" name="TextBox 9">
            <a:extLst>
              <a:ext uri="{FF2B5EF4-FFF2-40B4-BE49-F238E27FC236}">
                <a16:creationId xmlns:a16="http://schemas.microsoft.com/office/drawing/2014/main" id="{8B276088-1737-4E65-BDD3-DB69ADC343C6}"/>
              </a:ext>
            </a:extLst>
          </p:cNvPr>
          <p:cNvSpPr txBox="1"/>
          <p:nvPr/>
        </p:nvSpPr>
        <p:spPr>
          <a:xfrm>
            <a:off x="4856131" y="1511850"/>
            <a:ext cx="2756666"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Security by design</a:t>
            </a:r>
            <a:endParaRPr lang="fr-FR" b="0">
              <a:latin typeface="Poppins Medium"/>
              <a:ea typeface="Lato Light"/>
              <a:cs typeface="Poppins Medium"/>
            </a:endParaRPr>
          </a:p>
        </p:txBody>
      </p:sp>
      <p:sp>
        <p:nvSpPr>
          <p:cNvPr id="11" name="TextBox 10">
            <a:extLst>
              <a:ext uri="{FF2B5EF4-FFF2-40B4-BE49-F238E27FC236}">
                <a16:creationId xmlns:a16="http://schemas.microsoft.com/office/drawing/2014/main" id="{60B81737-A11B-7C25-0F1F-8539C0C6BDDD}"/>
              </a:ext>
            </a:extLst>
          </p:cNvPr>
          <p:cNvSpPr txBox="1"/>
          <p:nvPr/>
        </p:nvSpPr>
        <p:spPr>
          <a:xfrm>
            <a:off x="9105899" y="1507197"/>
            <a:ext cx="2482517"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Human in the loop</a:t>
            </a:r>
            <a:endParaRPr lang="fr-FR" b="0">
              <a:latin typeface="Poppins Medium"/>
              <a:ea typeface="Lato Light"/>
              <a:cs typeface="Poppins Medium"/>
            </a:endParaRPr>
          </a:p>
        </p:txBody>
      </p:sp>
      <p:pic>
        <p:nvPicPr>
          <p:cNvPr id="12" name="Graphic 11" descr="Lock with solid fill">
            <a:extLst>
              <a:ext uri="{FF2B5EF4-FFF2-40B4-BE49-F238E27FC236}">
                <a16:creationId xmlns:a16="http://schemas.microsoft.com/office/drawing/2014/main" id="{C81491DD-4223-0112-6D00-29EF2B69865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71806" y="1473040"/>
            <a:ext cx="1080000" cy="1080000"/>
          </a:xfrm>
          <a:prstGeom prst="rect">
            <a:avLst/>
          </a:prstGeom>
        </p:spPr>
      </p:pic>
      <p:pic>
        <p:nvPicPr>
          <p:cNvPr id="13" name="Graphic 12" descr="Call center with solid fill">
            <a:extLst>
              <a:ext uri="{FF2B5EF4-FFF2-40B4-BE49-F238E27FC236}">
                <a16:creationId xmlns:a16="http://schemas.microsoft.com/office/drawing/2014/main" id="{F4E578A4-93CB-8763-7C7A-6B0B9722A0A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146435" y="1473040"/>
            <a:ext cx="1080000" cy="1080000"/>
          </a:xfrm>
          <a:prstGeom prst="rect">
            <a:avLst/>
          </a:prstGeom>
        </p:spPr>
      </p:pic>
      <p:pic>
        <p:nvPicPr>
          <p:cNvPr id="16" name="Graphic 15" descr="Syncing cloud with solid fill">
            <a:extLst>
              <a:ext uri="{FF2B5EF4-FFF2-40B4-BE49-F238E27FC236}">
                <a16:creationId xmlns:a16="http://schemas.microsoft.com/office/drawing/2014/main" id="{510617FD-9CEB-7235-4228-9D8B5F151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252" y="1473040"/>
            <a:ext cx="1080000" cy="1080000"/>
          </a:xfrm>
          <a:prstGeom prst="rect">
            <a:avLst/>
          </a:prstGeom>
        </p:spPr>
      </p:pic>
      <p:sp>
        <p:nvSpPr>
          <p:cNvPr id="26" name="Rectangle 25">
            <a:extLst>
              <a:ext uri="{FF2B5EF4-FFF2-40B4-BE49-F238E27FC236}">
                <a16:creationId xmlns:a16="http://schemas.microsoft.com/office/drawing/2014/main" id="{FF7671FB-2DA6-EEB5-DD19-C6FAF32820F8}"/>
              </a:ext>
            </a:extLst>
          </p:cNvPr>
          <p:cNvSpPr/>
          <p:nvPr/>
        </p:nvSpPr>
        <p:spPr>
          <a:xfrm flipV="1">
            <a:off x="477252" y="2535897"/>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7" name="Rectangle 26">
            <a:extLst>
              <a:ext uri="{FF2B5EF4-FFF2-40B4-BE49-F238E27FC236}">
                <a16:creationId xmlns:a16="http://schemas.microsoft.com/office/drawing/2014/main" id="{F8FAD12F-6361-434F-6625-6FB271FCD80B}"/>
              </a:ext>
            </a:extLst>
          </p:cNvPr>
          <p:cNvSpPr/>
          <p:nvPr/>
        </p:nvSpPr>
        <p:spPr>
          <a:xfrm flipV="1">
            <a:off x="4186918" y="2516968"/>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8" name="Rectangle 27">
            <a:extLst>
              <a:ext uri="{FF2B5EF4-FFF2-40B4-BE49-F238E27FC236}">
                <a16:creationId xmlns:a16="http://schemas.microsoft.com/office/drawing/2014/main" id="{C8C6BE8E-87D0-66F3-9418-0F77258822FC}"/>
              </a:ext>
            </a:extLst>
          </p:cNvPr>
          <p:cNvSpPr/>
          <p:nvPr/>
        </p:nvSpPr>
        <p:spPr>
          <a:xfrm flipV="1">
            <a:off x="8066360" y="2514456"/>
            <a:ext cx="3522056"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pic>
        <p:nvPicPr>
          <p:cNvPr id="2" name="Picture Placeholder 4" descr="AXA Partners">
            <a:extLst>
              <a:ext uri="{FF2B5EF4-FFF2-40B4-BE49-F238E27FC236}">
                <a16:creationId xmlns:a16="http://schemas.microsoft.com/office/drawing/2014/main" id="{CB80A1AA-FBF7-FCE9-230E-056DC2D670D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1484233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1907A0B-5EC7-F196-F7B9-7CE4A339FDF1}"/>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78B81368-D415-E65E-2C77-578305F4099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972DBBB9-66AC-6DF9-B5E5-2D1BBCAEA7F1}"/>
              </a:ext>
            </a:extLst>
          </p:cNvPr>
          <p:cNvSpPr>
            <a:spLocks noGrp="1"/>
          </p:cNvSpPr>
          <p:nvPr>
            <p:ph type="sldNum" sz="quarter" idx="12"/>
          </p:nvPr>
        </p:nvSpPr>
        <p:spPr/>
        <p:txBody>
          <a:bodyPr/>
          <a:lstStyle/>
          <a:p>
            <a:fld id="{85FCA5DD-1A2A-441E-8A3A-06F8DC18DFAD}" type="slidenum">
              <a:rPr lang="fr-FR" smtClean="0"/>
              <a:pPr/>
              <a:t>53</a:t>
            </a:fld>
            <a:endParaRPr lang="fr-FR"/>
          </a:p>
        </p:txBody>
      </p:sp>
      <p:sp>
        <p:nvSpPr>
          <p:cNvPr id="6" name="Title 5">
            <a:extLst>
              <a:ext uri="{FF2B5EF4-FFF2-40B4-BE49-F238E27FC236}">
                <a16:creationId xmlns:a16="http://schemas.microsoft.com/office/drawing/2014/main" id="{EABCEC2C-3A6A-A615-85FD-D816F165BD58}"/>
              </a:ext>
            </a:extLst>
          </p:cNvPr>
          <p:cNvSpPr>
            <a:spLocks noGrp="1"/>
          </p:cNvSpPr>
          <p:nvPr>
            <p:ph type="title"/>
          </p:nvPr>
        </p:nvSpPr>
        <p:spPr/>
        <p:txBody>
          <a:bodyPr>
            <a:noAutofit/>
          </a:bodyPr>
          <a:lstStyle/>
          <a:p>
            <a:r>
              <a:rPr lang="en-US" sz="2200" cap="none">
                <a:latin typeface="Poppins Medium"/>
                <a:cs typeface="Poppins Medium"/>
              </a:rPr>
              <a:t>AKABI Implemented a strategy using LLM models to securely process verbatims efficiently</a:t>
            </a:r>
            <a:endParaRPr lang="fr-FR" sz="2200" cap="none">
              <a:latin typeface="Poppins Medium"/>
              <a:cs typeface="Poppins Medium"/>
            </a:endParaRPr>
          </a:p>
        </p:txBody>
      </p:sp>
      <p:sp>
        <p:nvSpPr>
          <p:cNvPr id="8" name="Rectangle 7">
            <a:extLst>
              <a:ext uri="{FF2B5EF4-FFF2-40B4-BE49-F238E27FC236}">
                <a16:creationId xmlns:a16="http://schemas.microsoft.com/office/drawing/2014/main" id="{BFBD18D0-C272-1CBF-49BF-19E9A7375A73}"/>
              </a:ext>
            </a:extLst>
          </p:cNvPr>
          <p:cNvSpPr/>
          <p:nvPr/>
        </p:nvSpPr>
        <p:spPr>
          <a:xfrm>
            <a:off x="888921" y="1953251"/>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9" name="Rectangle 8">
            <a:extLst>
              <a:ext uri="{FF2B5EF4-FFF2-40B4-BE49-F238E27FC236}">
                <a16:creationId xmlns:a16="http://schemas.microsoft.com/office/drawing/2014/main" id="{F9A3B4B8-A1F6-6ED0-9093-28E478CD01B9}"/>
              </a:ext>
            </a:extLst>
          </p:cNvPr>
          <p:cNvSpPr/>
          <p:nvPr/>
        </p:nvSpPr>
        <p:spPr>
          <a:xfrm>
            <a:off x="3159632" y="1953251"/>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a:extLst>
              <a:ext uri="{FF2B5EF4-FFF2-40B4-BE49-F238E27FC236}">
                <a16:creationId xmlns:a16="http://schemas.microsoft.com/office/drawing/2014/main" id="{8D567585-C763-EA1E-2CC6-F2D746B279A3}"/>
              </a:ext>
            </a:extLst>
          </p:cNvPr>
          <p:cNvSpPr txBox="1"/>
          <p:nvPr/>
        </p:nvSpPr>
        <p:spPr>
          <a:xfrm>
            <a:off x="3159633" y="2299459"/>
            <a:ext cx="5113512" cy="646331"/>
          </a:xfrm>
          <a:prstGeom prst="rect">
            <a:avLst/>
          </a:prstGeom>
          <a:noFill/>
        </p:spPr>
        <p:txBody>
          <a:bodyPr wrap="square" rtlCol="0" anchor="ctr">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Percentage of verbatims correctly translated in English by the model for subsequent processing</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A077F66C-1E68-7F8D-B09D-383520F76A0B}"/>
              </a:ext>
            </a:extLst>
          </p:cNvPr>
          <p:cNvSpPr txBox="1"/>
          <p:nvPr/>
        </p:nvSpPr>
        <p:spPr>
          <a:xfrm>
            <a:off x="3159631" y="4790006"/>
            <a:ext cx="5145225" cy="646331"/>
          </a:xfrm>
          <a:prstGeom prst="rect">
            <a:avLst/>
          </a:prstGeom>
          <a:noFill/>
        </p:spPr>
        <p:txBody>
          <a:bodyPr wrap="square" rtlCol="0" anchor="ctr">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Accuracy of the system to detect Inclusion &amp; Diversity themes of the verbatim</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3503483F-4297-3CC4-37FC-8DBCA72C8CAE}"/>
              </a:ext>
            </a:extLst>
          </p:cNvPr>
          <p:cNvSpPr txBox="1"/>
          <p:nvPr/>
        </p:nvSpPr>
        <p:spPr>
          <a:xfrm>
            <a:off x="3159632" y="3452620"/>
            <a:ext cx="5113512" cy="646331"/>
          </a:xfrm>
          <a:prstGeom prst="rect">
            <a:avLst/>
          </a:prstGeom>
          <a:noFill/>
        </p:spPr>
        <p:txBody>
          <a:bodyPr wrap="square" lIns="91440" tIns="45720" rIns="91440" bIns="45720" rtlCol="0" anchor="ctr">
            <a:spAutoFit/>
          </a:bodyPr>
          <a:lstStyle/>
          <a:p>
            <a:r>
              <a:rPr lang="en-US">
                <a:solidFill>
                  <a:srgbClr val="000000"/>
                </a:solidFill>
                <a:latin typeface="Lato Light"/>
                <a:ea typeface="Lato Light"/>
                <a:cs typeface="Lato Light"/>
              </a:rPr>
              <a:t>Reduce </a:t>
            </a:r>
            <a:r>
              <a:rPr lang="en-US" b="1">
                <a:solidFill>
                  <a:srgbClr val="000000"/>
                </a:solidFill>
                <a:latin typeface="Lato Light"/>
                <a:ea typeface="Lato Light"/>
                <a:cs typeface="Lato Light"/>
              </a:rPr>
              <a:t>from days to a few hours </a:t>
            </a:r>
            <a:r>
              <a:rPr lang="en-US">
                <a:solidFill>
                  <a:srgbClr val="000000"/>
                </a:solidFill>
                <a:latin typeface="Lato Light"/>
                <a:ea typeface="Lato Light"/>
                <a:cs typeface="Lato Light"/>
              </a:rPr>
              <a:t>the time to analyze the verbatim while preserving privacy</a:t>
            </a:r>
          </a:p>
        </p:txBody>
      </p:sp>
      <p:pic>
        <p:nvPicPr>
          <p:cNvPr id="22" name="Graphic 21" descr="Stopwatch with solid fill">
            <a:extLst>
              <a:ext uri="{FF2B5EF4-FFF2-40B4-BE49-F238E27FC236}">
                <a16:creationId xmlns:a16="http://schemas.microsoft.com/office/drawing/2014/main" id="{4CEFD63E-105F-09C6-CFC1-DBEC07211E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20163" y="3326662"/>
            <a:ext cx="1080000" cy="1080000"/>
          </a:xfrm>
          <a:prstGeom prst="rect">
            <a:avLst/>
          </a:prstGeom>
        </p:spPr>
      </p:pic>
      <p:pic>
        <p:nvPicPr>
          <p:cNvPr id="12" name="Picture Placeholder 4" descr="AXA Partners">
            <a:extLst>
              <a:ext uri="{FF2B5EF4-FFF2-40B4-BE49-F238E27FC236}">
                <a16:creationId xmlns:a16="http://schemas.microsoft.com/office/drawing/2014/main" id="{CF55AE10-D273-E3F7-E785-029550E0F4D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
        <p:nvSpPr>
          <p:cNvPr id="2" name="Content Placeholder 2">
            <a:extLst>
              <a:ext uri="{FF2B5EF4-FFF2-40B4-BE49-F238E27FC236}">
                <a16:creationId xmlns:a16="http://schemas.microsoft.com/office/drawing/2014/main" id="{A4D4867C-1DF1-1BE2-3611-724D22112721}"/>
              </a:ext>
            </a:extLst>
          </p:cNvPr>
          <p:cNvSpPr txBox="1">
            <a:spLocks/>
          </p:cNvSpPr>
          <p:nvPr/>
        </p:nvSpPr>
        <p:spPr>
          <a:xfrm>
            <a:off x="8605394" y="2151028"/>
            <a:ext cx="3225780" cy="3431268"/>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nSpc>
                <a:spcPct val="107000"/>
              </a:lnSpc>
              <a:spcAft>
                <a:spcPts val="800"/>
              </a:spcAft>
              <a:buNone/>
            </a:pPr>
            <a:r>
              <a:rPr lang="en-US" sz="1050" b="1" kern="100">
                <a:effectLst/>
              </a:rPr>
              <a:t>Enhanced Employee Engagement:</a:t>
            </a:r>
            <a:r>
              <a:rPr lang="en-US" sz="1050" kern="100">
                <a:effectLst/>
              </a:rPr>
              <a:t> The survey analyzer can identify biases and trends in survey responses, leading to proactive improvements in the workplace environment and increased employee retention.</a:t>
            </a:r>
            <a:endParaRPr lang="fr-FR" sz="1050" kern="100">
              <a:effectLst/>
            </a:endParaRPr>
          </a:p>
          <a:p>
            <a:pPr marL="0" indent="0">
              <a:lnSpc>
                <a:spcPct val="107000"/>
              </a:lnSpc>
              <a:spcAft>
                <a:spcPts val="800"/>
              </a:spcAft>
              <a:buNone/>
            </a:pPr>
            <a:r>
              <a:rPr lang="en-US" sz="1050" b="1" kern="100">
                <a:effectLst/>
              </a:rPr>
              <a:t>Informed Decision-Making:</a:t>
            </a:r>
            <a:r>
              <a:rPr lang="en-US" sz="1050" kern="100">
                <a:effectLst/>
              </a:rPr>
              <a:t> The system provides predictive analytics enabling HR teams to anticipate future diversity needs and make quicker, data-driven decisions.</a:t>
            </a:r>
            <a:endParaRPr lang="fr-FR" sz="1050" kern="100">
              <a:effectLst/>
            </a:endParaRPr>
          </a:p>
          <a:p>
            <a:pPr marL="0" indent="0">
              <a:lnSpc>
                <a:spcPct val="107000"/>
              </a:lnSpc>
              <a:spcAft>
                <a:spcPts val="800"/>
              </a:spcAft>
              <a:buNone/>
            </a:pPr>
            <a:r>
              <a:rPr lang="en-US" sz="1050" b="1" kern="100">
                <a:effectLst/>
              </a:rPr>
              <a:t>HR Process Optimization:</a:t>
            </a:r>
            <a:r>
              <a:rPr lang="en-US" sz="1050" kern="100">
                <a:effectLst/>
              </a:rPr>
              <a:t> Automating survey data analysis frees up HR resources for strategic tasks, while reducing bias in recruitment processes to promote a diverse workforce.</a:t>
            </a:r>
            <a:endParaRPr lang="fr-FR" sz="1050" kern="100">
              <a:effectLst/>
            </a:endParaRPr>
          </a:p>
          <a:p>
            <a:pPr marL="0" indent="0">
              <a:lnSpc>
                <a:spcPct val="107000"/>
              </a:lnSpc>
              <a:spcAft>
                <a:spcPts val="800"/>
              </a:spcAft>
              <a:buNone/>
            </a:pPr>
            <a:r>
              <a:rPr lang="en-US" sz="1050" b="1" kern="100">
                <a:effectLst/>
              </a:rPr>
              <a:t>Strategic Cultural Impact:</a:t>
            </a:r>
            <a:r>
              <a:rPr lang="en-US" sz="1050" kern="100">
                <a:effectLst/>
              </a:rPr>
              <a:t> The tool’s insights help foster an inclusive culture, aligning company practices with diversity, equity, and inclusion (DEI) goals, enhancing the company’s attractiveness as an employer.</a:t>
            </a:r>
            <a:endParaRPr lang="fr-FR" sz="1050" kern="100">
              <a:effectLst/>
            </a:endParaRPr>
          </a:p>
        </p:txBody>
      </p:sp>
      <p:sp>
        <p:nvSpPr>
          <p:cNvPr id="14" name="TextBox 13">
            <a:extLst>
              <a:ext uri="{FF2B5EF4-FFF2-40B4-BE49-F238E27FC236}">
                <a16:creationId xmlns:a16="http://schemas.microsoft.com/office/drawing/2014/main" id="{240EBA27-74CE-05E7-D415-91ADF6C0B2F6}"/>
              </a:ext>
            </a:extLst>
          </p:cNvPr>
          <p:cNvSpPr txBox="1"/>
          <p:nvPr/>
        </p:nvSpPr>
        <p:spPr>
          <a:xfrm>
            <a:off x="8381802" y="1564573"/>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sz="2000" b="1">
                <a:solidFill>
                  <a:srgbClr val="000000"/>
                </a:solidFill>
              </a:rPr>
              <a:t>Business Impact</a:t>
            </a:r>
          </a:p>
        </p:txBody>
      </p:sp>
      <p:sp>
        <p:nvSpPr>
          <p:cNvPr id="15" name="Rectangle 14">
            <a:extLst>
              <a:ext uri="{FF2B5EF4-FFF2-40B4-BE49-F238E27FC236}">
                <a16:creationId xmlns:a16="http://schemas.microsoft.com/office/drawing/2014/main" id="{88557819-21A3-49D0-05AB-B4ECF0B68D2F}"/>
              </a:ext>
            </a:extLst>
          </p:cNvPr>
          <p:cNvSpPr/>
          <p:nvPr/>
        </p:nvSpPr>
        <p:spPr>
          <a:xfrm>
            <a:off x="8605394" y="1953251"/>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13">
            <a:extLst>
              <a:ext uri="{FF2B5EF4-FFF2-40B4-BE49-F238E27FC236}">
                <a16:creationId xmlns:a16="http://schemas.microsoft.com/office/drawing/2014/main" id="{ED3F9D05-90B0-5EEA-4D08-59E09700F322}"/>
              </a:ext>
            </a:extLst>
          </p:cNvPr>
          <p:cNvSpPr txBox="1"/>
          <p:nvPr/>
        </p:nvSpPr>
        <p:spPr>
          <a:xfrm>
            <a:off x="888921" y="4718466"/>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98%</a:t>
            </a:r>
          </a:p>
        </p:txBody>
      </p:sp>
      <p:sp>
        <p:nvSpPr>
          <p:cNvPr id="17" name="TextBox 13">
            <a:extLst>
              <a:ext uri="{FF2B5EF4-FFF2-40B4-BE49-F238E27FC236}">
                <a16:creationId xmlns:a16="http://schemas.microsoft.com/office/drawing/2014/main" id="{D260B378-1701-6A6C-A581-15E8155521FC}"/>
              </a:ext>
            </a:extLst>
          </p:cNvPr>
          <p:cNvSpPr txBox="1"/>
          <p:nvPr/>
        </p:nvSpPr>
        <p:spPr>
          <a:xfrm>
            <a:off x="888921" y="2229765"/>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99%</a:t>
            </a:r>
          </a:p>
        </p:txBody>
      </p:sp>
    </p:spTree>
    <p:extLst>
      <p:ext uri="{BB962C8B-B14F-4D97-AF65-F5344CB8AC3E}">
        <p14:creationId xmlns:p14="http://schemas.microsoft.com/office/powerpoint/2010/main" val="2645498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1x Medior Data Scientist (4 months)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lstStyle/>
          <a:p>
            <a:r>
              <a:rPr lang="fr-FR">
                <a:solidFill>
                  <a:srgbClr val="000000"/>
                </a:solidFill>
              </a:rPr>
              <a:t>Python
JupyterLab
LLM (Large Language Model)
</a:t>
            </a:r>
          </a:p>
        </p:txBody>
      </p:sp>
      <p:pic>
        <p:nvPicPr>
          <p:cNvPr id="9" name="Picture Placeholder 8" descr="JupyterLab">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8" name="Picture Placeholder 7" descr="AXA Partners">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4" cstate="email">
            <a:extLst>
              <a:ext uri="{28A0092B-C50C-407E-A947-70E740481C1C}">
                <a14:useLocalDpi xmlns:a14="http://schemas.microsoft.com/office/drawing/2010/main" val="0"/>
              </a:ext>
            </a:extLst>
          </a:blip>
          <a:srcRect/>
          <a:stretch/>
        </p:blipFill>
        <p:spPr/>
      </p:pic>
      <p:pic>
        <p:nvPicPr>
          <p:cNvPr id="7" name="Picture Placeholder 6" descr="Python">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5"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fr-FR" sz="2200" cap="none">
                <a:latin typeface="Poppins Medium"/>
                <a:cs typeface="Poppins Medium"/>
              </a:rPr>
              <a:t>Inclusion &amp; Diversity verbatim classification</a:t>
            </a:r>
          </a:p>
        </p:txBody>
      </p:sp>
      <p:sp>
        <p:nvSpPr>
          <p:cNvPr id="31" name="Picture Placeholder 30">
            <a:extLst>
              <a:ext uri="{FF2B5EF4-FFF2-40B4-BE49-F238E27FC236}">
                <a16:creationId xmlns:a16="http://schemas.microsoft.com/office/drawing/2014/main" id="{CAD1400A-0DE8-64EB-BACC-57905862A53B}"/>
              </a:ext>
            </a:extLst>
          </p:cNvPr>
          <p:cNvSpPr>
            <a:spLocks noGrp="1"/>
          </p:cNvSpPr>
          <p:nvPr>
            <p:ph type="pic" sz="quarter" idx="51"/>
          </p:nvPr>
        </p:nvSpPr>
        <p:spPr/>
        <p:txBody>
          <a:bodyPr/>
          <a:lstStyle/>
          <a:p>
            <a:endParaRPr lang="fr-FR"/>
          </a:p>
        </p:txBody>
      </p:sp>
      <p:pic>
        <p:nvPicPr>
          <p:cNvPr id="33" name="Picture Placeholder 8" descr="LangChain">
            <a:extLst>
              <a:ext uri="{FF2B5EF4-FFF2-40B4-BE49-F238E27FC236}">
                <a16:creationId xmlns:a16="http://schemas.microsoft.com/office/drawing/2014/main" id="{DDE8F6FE-3E72-8CFE-00A7-86E300D239E0}"/>
              </a:ext>
            </a:extLst>
          </p:cNvPr>
          <p:cNvPicPr>
            <a:picLocks noGrp="1" noChangeAspect="1"/>
          </p:cNvPicPr>
          <p:nvPr>
            <p:ph type="pic" sz="quarter" idx="49"/>
          </p:nvPr>
        </p:nvPicPr>
        <p:blipFill rotWithShape="1">
          <a:blip r:embed="rId6" cstate="email">
            <a:extLst>
              <a:ext uri="{28A0092B-C50C-407E-A947-70E740481C1C}">
                <a14:useLocalDpi xmlns:a14="http://schemas.microsoft.com/office/drawing/2010/main" val="0"/>
              </a:ext>
            </a:extLst>
          </a:blip>
          <a:srcRect l="-34538" r="-34538"/>
          <a:stretch/>
        </p:blipFill>
        <p:spPr>
          <a:xfrm>
            <a:off x="9793288" y="1978025"/>
            <a:ext cx="1597025" cy="944563"/>
          </a:xfrm>
          <a:prstGeom prst="rect">
            <a:avLst/>
          </a:prstGeom>
        </p:spPr>
      </p:pic>
      <p:pic>
        <p:nvPicPr>
          <p:cNvPr id="35" name="Picture 8" descr="On Choosing a Deep Reinforcement Learning Library | by Thomas Simonini ...">
            <a:extLst>
              <a:ext uri="{FF2B5EF4-FFF2-40B4-BE49-F238E27FC236}">
                <a16:creationId xmlns:a16="http://schemas.microsoft.com/office/drawing/2014/main" id="{56F323C6-F5D7-CF4B-D228-49AF445EE62B}"/>
              </a:ext>
            </a:extLst>
          </p:cNvPr>
          <p:cNvPicPr>
            <a:picLocks noGrp="1" noChangeAspect="1" noChangeArrowheads="1"/>
          </p:cNvPicPr>
          <p:nvPr>
            <p:ph type="pic" sz="quarter" idx="50"/>
          </p:nvPr>
        </p:nvPicPr>
        <p:blipFill rotWithShape="1">
          <a:blip r:embed="rId7">
            <a:extLst>
              <a:ext uri="{28A0092B-C50C-407E-A947-70E740481C1C}">
                <a14:useLocalDpi xmlns:a14="http://schemas.microsoft.com/office/drawing/2010/main" val="0"/>
              </a:ext>
            </a:extLst>
          </a:blip>
          <a:srcRect l="-8676" r="-8676"/>
          <a:stretch/>
        </p:blipFill>
        <p:spPr bwMode="auto">
          <a:xfrm>
            <a:off x="9793288" y="3236913"/>
            <a:ext cx="1597025" cy="9445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Placeholder 29" descr="Hugging Face">
            <a:extLst>
              <a:ext uri="{FF2B5EF4-FFF2-40B4-BE49-F238E27FC236}">
                <a16:creationId xmlns:a16="http://schemas.microsoft.com/office/drawing/2014/main" id="{E3502981-196D-53A3-810E-8A2FA9211058}"/>
              </a:ext>
            </a:extLst>
          </p:cNvPr>
          <p:cNvPicPr>
            <a:picLocks noGrp="1" noChangeAspect="1"/>
          </p:cNvPicPr>
          <p:nvPr>
            <p:ph type="pic" sz="quarter" idx="20"/>
          </p:nvPr>
        </p:nvPicPr>
        <p:blipFill rotWithShape="1">
          <a:blip r:embed="rId8" cstate="screen">
            <a:extLst>
              <a:ext uri="{28A0092B-C50C-407E-A947-70E740481C1C}">
                <a14:useLocalDpi xmlns:a14="http://schemas.microsoft.com/office/drawing/2010/main"/>
              </a:ext>
            </a:extLst>
          </a:blip>
          <a:srcRect l="-34622" r="-34622"/>
          <a:stretch/>
        </p:blipFill>
        <p:spPr>
          <a:xfrm>
            <a:off x="6269038" y="3236913"/>
            <a:ext cx="1598612" cy="944562"/>
          </a:xfrm>
          <a:prstGeom prst="rect">
            <a:avLst/>
          </a:prstGeom>
        </p:spPr>
      </p:pic>
      <p:pic>
        <p:nvPicPr>
          <p:cNvPr id="37" name="Picture Placeholder 8" descr="FAISS">
            <a:extLst>
              <a:ext uri="{FF2B5EF4-FFF2-40B4-BE49-F238E27FC236}">
                <a16:creationId xmlns:a16="http://schemas.microsoft.com/office/drawing/2014/main" id="{D6BCDB2E-7F33-9391-70CE-A17EEA08F766}"/>
              </a:ext>
            </a:extLst>
          </p:cNvPr>
          <p:cNvPicPr>
            <a:picLocks noGrp="1" noChangeAspect="1"/>
          </p:cNvPicPr>
          <p:nvPr>
            <p:ph type="pic" sz="quarter" idx="21"/>
          </p:nvPr>
        </p:nvPicPr>
        <p:blipFill rotWithShape="1">
          <a:blip r:embed="rId9" cstate="screen">
            <a:extLst>
              <a:ext uri="{28A0092B-C50C-407E-A947-70E740481C1C}">
                <a14:useLocalDpi xmlns:a14="http://schemas.microsoft.com/office/drawing/2010/main"/>
              </a:ext>
            </a:extLst>
          </a:blip>
          <a:srcRect l="-34622" r="-34622"/>
          <a:stretch/>
        </p:blipFill>
        <p:spPr>
          <a:xfrm>
            <a:off x="8031163" y="3236913"/>
            <a:ext cx="1598612" cy="944562"/>
          </a:xfrm>
          <a:prstGeom prst="rect">
            <a:avLst/>
          </a:prstGeom>
        </p:spPr>
      </p:pic>
      <p:pic>
        <p:nvPicPr>
          <p:cNvPr id="38" name="Picture Placeholder 6" descr="ChromaDB">
            <a:extLst>
              <a:ext uri="{FF2B5EF4-FFF2-40B4-BE49-F238E27FC236}">
                <a16:creationId xmlns:a16="http://schemas.microsoft.com/office/drawing/2014/main" id="{4A9E07BD-333F-BC1C-FFF0-936F7A8D90F0}"/>
              </a:ext>
              <a:ext uri="{C183D7F6-B498-43B3-948B-1728B52AA6E4}">
                <adec:decorative xmlns:adec="http://schemas.microsoft.com/office/drawing/2017/decorative" val="0"/>
              </a:ext>
            </a:extLst>
          </p:cNvPr>
          <p:cNvPicPr>
            <a:picLocks noGrp="1" noChangeAspect="1"/>
          </p:cNvPicPr>
          <p:nvPr>
            <p:ph type="pic" sz="quarter" idx="24"/>
          </p:nvPr>
        </p:nvPicPr>
        <p:blipFill rotWithShape="1">
          <a:blip r:embed="rId10" cstate="screen">
            <a:extLst>
              <a:ext uri="{28A0092B-C50C-407E-A947-70E740481C1C}">
                <a14:useLocalDpi xmlns:a14="http://schemas.microsoft.com/office/drawing/2010/main"/>
              </a:ext>
            </a:extLst>
          </a:blip>
          <a:srcRect l="-34622" r="-34622"/>
          <a:stretch/>
        </p:blipFill>
        <p:spPr>
          <a:xfrm>
            <a:off x="6269038" y="4495800"/>
            <a:ext cx="1598612" cy="944563"/>
          </a:xfrm>
          <a:prstGeom prst="rect">
            <a:avLst/>
          </a:prstGeom>
        </p:spPr>
      </p:pic>
      <p:pic>
        <p:nvPicPr>
          <p:cNvPr id="39" name="Picture Placeholder 29" descr="Mistral AI">
            <a:extLst>
              <a:ext uri="{FF2B5EF4-FFF2-40B4-BE49-F238E27FC236}">
                <a16:creationId xmlns:a16="http://schemas.microsoft.com/office/drawing/2014/main" id="{28E5BA51-A2B2-B3D2-5843-C5C29E975A64}"/>
              </a:ext>
            </a:extLst>
          </p:cNvPr>
          <p:cNvPicPr>
            <a:picLocks noGrp="1" noChangeAspect="1"/>
          </p:cNvPicPr>
          <p:nvPr>
            <p:ph type="pic" sz="quarter" idx="25"/>
          </p:nvPr>
        </p:nvPicPr>
        <p:blipFill rotWithShape="1">
          <a:blip r:embed="rId11" cstate="email">
            <a:extLst>
              <a:ext uri="{28A0092B-C50C-407E-A947-70E740481C1C}">
                <a14:useLocalDpi xmlns:a14="http://schemas.microsoft.com/office/drawing/2010/main" val="0"/>
              </a:ext>
            </a:extLst>
          </a:blip>
          <a:srcRect l="-34622" r="-34622"/>
          <a:stretch/>
        </p:blipFill>
        <p:spPr>
          <a:xfrm>
            <a:off x="8031163" y="4495800"/>
            <a:ext cx="1598612" cy="944563"/>
          </a:xfrm>
        </p:spPr>
      </p:pic>
      <p:sp>
        <p:nvSpPr>
          <p:cNvPr id="40" name="Date Placeholder 2">
            <a:extLst>
              <a:ext uri="{FF2B5EF4-FFF2-40B4-BE49-F238E27FC236}">
                <a16:creationId xmlns:a16="http://schemas.microsoft.com/office/drawing/2014/main" id="{5DE4EFAA-BCEB-3F7E-87A9-4D87F3EE39B1}"/>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41" name="Footer Placeholder 3">
            <a:extLst>
              <a:ext uri="{FF2B5EF4-FFF2-40B4-BE49-F238E27FC236}">
                <a16:creationId xmlns:a16="http://schemas.microsoft.com/office/drawing/2014/main" id="{9D84F1E5-A81A-0F51-4B43-9651B052BDD8}"/>
              </a:ext>
            </a:extLst>
          </p:cNvPr>
          <p:cNvSpPr>
            <a:spLocks noGrp="1"/>
          </p:cNvSpPr>
          <p:nvPr>
            <p:ph type="ftr" sz="quarter" idx="11"/>
          </p:nvPr>
        </p:nvSpPr>
        <p:spPr>
          <a:xfrm>
            <a:off x="3810199" y="6211825"/>
            <a:ext cx="4571603" cy="365125"/>
          </a:xfrm>
        </p:spPr>
        <p:txBody>
          <a:bodyPr/>
          <a:lstStyle/>
          <a:p>
            <a:r>
              <a:rPr lang="fr-FR"/>
              <a:t>AXA</a:t>
            </a:r>
          </a:p>
        </p:txBody>
      </p:sp>
      <p:sp>
        <p:nvSpPr>
          <p:cNvPr id="42" name="Slide Number Placeholder 4">
            <a:extLst>
              <a:ext uri="{FF2B5EF4-FFF2-40B4-BE49-F238E27FC236}">
                <a16:creationId xmlns:a16="http://schemas.microsoft.com/office/drawing/2014/main" id="{054AE6F5-D24C-0CCF-3AE4-C82AD4633932}"/>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54</a:t>
            </a:fld>
            <a:endParaRPr lang="fr-FR"/>
          </a:p>
        </p:txBody>
      </p:sp>
    </p:spTree>
    <p:extLst>
      <p:ext uri="{BB962C8B-B14F-4D97-AF65-F5344CB8AC3E}">
        <p14:creationId xmlns:p14="http://schemas.microsoft.com/office/powerpoint/2010/main" val="894718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7E7E96-9882-2271-F7DB-E9F667E90645}"/>
              </a:ext>
            </a:extLst>
          </p:cNvPr>
          <p:cNvSpPr>
            <a:spLocks noGrp="1"/>
          </p:cNvSpPr>
          <p:nvPr>
            <p:ph type="title"/>
          </p:nvPr>
        </p:nvSpPr>
        <p:spPr/>
        <p:txBody>
          <a:bodyPr/>
          <a:lstStyle/>
          <a:p>
            <a:r>
              <a:rPr lang="en-CA" sz="3600"/>
              <a:t>AI-Powered Automation for Fast, Accurate Insurance Document Processing</a:t>
            </a:r>
          </a:p>
        </p:txBody>
      </p:sp>
      <p:sp>
        <p:nvSpPr>
          <p:cNvPr id="4" name="Text Placeholder 3">
            <a:extLst>
              <a:ext uri="{FF2B5EF4-FFF2-40B4-BE49-F238E27FC236}">
                <a16:creationId xmlns:a16="http://schemas.microsoft.com/office/drawing/2014/main" id="{ABF8AFB7-D2A5-77B1-63B4-FC17F1D175F4}"/>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82C3DF46-9294-0088-5429-8A23886D9C84}"/>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Picture Placeholder 7" descr="DIOT SIACI">
            <a:extLst>
              <a:ext uri="{FF2B5EF4-FFF2-40B4-BE49-F238E27FC236}">
                <a16:creationId xmlns:a16="http://schemas.microsoft.com/office/drawing/2014/main" id="{7F822E5F-7888-7C72-24A5-65BB35EDD286}"/>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7776" r="-7776"/>
          <a:stretch/>
        </p:blipFill>
        <p:spPr>
          <a:xfrm>
            <a:off x="3454400" y="5094288"/>
            <a:ext cx="1262063" cy="1092200"/>
          </a:xfrm>
        </p:spPr>
      </p:pic>
    </p:spTree>
    <p:extLst>
      <p:ext uri="{BB962C8B-B14F-4D97-AF65-F5344CB8AC3E}">
        <p14:creationId xmlns:p14="http://schemas.microsoft.com/office/powerpoint/2010/main" val="2858938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xfrm>
            <a:off x="838419" y="495799"/>
            <a:ext cx="9379864" cy="507600"/>
          </a:xfrm>
          <a:noFill/>
        </p:spPr>
        <p:txBody>
          <a:bodyPr>
            <a:noAutofit/>
          </a:bodyPr>
          <a:lstStyle/>
          <a:p>
            <a:r>
              <a:rPr lang="en-US" sz="2200" cap="none" err="1">
                <a:solidFill>
                  <a:srgbClr val="000000"/>
                </a:solidFill>
              </a:rPr>
              <a:t>Diot-Siaci</a:t>
            </a:r>
            <a:r>
              <a:rPr lang="en-US" sz="2200" cap="none">
                <a:solidFill>
                  <a:srgbClr val="000000"/>
                </a:solidFill>
              </a:rPr>
              <a:t> faces an increasing volume of unstructured documents (contracts, policies, reports) that need to be analyzed quickly and efficiently.</a:t>
            </a:r>
            <a:endParaRPr lang="en-AU" sz="2200" cap="none">
              <a:solidFill>
                <a:srgbClr val="000000"/>
              </a:solidFill>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67153"/>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0" y="1867153"/>
            <a:ext cx="558200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235049"/>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High volume</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198" y="2235048"/>
            <a:ext cx="5717082" cy="756277"/>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err="1">
                <a:latin typeface="Lato Light"/>
                <a:ea typeface="Lato Light"/>
                <a:cs typeface="Lato Light"/>
              </a:rPr>
              <a:t>Diot-Siaci</a:t>
            </a:r>
            <a:r>
              <a:rPr lang="en-US">
                <a:latin typeface="Lato Light"/>
                <a:ea typeface="Lato Light"/>
                <a:cs typeface="Lato Light"/>
              </a:rPr>
              <a:t> manage an increasing number of unstructured PDFs, such as contracts and policies, which require efficient extraction of key information</a:t>
            </a: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676933"/>
            <a:ext cx="2361981" cy="756276"/>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Need for Faster decision-making</a:t>
            </a:r>
            <a:endParaRPr lang="en-AU">
              <a:solidFill>
                <a:srgbClr val="000000"/>
              </a:solidFill>
              <a:latin typeface="Poppins Medium"/>
              <a:ea typeface="Lato Light"/>
              <a:cs typeface="Poppins Medium"/>
            </a:endParaRP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0" y="3628487"/>
            <a:ext cx="5412283" cy="858497"/>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The inability to quickly process these documents leads to delays in decision-making, impacting both operational efficiency and customer satisfaction</a:t>
            </a: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5118817"/>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Manual extraction</a:t>
            </a: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0" y="5124147"/>
            <a:ext cx="5486399" cy="756277"/>
          </a:xfrm>
          <a:prstGeom prst="rect">
            <a:avLst/>
          </a:prstGeom>
          <a:noFill/>
        </p:spPr>
        <p:txBody>
          <a:bodyPr wrap="square" lIns="91440" tIns="45720" rIns="91440" bIns="45720"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latin typeface="Lato Light"/>
                <a:ea typeface="Lato Light"/>
                <a:cs typeface="Lato Light"/>
              </a:rPr>
              <a:t>Current manual extraction methods are labor-intensive, prone to mistakes, and unable to keep pace with the growing demand for quick and accurate data analysis</a:t>
            </a:r>
            <a:endParaRPr lang="en-AU">
              <a:latin typeface="Lato Light"/>
              <a:ea typeface="Lato Light"/>
              <a:cs typeface="Lato Light"/>
            </a:endParaRPr>
          </a:p>
        </p:txBody>
      </p:sp>
      <p:sp>
        <p:nvSpPr>
          <p:cNvPr id="30" name="Date Placeholder 2">
            <a:extLst>
              <a:ext uri="{FF2B5EF4-FFF2-40B4-BE49-F238E27FC236}">
                <a16:creationId xmlns:a16="http://schemas.microsoft.com/office/drawing/2014/main" id="{3B5BC0B2-B984-2432-FD2A-9DF7049DD6B3}"/>
              </a:ext>
            </a:extLst>
          </p:cNvPr>
          <p:cNvSpPr>
            <a:spLocks noGrp="1"/>
          </p:cNvSpPr>
          <p:nvPr>
            <p:ph type="dt" sz="half" idx="10"/>
          </p:nvPr>
        </p:nvSpPr>
        <p:spPr>
          <a:xfrm>
            <a:off x="1307951" y="6211825"/>
            <a:ext cx="1323454" cy="365125"/>
          </a:xfrm>
        </p:spPr>
        <p:txBody>
          <a:bodyPr/>
          <a:lstStyle/>
          <a:p>
            <a:fld id="{9CAE3E46-77E9-4567-AD1D-7AC50DB2D5CB}" type="datetime1">
              <a:rPr lang="en-AU" smtClean="0"/>
              <a:t>7/11/2024</a:t>
            </a:fld>
            <a:endParaRPr lang="en-AU"/>
          </a:p>
        </p:txBody>
      </p:sp>
      <p:sp>
        <p:nvSpPr>
          <p:cNvPr id="31" name="Footer Placeholder 3">
            <a:extLst>
              <a:ext uri="{FF2B5EF4-FFF2-40B4-BE49-F238E27FC236}">
                <a16:creationId xmlns:a16="http://schemas.microsoft.com/office/drawing/2014/main" id="{40312DC5-BDFC-588F-A9DC-750AF50C936A}"/>
              </a:ext>
            </a:extLst>
          </p:cNvPr>
          <p:cNvSpPr>
            <a:spLocks noGrp="1"/>
          </p:cNvSpPr>
          <p:nvPr>
            <p:ph type="ftr" sz="quarter" idx="11"/>
          </p:nvPr>
        </p:nvSpPr>
        <p:spPr>
          <a:xfrm>
            <a:off x="3810199" y="6211825"/>
            <a:ext cx="4571603" cy="365125"/>
          </a:xfrm>
        </p:spPr>
        <p:txBody>
          <a:bodyPr/>
          <a:lstStyle/>
          <a:p>
            <a:r>
              <a:rPr lang="en-AU" err="1"/>
              <a:t>Diot-Siaci</a:t>
            </a:r>
            <a:endParaRPr lang="en-AU"/>
          </a:p>
        </p:txBody>
      </p:sp>
      <p:sp>
        <p:nvSpPr>
          <p:cNvPr id="32" name="Slide Number Placeholder 4">
            <a:extLst>
              <a:ext uri="{FF2B5EF4-FFF2-40B4-BE49-F238E27FC236}">
                <a16:creationId xmlns:a16="http://schemas.microsoft.com/office/drawing/2014/main" id="{9CF878C5-CA2B-3F35-BFD3-D5F58118599A}"/>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56</a:t>
            </a:fld>
            <a:endParaRPr lang="en-AU"/>
          </a:p>
        </p:txBody>
      </p:sp>
      <p:cxnSp>
        <p:nvCxnSpPr>
          <p:cNvPr id="8" name="Straight Connector 7">
            <a:extLst>
              <a:ext uri="{FF2B5EF4-FFF2-40B4-BE49-F238E27FC236}">
                <a16:creationId xmlns:a16="http://schemas.microsoft.com/office/drawing/2014/main" id="{23703219-942A-E67B-1727-88660D6D749D}"/>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836EE2F-55B4-5D9F-7B5F-089B8FC2F876}"/>
              </a:ext>
            </a:extLst>
          </p:cNvPr>
          <p:cNvSpPr/>
          <p:nvPr/>
        </p:nvSpPr>
        <p:spPr>
          <a:xfrm flipV="1">
            <a:off x="9357359" y="1867153"/>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a:extLst>
              <a:ext uri="{FF2B5EF4-FFF2-40B4-BE49-F238E27FC236}">
                <a16:creationId xmlns:a16="http://schemas.microsoft.com/office/drawing/2014/main" id="{B3374D1C-0218-FF6D-3268-17F376F1DC0E}"/>
              </a:ext>
            </a:extLst>
          </p:cNvPr>
          <p:cNvSpPr txBox="1"/>
          <p:nvPr/>
        </p:nvSpPr>
        <p:spPr>
          <a:xfrm>
            <a:off x="9357359" y="1645916"/>
            <a:ext cx="2361981" cy="22123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14" name="TextBox 13">
            <a:extLst>
              <a:ext uri="{FF2B5EF4-FFF2-40B4-BE49-F238E27FC236}">
                <a16:creationId xmlns:a16="http://schemas.microsoft.com/office/drawing/2014/main" id="{C393BF97-4ED3-EE9C-3F67-A5DECD09A834}"/>
              </a:ext>
            </a:extLst>
          </p:cNvPr>
          <p:cNvSpPr txBox="1"/>
          <p:nvPr/>
        </p:nvSpPr>
        <p:spPr>
          <a:xfrm>
            <a:off x="9429636" y="2252962"/>
            <a:ext cx="2410223" cy="3622131"/>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Human errors</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Increasing volume of documents</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Data Breaches due to </a:t>
            </a:r>
            <a:r>
              <a:rPr lang="en-US" b="1">
                <a:latin typeface="Lato Light" panose="020F0502020204030203" pitchFamily="34" charset="0"/>
                <a:ea typeface="Lato Light" panose="020F0502020204030203" pitchFamily="34" charset="0"/>
                <a:cs typeface="Lato Light" panose="020F0502020204030203" pitchFamily="34" charset="0"/>
              </a:rPr>
              <a:t>Shadow AI</a:t>
            </a:r>
          </a:p>
          <a:p>
            <a:pPr marL="285750" indent="-285750">
              <a:buFont typeface="Arial" panose="020B0604020202020204" pitchFamily="34" charset="0"/>
              <a:buChar char="•"/>
            </a:pPr>
            <a:endParaRPr lang="en-US">
              <a:latin typeface="Lato Light" panose="020F0502020204030203" pitchFamily="34" charset="0"/>
              <a:ea typeface="Lato Light" panose="020F0502020204030203" pitchFamily="34" charset="0"/>
              <a:cs typeface="Lato Light" panose="020F0502020204030203" pitchFamily="34" charset="0"/>
            </a:endParaRPr>
          </a:p>
        </p:txBody>
      </p:sp>
      <p:pic>
        <p:nvPicPr>
          <p:cNvPr id="7" name="Picture Placeholder 7" descr="DIOT SIACI">
            <a:extLst>
              <a:ext uri="{FF2B5EF4-FFF2-40B4-BE49-F238E27FC236}">
                <a16:creationId xmlns:a16="http://schemas.microsoft.com/office/drawing/2014/main" id="{5C6C6F43-D929-E44B-C85D-57BA312F65E4}"/>
              </a:ext>
            </a:extLst>
          </p:cNvPr>
          <p:cNvPicPr>
            <a:picLocks noGrp="1" noChangeAspect="1"/>
          </p:cNvPicPr>
          <p:nvPr>
            <p:ph type="pic" sz="quarter" idx="42"/>
          </p:nvPr>
        </p:nvPicPr>
        <p:blipFill rotWithShape="1">
          <a:blip r:embed="rId3" cstate="screen">
            <a:extLst>
              <a:ext uri="{28A0092B-C50C-407E-A947-70E740481C1C}">
                <a14:useLocalDpi xmlns:a14="http://schemas.microsoft.com/office/drawing/2010/main"/>
              </a:ext>
            </a:extLst>
          </a:blip>
          <a:srcRect/>
          <a:stretch/>
        </p:blipFill>
        <p:spPr>
          <a:xfrm>
            <a:off x="10459802" y="365746"/>
            <a:ext cx="816587" cy="816374"/>
          </a:xfrm>
        </p:spPr>
      </p:pic>
    </p:spTree>
    <p:extLst>
      <p:ext uri="{BB962C8B-B14F-4D97-AF65-F5344CB8AC3E}">
        <p14:creationId xmlns:p14="http://schemas.microsoft.com/office/powerpoint/2010/main" val="392607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en-AU" err="1"/>
              <a:t>Diot-Siaci</a:t>
            </a:r>
            <a:endParaRPr lang="en-AU"/>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57</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rPr>
              <a:t>Insurance documents, such as contracts and policies, vary significantly in structure, making it difficult to apply a one-size-fits-all approach to data extraction</a:t>
            </a:r>
            <a:endParaRPr lang="fr-FR" sz="2200" cap="none">
              <a:solidFill>
                <a:srgbClr val="000000"/>
              </a:solidFill>
            </a:endParaRPr>
          </a:p>
        </p:txBody>
      </p:sp>
      <p:sp>
        <p:nvSpPr>
          <p:cNvPr id="20" name="Rectangle 19">
            <a:extLst>
              <a:ext uri="{FF2B5EF4-FFF2-40B4-BE49-F238E27FC236}">
                <a16:creationId xmlns:a16="http://schemas.microsoft.com/office/drawing/2014/main" id="{88414A59-F6F6-51F9-C0B2-299E2C972490}"/>
              </a:ext>
            </a:extLst>
          </p:cNvPr>
          <p:cNvSpPr/>
          <p:nvPr/>
        </p:nvSpPr>
        <p:spPr>
          <a:xfrm>
            <a:off x="888921" y="1688215"/>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21" name="Rectangle 20">
            <a:extLst>
              <a:ext uri="{FF2B5EF4-FFF2-40B4-BE49-F238E27FC236}">
                <a16:creationId xmlns:a16="http://schemas.microsoft.com/office/drawing/2014/main" id="{E36CA6B6-817B-CBF7-D7E9-E9192342D49E}"/>
              </a:ext>
            </a:extLst>
          </p:cNvPr>
          <p:cNvSpPr/>
          <p:nvPr/>
        </p:nvSpPr>
        <p:spPr>
          <a:xfrm>
            <a:off x="3159632" y="1688215"/>
            <a:ext cx="814065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3159630" y="1866929"/>
            <a:ext cx="8140652" cy="923330"/>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The varying formats and inconsistent layouts of unstructured PDFs present significant challenges for parsing algorithms, making accurate data extraction difficult</a:t>
            </a:r>
            <a:endParaRPr lang="fr-FR" i="1">
              <a:solidFill>
                <a:srgbClr val="000000"/>
              </a:solidFill>
              <a:latin typeface="Lato Light"/>
              <a:ea typeface="Lato Light"/>
              <a:cs typeface="Lato Light"/>
            </a:endParaRPr>
          </a:p>
        </p:txBody>
      </p:sp>
      <p:sp>
        <p:nvSpPr>
          <p:cNvPr id="22" name="TextBox 21">
            <a:extLst>
              <a:ext uri="{FF2B5EF4-FFF2-40B4-BE49-F238E27FC236}">
                <a16:creationId xmlns:a16="http://schemas.microsoft.com/office/drawing/2014/main" id="{7F955940-E8E5-5037-7AE0-D20295F17A68}"/>
              </a:ext>
            </a:extLst>
          </p:cNvPr>
          <p:cNvSpPr txBox="1"/>
          <p:nvPr/>
        </p:nvSpPr>
        <p:spPr>
          <a:xfrm>
            <a:off x="3159631" y="3105835"/>
            <a:ext cx="8140652" cy="646331"/>
          </a:xfrm>
          <a:prstGeom prst="rect">
            <a:avLst/>
          </a:prstGeom>
          <a:noFill/>
        </p:spPr>
        <p:txBody>
          <a:bodyPr wrap="square" rtlCol="0" anchor="ctr">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Integrating libraries like </a:t>
            </a:r>
            <a:r>
              <a:rPr lang="en-US" i="1">
                <a:solidFill>
                  <a:srgbClr val="000000"/>
                </a:solidFill>
                <a:latin typeface="Lato Light" panose="020F0502020204030203" pitchFamily="34" charset="0"/>
                <a:ea typeface="Lato Light" panose="020F0502020204030203" pitchFamily="34" charset="0"/>
                <a:cs typeface="Lato Light" panose="020F0502020204030203" pitchFamily="34" charset="0"/>
              </a:rPr>
              <a:t>unstructured </a:t>
            </a: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requires advanced memory management and task parallelization, exacerbating the complexity of processing large datasets</a:t>
            </a:r>
            <a:endParaRPr lang="fr-FR" b="1">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30" name="TextBox 29">
            <a:extLst>
              <a:ext uri="{FF2B5EF4-FFF2-40B4-BE49-F238E27FC236}">
                <a16:creationId xmlns:a16="http://schemas.microsoft.com/office/drawing/2014/main" id="{D411A3D4-B89F-83DF-3C85-47AE4E28C8D3}"/>
              </a:ext>
            </a:extLst>
          </p:cNvPr>
          <p:cNvSpPr txBox="1"/>
          <p:nvPr/>
        </p:nvSpPr>
        <p:spPr>
          <a:xfrm>
            <a:off x="627529" y="1913098"/>
            <a:ext cx="2384612" cy="830997"/>
          </a:xfrm>
          <a:prstGeom prst="rect">
            <a:avLst/>
          </a:prstGeom>
          <a:noFill/>
        </p:spPr>
        <p:txBody>
          <a:bodyPr wrap="square" lIns="91440" tIns="45720" rIns="91440" bIns="45720" rtlCol="0" anchor="ctr">
            <a:spAutoFit/>
          </a:bodyPr>
          <a:lstStyle/>
          <a:p>
            <a:pPr algn="ctr"/>
            <a:r>
              <a:rPr lang="en-AU" sz="2400">
                <a:solidFill>
                  <a:srgbClr val="000000"/>
                </a:solidFill>
                <a:latin typeface="Poppins Medium"/>
                <a:ea typeface="Lato Light"/>
                <a:cs typeface="Poppins Medium"/>
              </a:rPr>
              <a:t>Parsing inefficiencies</a:t>
            </a:r>
          </a:p>
        </p:txBody>
      </p:sp>
      <p:sp>
        <p:nvSpPr>
          <p:cNvPr id="32" name="TextBox 31">
            <a:extLst>
              <a:ext uri="{FF2B5EF4-FFF2-40B4-BE49-F238E27FC236}">
                <a16:creationId xmlns:a16="http://schemas.microsoft.com/office/drawing/2014/main" id="{DAEEC333-F21A-E0AB-E3F0-A5C5BA05830E}"/>
              </a:ext>
            </a:extLst>
          </p:cNvPr>
          <p:cNvSpPr txBox="1"/>
          <p:nvPr/>
        </p:nvSpPr>
        <p:spPr>
          <a:xfrm>
            <a:off x="627528" y="3153284"/>
            <a:ext cx="2384611" cy="830997"/>
          </a:xfrm>
          <a:prstGeom prst="rect">
            <a:avLst/>
          </a:prstGeom>
          <a:noFill/>
        </p:spPr>
        <p:txBody>
          <a:bodyPr wrap="square" lIns="91440" tIns="45720" rIns="91440" bIns="45720" rtlCol="0" anchor="ctr">
            <a:spAutoFit/>
          </a:bodyPr>
          <a:lstStyle/>
          <a:p>
            <a:pPr algn="ctr"/>
            <a:r>
              <a:rPr lang="en-US" sz="2400">
                <a:solidFill>
                  <a:srgbClr val="000000"/>
                </a:solidFill>
                <a:latin typeface="Poppins Medium"/>
                <a:ea typeface="Lato Light"/>
                <a:cs typeface="Poppins Medium"/>
              </a:rPr>
              <a:t>Complex Integration</a:t>
            </a:r>
            <a:endParaRPr lang="fr-FR" sz="2400">
              <a:solidFill>
                <a:srgbClr val="000000"/>
              </a:solidFill>
              <a:latin typeface="Poppins Medium"/>
              <a:ea typeface="Lato Light"/>
              <a:cs typeface="Poppins Medium"/>
            </a:endParaRPr>
          </a:p>
        </p:txBody>
      </p:sp>
      <p:sp>
        <p:nvSpPr>
          <p:cNvPr id="2" name="TextBox 1">
            <a:extLst>
              <a:ext uri="{FF2B5EF4-FFF2-40B4-BE49-F238E27FC236}">
                <a16:creationId xmlns:a16="http://schemas.microsoft.com/office/drawing/2014/main" id="{23A55DB5-299D-A7CF-1531-4E1B5CEFF0EC}"/>
              </a:ext>
            </a:extLst>
          </p:cNvPr>
          <p:cNvSpPr txBox="1"/>
          <p:nvPr/>
        </p:nvSpPr>
        <p:spPr>
          <a:xfrm>
            <a:off x="3159630" y="4564371"/>
            <a:ext cx="8140652" cy="646331"/>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Managing vast volumes of unstructured data necessitates DPR and BM25 for precise retrieval</a:t>
            </a:r>
            <a:endParaRPr lang="en-AU">
              <a:solidFill>
                <a:srgbClr val="000000"/>
              </a:solidFill>
              <a:latin typeface="Lato Light"/>
              <a:ea typeface="Lato Light"/>
              <a:cs typeface="Lato Light"/>
            </a:endParaRPr>
          </a:p>
        </p:txBody>
      </p:sp>
      <p:sp>
        <p:nvSpPr>
          <p:cNvPr id="10" name="TextBox 9">
            <a:extLst>
              <a:ext uri="{FF2B5EF4-FFF2-40B4-BE49-F238E27FC236}">
                <a16:creationId xmlns:a16="http://schemas.microsoft.com/office/drawing/2014/main" id="{50E3004B-A5C1-9B1F-E68A-D4288552BE91}"/>
              </a:ext>
            </a:extLst>
          </p:cNvPr>
          <p:cNvSpPr txBox="1"/>
          <p:nvPr/>
        </p:nvSpPr>
        <p:spPr>
          <a:xfrm>
            <a:off x="574230" y="4523454"/>
            <a:ext cx="2384611" cy="830997"/>
          </a:xfrm>
          <a:prstGeom prst="rect">
            <a:avLst/>
          </a:prstGeom>
          <a:noFill/>
        </p:spPr>
        <p:txBody>
          <a:bodyPr wrap="square" lIns="91440" tIns="45720" rIns="91440" bIns="45720" rtlCol="0" anchor="ctr">
            <a:spAutoFit/>
          </a:bodyPr>
          <a:lstStyle/>
          <a:p>
            <a:pPr algn="ctr"/>
            <a:r>
              <a:rPr lang="en-AU" sz="2400">
                <a:solidFill>
                  <a:srgbClr val="000000"/>
                </a:solidFill>
                <a:latin typeface="Poppins Medium"/>
                <a:ea typeface="Lato Light"/>
                <a:cs typeface="Poppins Medium"/>
              </a:rPr>
              <a:t>Large documents</a:t>
            </a:r>
          </a:p>
        </p:txBody>
      </p:sp>
      <p:pic>
        <p:nvPicPr>
          <p:cNvPr id="15" name="Picture Placeholder 7" descr="DIOT SIACI">
            <a:extLst>
              <a:ext uri="{FF2B5EF4-FFF2-40B4-BE49-F238E27FC236}">
                <a16:creationId xmlns:a16="http://schemas.microsoft.com/office/drawing/2014/main" id="{DC1DB2BC-E135-72C9-E441-60871CF674B2}"/>
              </a:ext>
            </a:extLst>
          </p:cNvPr>
          <p:cNvPicPr>
            <a:picLocks noGrp="1" noChangeAspect="1"/>
          </p:cNvPicPr>
          <p:nvPr>
            <p:ph type="pic" sz="quarter" idx="42"/>
          </p:nvPr>
        </p:nvPicPr>
        <p:blipFill rotWithShape="1">
          <a:blip r:embed="rId3" cstate="screen">
            <a:extLst>
              <a:ext uri="{28A0092B-C50C-407E-A947-70E740481C1C}">
                <a14:useLocalDpi xmlns:a14="http://schemas.microsoft.com/office/drawing/2010/main"/>
              </a:ext>
            </a:extLst>
          </a:blip>
          <a:srcRect/>
          <a:stretch/>
        </p:blipFill>
        <p:spPr>
          <a:xfrm>
            <a:off x="10459802" y="365746"/>
            <a:ext cx="816587" cy="816374"/>
          </a:xfrm>
        </p:spPr>
      </p:pic>
    </p:spTree>
    <p:extLst>
      <p:ext uri="{BB962C8B-B14F-4D97-AF65-F5344CB8AC3E}">
        <p14:creationId xmlns:p14="http://schemas.microsoft.com/office/powerpoint/2010/main" val="1789735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4CBB843-5BC2-2575-B234-FC5C0E7138A3}"/>
              </a:ext>
            </a:extLst>
          </p:cNvPr>
          <p:cNvSpPr txBox="1"/>
          <p:nvPr/>
        </p:nvSpPr>
        <p:spPr>
          <a:xfrm>
            <a:off x="4249606" y="2391879"/>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Performance</a:t>
            </a:r>
          </a:p>
        </p:txBody>
      </p:sp>
      <p:sp>
        <p:nvSpPr>
          <p:cNvPr id="24" name="TextBox 23">
            <a:extLst>
              <a:ext uri="{FF2B5EF4-FFF2-40B4-BE49-F238E27FC236}">
                <a16:creationId xmlns:a16="http://schemas.microsoft.com/office/drawing/2014/main" id="{B7F4FB36-821F-22BF-4735-55C27CB71A64}"/>
              </a:ext>
            </a:extLst>
          </p:cNvPr>
          <p:cNvSpPr txBox="1"/>
          <p:nvPr/>
        </p:nvSpPr>
        <p:spPr>
          <a:xfrm>
            <a:off x="363690" y="2391879"/>
            <a:ext cx="3473331" cy="369333"/>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Advanced NLP</a:t>
            </a:r>
          </a:p>
        </p:txBody>
      </p:sp>
      <p:sp>
        <p:nvSpPr>
          <p:cNvPr id="26" name="TextBox 25">
            <a:extLst>
              <a:ext uri="{FF2B5EF4-FFF2-40B4-BE49-F238E27FC236}">
                <a16:creationId xmlns:a16="http://schemas.microsoft.com/office/drawing/2014/main" id="{A450C092-AC07-DD2D-69AF-69CCD3E70EBC}"/>
              </a:ext>
            </a:extLst>
          </p:cNvPr>
          <p:cNvSpPr txBox="1"/>
          <p:nvPr/>
        </p:nvSpPr>
        <p:spPr>
          <a:xfrm>
            <a:off x="8245251" y="2391879"/>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sz="1800">
                <a:latin typeface="Poppins Medium"/>
                <a:ea typeface="Lato Light"/>
                <a:cs typeface="Poppins Medium"/>
              </a:rPr>
              <a:t>Business Impact</a:t>
            </a:r>
          </a:p>
        </p:txBody>
      </p:sp>
      <p:sp>
        <p:nvSpPr>
          <p:cNvPr id="2" name="Title 1">
            <a:extLst>
              <a:ext uri="{FF2B5EF4-FFF2-40B4-BE49-F238E27FC236}">
                <a16:creationId xmlns:a16="http://schemas.microsoft.com/office/drawing/2014/main" id="{653C7A2F-E081-E0B9-E84C-A9EBE076B832}"/>
              </a:ext>
            </a:extLst>
          </p:cNvPr>
          <p:cNvSpPr>
            <a:spLocks noGrp="1"/>
          </p:cNvSpPr>
          <p:nvPr>
            <p:ph type="title"/>
          </p:nvPr>
        </p:nvSpPr>
        <p:spPr>
          <a:noFill/>
        </p:spPr>
        <p:txBody>
          <a:bodyPr vert="horz" lIns="91440" tIns="45720" rIns="91440" bIns="45720" rtlCol="0" anchor="ctr">
            <a:noAutofit/>
          </a:bodyPr>
          <a:lstStyle/>
          <a:p>
            <a:r>
              <a:rPr lang="en-US" sz="2200" cap="none">
                <a:solidFill>
                  <a:srgbClr val="000000"/>
                </a:solidFill>
              </a:rPr>
              <a:t>Optimized solutions using advanced NLP and retrieval models to automate PDF data extraction</a:t>
            </a:r>
            <a:endParaRPr lang="en-AU" sz="2200" cap="none">
              <a:solidFill>
                <a:srgbClr val="000000"/>
              </a:solidFill>
            </a:endParaRPr>
          </a:p>
        </p:txBody>
      </p:sp>
      <p:sp>
        <p:nvSpPr>
          <p:cNvPr id="14" name="Date Placeholder 2">
            <a:extLst>
              <a:ext uri="{FF2B5EF4-FFF2-40B4-BE49-F238E27FC236}">
                <a16:creationId xmlns:a16="http://schemas.microsoft.com/office/drawing/2014/main" id="{58D38D6C-41CD-7C3B-7F57-4346E94B5641}"/>
              </a:ext>
            </a:extLst>
          </p:cNvPr>
          <p:cNvSpPr>
            <a:spLocks noGrp="1"/>
          </p:cNvSpPr>
          <p:nvPr>
            <p:ph type="dt" sz="half" idx="10"/>
          </p:nvPr>
        </p:nvSpPr>
        <p:spPr>
          <a:xfrm>
            <a:off x="1307951" y="6211825"/>
            <a:ext cx="1323454" cy="365125"/>
          </a:xfrm>
        </p:spPr>
        <p:txBody>
          <a:bodyPr/>
          <a:lstStyle/>
          <a:p>
            <a:fld id="{9CAE3E46-77E9-4567-AD1D-7AC50DB2D5CB}" type="datetime1">
              <a:rPr lang="en-AU" smtClean="0"/>
              <a:t>7/11/2024</a:t>
            </a:fld>
            <a:endParaRPr lang="en-AU"/>
          </a:p>
        </p:txBody>
      </p:sp>
      <p:sp>
        <p:nvSpPr>
          <p:cNvPr id="15" name="Footer Placeholder 3">
            <a:extLst>
              <a:ext uri="{FF2B5EF4-FFF2-40B4-BE49-F238E27FC236}">
                <a16:creationId xmlns:a16="http://schemas.microsoft.com/office/drawing/2014/main" id="{E01DCC84-1D38-68C3-132C-D2E3E45136E7}"/>
              </a:ext>
            </a:extLst>
          </p:cNvPr>
          <p:cNvSpPr>
            <a:spLocks noGrp="1"/>
          </p:cNvSpPr>
          <p:nvPr>
            <p:ph type="ftr" sz="quarter" idx="11"/>
          </p:nvPr>
        </p:nvSpPr>
        <p:spPr>
          <a:xfrm>
            <a:off x="3810199" y="6211825"/>
            <a:ext cx="4571603" cy="365125"/>
          </a:xfrm>
        </p:spPr>
        <p:txBody>
          <a:bodyPr/>
          <a:lstStyle/>
          <a:p>
            <a:r>
              <a:rPr lang="en-AU" err="1"/>
              <a:t>Diot-Siaci</a:t>
            </a:r>
            <a:endParaRPr lang="en-AU"/>
          </a:p>
        </p:txBody>
      </p:sp>
      <p:sp>
        <p:nvSpPr>
          <p:cNvPr id="17" name="Slide Number Placeholder 4">
            <a:extLst>
              <a:ext uri="{FF2B5EF4-FFF2-40B4-BE49-F238E27FC236}">
                <a16:creationId xmlns:a16="http://schemas.microsoft.com/office/drawing/2014/main" id="{4816BD93-FA30-6C72-E513-645262587AE0}"/>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58</a:t>
            </a:fld>
            <a:endParaRPr lang="en-AU"/>
          </a:p>
        </p:txBody>
      </p:sp>
      <p:sp>
        <p:nvSpPr>
          <p:cNvPr id="12" name="Content Placeholder 2">
            <a:extLst>
              <a:ext uri="{FF2B5EF4-FFF2-40B4-BE49-F238E27FC236}">
                <a16:creationId xmlns:a16="http://schemas.microsoft.com/office/drawing/2014/main" id="{84FB955E-488C-8873-119B-470B79C1558F}"/>
              </a:ext>
            </a:extLst>
          </p:cNvPr>
          <p:cNvSpPr txBox="1">
            <a:spLocks/>
          </p:cNvSpPr>
          <p:nvPr/>
        </p:nvSpPr>
        <p:spPr>
          <a:xfrm>
            <a:off x="363689" y="3143732"/>
            <a:ext cx="3473332" cy="2867959"/>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a:t>NER and tokenization to extract key information from complex, unstructured PDFs </a:t>
            </a:r>
          </a:p>
          <a:p>
            <a:endParaRPr lang="en-US"/>
          </a:p>
        </p:txBody>
      </p:sp>
      <p:sp>
        <p:nvSpPr>
          <p:cNvPr id="29" name="Rectangle 28">
            <a:extLst>
              <a:ext uri="{FF2B5EF4-FFF2-40B4-BE49-F238E27FC236}">
                <a16:creationId xmlns:a16="http://schemas.microsoft.com/office/drawing/2014/main" id="{5A95805E-F712-8195-02A1-4ECC2DD327CC}"/>
              </a:ext>
            </a:extLst>
          </p:cNvPr>
          <p:cNvSpPr/>
          <p:nvPr/>
        </p:nvSpPr>
        <p:spPr>
          <a:xfrm flipV="1">
            <a:off x="518159" y="2791592"/>
            <a:ext cx="3318853"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0" name="Rectangle 29">
            <a:extLst>
              <a:ext uri="{FF2B5EF4-FFF2-40B4-BE49-F238E27FC236}">
                <a16:creationId xmlns:a16="http://schemas.microsoft.com/office/drawing/2014/main" id="{142FFFDD-7C4B-E0BA-4C16-71135A851EC8}"/>
              </a:ext>
            </a:extLst>
          </p:cNvPr>
          <p:cNvSpPr/>
          <p:nvPr/>
        </p:nvSpPr>
        <p:spPr>
          <a:xfrm>
            <a:off x="4419440" y="2791592"/>
            <a:ext cx="2778083"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1" name="Rectangle 30">
            <a:extLst>
              <a:ext uri="{FF2B5EF4-FFF2-40B4-BE49-F238E27FC236}">
                <a16:creationId xmlns:a16="http://schemas.microsoft.com/office/drawing/2014/main" id="{4350111C-B2A9-43E6-A064-A78F51A5EC49}"/>
              </a:ext>
            </a:extLst>
          </p:cNvPr>
          <p:cNvSpPr/>
          <p:nvPr/>
        </p:nvSpPr>
        <p:spPr>
          <a:xfrm>
            <a:off x="7782339" y="2811912"/>
            <a:ext cx="4045970"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0" name="Content Placeholder 2">
            <a:extLst>
              <a:ext uri="{FF2B5EF4-FFF2-40B4-BE49-F238E27FC236}">
                <a16:creationId xmlns:a16="http://schemas.microsoft.com/office/drawing/2014/main" id="{C0FC5363-6531-146F-025E-926CA542EF7B}"/>
              </a:ext>
            </a:extLst>
          </p:cNvPr>
          <p:cNvSpPr txBox="1">
            <a:spLocks/>
          </p:cNvSpPr>
          <p:nvPr/>
        </p:nvSpPr>
        <p:spPr>
          <a:xfrm>
            <a:off x="4071816" y="3136294"/>
            <a:ext cx="3473332" cy="2867959"/>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a:latin typeface="Lato Light"/>
                <a:ea typeface="Lato Light"/>
                <a:cs typeface="Lato Light"/>
              </a:rPr>
              <a:t>The app uses </a:t>
            </a:r>
            <a:r>
              <a:rPr lang="en-US" b="1" i="1">
                <a:latin typeface="Lato Light"/>
                <a:ea typeface="Lato Light"/>
                <a:cs typeface="Lato Light"/>
              </a:rPr>
              <a:t>unstructured </a:t>
            </a:r>
            <a:r>
              <a:rPr lang="en-US">
                <a:latin typeface="Lato Light"/>
                <a:ea typeface="Lato Light"/>
                <a:cs typeface="Lato Light"/>
              </a:rPr>
              <a:t>and </a:t>
            </a:r>
            <a:r>
              <a:rPr lang="en-US" b="1" i="1">
                <a:latin typeface="Lato Light"/>
                <a:ea typeface="Lato Light"/>
                <a:cs typeface="Lato Light"/>
              </a:rPr>
              <a:t>FAISS </a:t>
            </a:r>
            <a:r>
              <a:rPr lang="en-US">
                <a:latin typeface="Lato Light"/>
                <a:ea typeface="Lato Light"/>
                <a:cs typeface="Lato Light"/>
              </a:rPr>
              <a:t>libraries with memory optimization and parallelization to handle unstructured data at scale</a:t>
            </a:r>
          </a:p>
        </p:txBody>
      </p:sp>
      <p:pic>
        <p:nvPicPr>
          <p:cNvPr id="16" name="Graphic 15" descr="Single gear with solid fill">
            <a:extLst>
              <a:ext uri="{FF2B5EF4-FFF2-40B4-BE49-F238E27FC236}">
                <a16:creationId xmlns:a16="http://schemas.microsoft.com/office/drawing/2014/main" id="{FD339780-C977-8F18-8375-122FE1F367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43147" y="1361281"/>
            <a:ext cx="914400" cy="914400"/>
          </a:xfrm>
          <a:prstGeom prst="rect">
            <a:avLst/>
          </a:prstGeom>
        </p:spPr>
      </p:pic>
      <p:pic>
        <p:nvPicPr>
          <p:cNvPr id="19" name="Graphic 18" descr="Classroom with solid fill">
            <a:extLst>
              <a:ext uri="{FF2B5EF4-FFF2-40B4-BE49-F238E27FC236}">
                <a16:creationId xmlns:a16="http://schemas.microsoft.com/office/drawing/2014/main" id="{0B0B0E0C-404C-3B25-934F-B56962D954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65324" y="1278481"/>
            <a:ext cx="1080000" cy="1080000"/>
          </a:xfrm>
          <a:prstGeom prst="rect">
            <a:avLst/>
          </a:prstGeom>
        </p:spPr>
      </p:pic>
      <p:pic>
        <p:nvPicPr>
          <p:cNvPr id="21" name="Graphic 20" descr="Cause And Effect with solid fill">
            <a:extLst>
              <a:ext uri="{FF2B5EF4-FFF2-40B4-BE49-F238E27FC236}">
                <a16:creationId xmlns:a16="http://schemas.microsoft.com/office/drawing/2014/main" id="{7331D931-63C2-6FCD-E381-C41AF2D3A8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21185" y="1329988"/>
            <a:ext cx="976987" cy="976987"/>
          </a:xfrm>
          <a:prstGeom prst="rect">
            <a:avLst/>
          </a:prstGeom>
        </p:spPr>
      </p:pic>
      <p:pic>
        <p:nvPicPr>
          <p:cNvPr id="22" name="Picture Placeholder 7" descr="DIOT SIACI">
            <a:extLst>
              <a:ext uri="{FF2B5EF4-FFF2-40B4-BE49-F238E27FC236}">
                <a16:creationId xmlns:a16="http://schemas.microsoft.com/office/drawing/2014/main" id="{503E8347-2DB4-8346-D862-CEA672A0E493}"/>
              </a:ext>
            </a:extLst>
          </p:cNvPr>
          <p:cNvPicPr>
            <a:picLocks noGrp="1" noChangeAspect="1"/>
          </p:cNvPicPr>
          <p:nvPr>
            <p:ph type="pic" sz="quarter" idx="42"/>
          </p:nvPr>
        </p:nvPicPr>
        <p:blipFill rotWithShape="1">
          <a:blip r:embed="rId10" cstate="screen">
            <a:extLst>
              <a:ext uri="{28A0092B-C50C-407E-A947-70E740481C1C}">
                <a14:useLocalDpi xmlns:a14="http://schemas.microsoft.com/office/drawing/2010/main"/>
              </a:ext>
            </a:extLst>
          </a:blip>
          <a:srcRect/>
          <a:stretch/>
        </p:blipFill>
        <p:spPr>
          <a:xfrm>
            <a:off x="10459802" y="365746"/>
            <a:ext cx="816587" cy="816374"/>
          </a:xfrm>
        </p:spPr>
      </p:pic>
      <p:sp>
        <p:nvSpPr>
          <p:cNvPr id="3" name="Content Placeholder 2">
            <a:extLst>
              <a:ext uri="{FF2B5EF4-FFF2-40B4-BE49-F238E27FC236}">
                <a16:creationId xmlns:a16="http://schemas.microsoft.com/office/drawing/2014/main" id="{9249753A-C93E-4442-C470-164103D22C51}"/>
              </a:ext>
            </a:extLst>
          </p:cNvPr>
          <p:cNvSpPr txBox="1">
            <a:spLocks/>
          </p:cNvSpPr>
          <p:nvPr/>
        </p:nvSpPr>
        <p:spPr>
          <a:xfrm>
            <a:off x="7779943" y="3136293"/>
            <a:ext cx="3473332" cy="2867959"/>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b="1"/>
              <a:t>70% faster processing</a:t>
            </a:r>
            <a:r>
              <a:rPr lang="en-US"/>
              <a:t>: Reduces document handling time from 30 to 9 minutes per contract.</a:t>
            </a:r>
          </a:p>
          <a:p>
            <a:r>
              <a:rPr lang="en-US" b="1"/>
              <a:t>85% extraction accuracy</a:t>
            </a:r>
            <a:endParaRPr lang="en-US"/>
          </a:p>
        </p:txBody>
      </p:sp>
    </p:spTree>
    <p:extLst>
      <p:ext uri="{BB962C8B-B14F-4D97-AF65-F5344CB8AC3E}">
        <p14:creationId xmlns:p14="http://schemas.microsoft.com/office/powerpoint/2010/main" val="1794798736"/>
      </p:ext>
    </p:extLst>
  </p:cSld>
  <p:clrMapOvr>
    <a:masterClrMapping/>
  </p:clrMapOvr>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1x </a:t>
            </a:r>
            <a:r>
              <a:rPr lang="fr-FR" err="1">
                <a:solidFill>
                  <a:srgbClr val="000000"/>
                </a:solidFill>
              </a:rPr>
              <a:t>Medior</a:t>
            </a:r>
            <a:r>
              <a:rPr lang="fr-FR">
                <a:solidFill>
                  <a:srgbClr val="000000"/>
                </a:solidFill>
              </a:rPr>
              <a:t> Data Scientist (3 </a:t>
            </a:r>
            <a:r>
              <a:rPr lang="fr-FR" err="1">
                <a:solidFill>
                  <a:srgbClr val="000000"/>
                </a:solidFill>
              </a:rPr>
              <a:t>months</a:t>
            </a:r>
            <a:r>
              <a:rPr lang="fr-FR">
                <a:solidFill>
                  <a:srgbClr val="000000"/>
                </a:solidFill>
              </a:rPr>
              <a:t>)
1x Junior Data Scientist (1 </a:t>
            </a:r>
            <a:r>
              <a:rPr lang="fr-FR" err="1">
                <a:solidFill>
                  <a:srgbClr val="000000"/>
                </a:solidFill>
              </a:rPr>
              <a:t>month</a:t>
            </a:r>
            <a:r>
              <a:rPr lang="fr-FR">
                <a:solidFill>
                  <a:srgbClr val="000000"/>
                </a:solidFill>
              </a:rPr>
              <a:t>)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fontScale="77500" lnSpcReduction="20000"/>
          </a:bodyPr>
          <a:lstStyle/>
          <a:p>
            <a:r>
              <a:rPr lang="fr-FR" err="1">
                <a:solidFill>
                  <a:srgbClr val="000000"/>
                </a:solidFill>
              </a:rPr>
              <a:t>ChromaDB</a:t>
            </a:r>
            <a:r>
              <a:rPr lang="fr-FR">
                <a:solidFill>
                  <a:srgbClr val="000000"/>
                </a:solidFill>
              </a:rPr>
              <a:t>
FAISS
GPT
</a:t>
            </a:r>
            <a:r>
              <a:rPr lang="fr-FR" err="1">
                <a:solidFill>
                  <a:srgbClr val="000000"/>
                </a:solidFill>
              </a:rPr>
              <a:t>Hugging</a:t>
            </a:r>
            <a:r>
              <a:rPr lang="fr-FR">
                <a:solidFill>
                  <a:srgbClr val="000000"/>
                </a:solidFill>
              </a:rPr>
              <a:t> Face
</a:t>
            </a:r>
            <a:r>
              <a:rPr lang="fr-FR" err="1">
                <a:solidFill>
                  <a:srgbClr val="000000"/>
                </a:solidFill>
              </a:rPr>
              <a:t>JupyterLab</a:t>
            </a:r>
            <a:r>
              <a:rPr lang="fr-FR">
                <a:solidFill>
                  <a:srgbClr val="000000"/>
                </a:solidFill>
              </a:rPr>
              <a:t>
</a:t>
            </a:r>
            <a:r>
              <a:rPr lang="fr-FR" err="1">
                <a:solidFill>
                  <a:srgbClr val="000000"/>
                </a:solidFill>
              </a:rPr>
              <a:t>LangChain</a:t>
            </a:r>
            <a:r>
              <a:rPr lang="fr-FR">
                <a:solidFill>
                  <a:srgbClr val="000000"/>
                </a:solidFill>
              </a:rPr>
              <a:t>
NER (</a:t>
            </a:r>
            <a:r>
              <a:rPr lang="fr-FR" err="1">
                <a:solidFill>
                  <a:srgbClr val="000000"/>
                </a:solidFill>
              </a:rPr>
              <a:t>Named</a:t>
            </a:r>
            <a:r>
              <a:rPr lang="fr-FR">
                <a:solidFill>
                  <a:srgbClr val="000000"/>
                </a:solidFill>
              </a:rPr>
              <a:t> Entity Recognition)
NLP (Natural Language </a:t>
            </a:r>
            <a:r>
              <a:rPr lang="fr-FR" err="1">
                <a:solidFill>
                  <a:srgbClr val="000000"/>
                </a:solidFill>
              </a:rPr>
              <a:t>Processing</a:t>
            </a:r>
            <a:r>
              <a:rPr lang="fr-FR">
                <a:solidFill>
                  <a:srgbClr val="000000"/>
                </a:solidFill>
              </a:rPr>
              <a:t>)
Streamlit</a:t>
            </a:r>
          </a:p>
          <a:p>
            <a:r>
              <a:rPr lang="fr-FR">
                <a:solidFill>
                  <a:srgbClr val="000000"/>
                </a:solidFill>
              </a:rPr>
              <a:t>Django
</a:t>
            </a:r>
          </a:p>
        </p:txBody>
      </p:sp>
      <p:pic>
        <p:nvPicPr>
          <p:cNvPr id="9" name="Picture Placeholder 8" descr="FAISS">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34532" r="-34532"/>
          <a:stretch/>
        </p:blipFill>
        <p:spPr/>
      </p:pic>
      <p:pic>
        <p:nvPicPr>
          <p:cNvPr id="11" name="Picture Placeholder 10" descr="JupyterLab">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l="-34532" r="-34532"/>
          <a:stretch/>
        </p:blipFill>
        <p:spPr/>
      </p:pic>
      <p:pic>
        <p:nvPicPr>
          <p:cNvPr id="13" name="Picture Placeholder 12" descr="LangChain">
            <a:extLst>
              <a:ext uri="{FF2B5EF4-FFF2-40B4-BE49-F238E27FC236}">
                <a16:creationId xmlns:a16="http://schemas.microsoft.com/office/drawing/2014/main" id="{62270DEE-D1F1-426C-996A-08988F0AE1BE}"/>
              </a:ext>
            </a:extLst>
          </p:cNvPr>
          <p:cNvPicPr>
            <a:picLocks noGrp="1" noChangeAspect="1"/>
          </p:cNvPicPr>
          <p:nvPr>
            <p:ph type="pic" sz="quarter" idx="21"/>
          </p:nvPr>
        </p:nvPicPr>
        <p:blipFill rotWithShape="1">
          <a:blip r:embed="rId5" cstate="screen">
            <a:extLst>
              <a:ext uri="{28A0092B-C50C-407E-A947-70E740481C1C}">
                <a14:useLocalDpi xmlns:a14="http://schemas.microsoft.com/office/drawing/2010/main"/>
              </a:ext>
            </a:extLst>
          </a:blip>
          <a:srcRect l="-34532" r="-34532"/>
          <a:stretch/>
        </p:blipFill>
        <p:spPr/>
      </p:pic>
      <p:pic>
        <p:nvPicPr>
          <p:cNvPr id="8" name="Picture Placeholder 7" descr="DIOT SIACI">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6" cstate="screen">
            <a:extLst>
              <a:ext uri="{28A0092B-C50C-407E-A947-70E740481C1C}">
                <a14:useLocalDpi xmlns:a14="http://schemas.microsoft.com/office/drawing/2010/main"/>
              </a:ext>
            </a:extLst>
          </a:blip>
          <a:srcRect/>
          <a:stretch/>
        </p:blipFill>
        <p:spPr/>
      </p:pic>
      <p:pic>
        <p:nvPicPr>
          <p:cNvPr id="7" name="Picture Placeholder 6" descr="ChromaDB">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7" cstate="screen">
            <a:extLst>
              <a:ext uri="{28A0092B-C50C-407E-A947-70E740481C1C}">
                <a14:useLocalDpi xmlns:a14="http://schemas.microsoft.com/office/drawing/2010/main"/>
              </a:ext>
            </a:extLst>
          </a:blip>
          <a:srcRect l="-34532" r="-34532"/>
          <a:stretch/>
        </p:blipFill>
        <p:spPr/>
      </p:pic>
      <p:pic>
        <p:nvPicPr>
          <p:cNvPr id="30" name="Picture Placeholder 29" descr="Hugging Face">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8" cstate="screen">
            <a:extLst>
              <a:ext uri="{28A0092B-C50C-407E-A947-70E740481C1C}">
                <a14:useLocalDpi xmlns:a14="http://schemas.microsoft.com/office/drawing/2010/main"/>
              </a:ext>
            </a:extLst>
          </a:blip>
          <a:srcRect l="-34532" r="-34532"/>
          <a:stretch/>
        </p:blipFill>
        <p:spPr/>
      </p:pic>
      <p:pic>
        <p:nvPicPr>
          <p:cNvPr id="32" name="Picture Placeholder 31" descr="Streamlit">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9" cstate="screen">
            <a:extLst>
              <a:ext uri="{28A0092B-C50C-407E-A947-70E740481C1C}">
                <a14:useLocalDpi xmlns:a14="http://schemas.microsoft.com/office/drawing/2010/main"/>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fontScale="90000"/>
          </a:bodyPr>
          <a:lstStyle/>
          <a:p>
            <a:r>
              <a:rPr lang="en-AU" cap="none"/>
              <a:t>The technical Stack servicing information extraction</a:t>
            </a:r>
            <a:endParaRPr lang="fr-FR"/>
          </a:p>
        </p:txBody>
      </p:sp>
      <p:sp>
        <p:nvSpPr>
          <p:cNvPr id="5" name="Espace réservé du pied de page 15">
            <a:extLst>
              <a:ext uri="{FF2B5EF4-FFF2-40B4-BE49-F238E27FC236}">
                <a16:creationId xmlns:a16="http://schemas.microsoft.com/office/drawing/2014/main" id="{ED713571-FC2D-721A-16C8-830EC63BA1C3}"/>
              </a:ext>
            </a:extLst>
          </p:cNvPr>
          <p:cNvSpPr>
            <a:spLocks noGrp="1"/>
          </p:cNvSpPr>
          <p:nvPr>
            <p:ph type="ftr" sz="quarter" idx="11"/>
          </p:nvPr>
        </p:nvSpPr>
        <p:spPr>
          <a:xfrm>
            <a:off x="3810199" y="6211825"/>
            <a:ext cx="4571603" cy="365125"/>
          </a:xfrm>
        </p:spPr>
        <p:txBody>
          <a:bodyPr/>
          <a:lstStyle/>
          <a:p>
            <a:r>
              <a:rPr lang="en-US"/>
              <a:t>DiotSiaci</a:t>
            </a:r>
          </a:p>
        </p:txBody>
      </p:sp>
      <p:sp>
        <p:nvSpPr>
          <p:cNvPr id="18" name="Picture Placeholder 17">
            <a:extLst>
              <a:ext uri="{FF2B5EF4-FFF2-40B4-BE49-F238E27FC236}">
                <a16:creationId xmlns:a16="http://schemas.microsoft.com/office/drawing/2014/main" id="{C8736A0F-43E7-602F-402A-82580DA8047B}"/>
              </a:ext>
            </a:extLst>
          </p:cNvPr>
          <p:cNvSpPr>
            <a:spLocks noGrp="1"/>
          </p:cNvSpPr>
          <p:nvPr>
            <p:ph type="pic" sz="quarter" idx="25"/>
          </p:nvPr>
        </p:nvSpPr>
        <p:spPr/>
        <p:txBody>
          <a:bodyPr/>
          <a:lstStyle/>
          <a:p>
            <a:endParaRPr lang="fr-FR"/>
          </a:p>
        </p:txBody>
      </p:sp>
      <p:sp>
        <p:nvSpPr>
          <p:cNvPr id="20" name="Picture Placeholder 19">
            <a:extLst>
              <a:ext uri="{FF2B5EF4-FFF2-40B4-BE49-F238E27FC236}">
                <a16:creationId xmlns:a16="http://schemas.microsoft.com/office/drawing/2014/main" id="{197E1C09-46AE-4A49-FBC3-95C9F50686DB}"/>
              </a:ext>
            </a:extLst>
          </p:cNvPr>
          <p:cNvSpPr>
            <a:spLocks noGrp="1"/>
          </p:cNvSpPr>
          <p:nvPr>
            <p:ph type="pic" sz="quarter" idx="51"/>
          </p:nvPr>
        </p:nvSpPr>
        <p:spPr/>
        <p:txBody>
          <a:bodyPr/>
          <a:lstStyle/>
          <a:p>
            <a:endParaRPr lang="fr-FR"/>
          </a:p>
        </p:txBody>
      </p:sp>
      <p:pic>
        <p:nvPicPr>
          <p:cNvPr id="21" name="Picture Placeholder 20">
            <a:extLst>
              <a:ext uri="{FF2B5EF4-FFF2-40B4-BE49-F238E27FC236}">
                <a16:creationId xmlns:a16="http://schemas.microsoft.com/office/drawing/2014/main" id="{A8FAA043-7FD1-1E54-3677-C3A96F9BDB0D}"/>
              </a:ext>
            </a:extLst>
          </p:cNvPr>
          <p:cNvPicPr>
            <a:picLocks noGrp="1" noChangeAspect="1"/>
          </p:cNvPicPr>
          <p:nvPr>
            <p:ph type="pic" sz="quarter" idx="24"/>
          </p:nvPr>
        </p:nvPicPr>
        <p:blipFill>
          <a:blip r:embed="rId10"/>
          <a:srcRect l="128" r="128"/>
          <a:stretch>
            <a:fillRect/>
          </a:stretch>
        </p:blipFill>
        <p:spPr>
          <a:xfrm>
            <a:off x="6269038" y="4495800"/>
            <a:ext cx="1598612" cy="944563"/>
          </a:xfrm>
          <a:prstGeom prst="rect">
            <a:avLst/>
          </a:prstGeom>
        </p:spPr>
      </p:pic>
    </p:spTree>
    <p:extLst>
      <p:ext uri="{BB962C8B-B14F-4D97-AF65-F5344CB8AC3E}">
        <p14:creationId xmlns:p14="http://schemas.microsoft.com/office/powerpoint/2010/main" val="3295358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9C0BC419-BF50-4CAA-8235-FCF5120BAF6C}"/>
              </a:ext>
            </a:extLst>
          </p:cNvPr>
          <p:cNvSpPr>
            <a:spLocks noGrp="1"/>
          </p:cNvSpPr>
          <p:nvPr>
            <p:ph type="dt" sz="half" idx="10"/>
          </p:nvPr>
        </p:nvSpPr>
        <p:spPr/>
        <p:txBody>
          <a:bodyPr/>
          <a:lstStyle/>
          <a:p>
            <a:fld id="{3A61ED8D-56A7-44BB-8252-8D36FDE8281B}" type="datetime1">
              <a:rPr lang="fr-FR" smtClean="0"/>
              <a:t>07/11/2024</a:t>
            </a:fld>
            <a:endParaRPr lang="fr-FR"/>
          </a:p>
        </p:txBody>
      </p:sp>
      <p:sp>
        <p:nvSpPr>
          <p:cNvPr id="9" name="Espace réservé du numéro de diapositive 8">
            <a:extLst>
              <a:ext uri="{FF2B5EF4-FFF2-40B4-BE49-F238E27FC236}">
                <a16:creationId xmlns:a16="http://schemas.microsoft.com/office/drawing/2014/main" id="{CA6CB802-F5A2-4BCE-96AD-A5454B24C9D2}"/>
              </a:ext>
            </a:extLst>
          </p:cNvPr>
          <p:cNvSpPr>
            <a:spLocks noGrp="1"/>
          </p:cNvSpPr>
          <p:nvPr>
            <p:ph type="sldNum" sz="quarter" idx="12"/>
          </p:nvPr>
        </p:nvSpPr>
        <p:spPr/>
        <p:txBody>
          <a:bodyPr/>
          <a:lstStyle/>
          <a:p>
            <a:fld id="{85FCA5DD-1A2A-441E-8A3A-06F8DC18DFAD}" type="slidenum">
              <a:rPr lang="fr-FR" smtClean="0"/>
              <a:pPr/>
              <a:t>6</a:t>
            </a:fld>
            <a:endParaRPr lang="fr-FR"/>
          </a:p>
        </p:txBody>
      </p:sp>
      <p:sp>
        <p:nvSpPr>
          <p:cNvPr id="11" name="Espace réservé du pied de page 10">
            <a:extLst>
              <a:ext uri="{FF2B5EF4-FFF2-40B4-BE49-F238E27FC236}">
                <a16:creationId xmlns:a16="http://schemas.microsoft.com/office/drawing/2014/main" id="{47C2F4BC-349A-4F3A-99DB-DEBBA89612D7}"/>
              </a:ext>
            </a:extLst>
          </p:cNvPr>
          <p:cNvSpPr>
            <a:spLocks noGrp="1"/>
          </p:cNvSpPr>
          <p:nvPr>
            <p:ph type="ftr" sz="quarter" idx="11"/>
          </p:nvPr>
        </p:nvSpPr>
        <p:spPr/>
        <p:txBody>
          <a:bodyPr/>
          <a:lstStyle/>
          <a:p>
            <a:r>
              <a:rPr lang="fr-FR"/>
              <a:t>AKABI Presentation</a:t>
            </a:r>
          </a:p>
        </p:txBody>
      </p:sp>
      <p:sp>
        <p:nvSpPr>
          <p:cNvPr id="10" name="Titre 11">
            <a:extLst>
              <a:ext uri="{FF2B5EF4-FFF2-40B4-BE49-F238E27FC236}">
                <a16:creationId xmlns:a16="http://schemas.microsoft.com/office/drawing/2014/main" id="{9B754549-05E7-405B-93C1-52DB7C6EC1B3}"/>
              </a:ext>
            </a:extLst>
          </p:cNvPr>
          <p:cNvSpPr>
            <a:spLocks noGrp="1"/>
          </p:cNvSpPr>
          <p:nvPr>
            <p:ph type="title"/>
          </p:nvPr>
        </p:nvSpPr>
        <p:spPr>
          <a:xfrm>
            <a:off x="839788" y="498028"/>
            <a:ext cx="10512425" cy="507600"/>
          </a:xfrm>
        </p:spPr>
        <p:txBody>
          <a:bodyPr/>
          <a:lstStyle/>
          <a:p>
            <a:r>
              <a:rPr lang="fr-FR"/>
              <a:t>A new </a:t>
            </a:r>
            <a:r>
              <a:rPr lang="fr-FR" err="1"/>
              <a:t>department</a:t>
            </a:r>
            <a:r>
              <a:rPr lang="fr-FR"/>
              <a:t> !</a:t>
            </a:r>
          </a:p>
        </p:txBody>
      </p:sp>
      <p:pic>
        <p:nvPicPr>
          <p:cNvPr id="12" name="Espace réservé pour une image  10">
            <a:extLst>
              <a:ext uri="{FF2B5EF4-FFF2-40B4-BE49-F238E27FC236}">
                <a16:creationId xmlns:a16="http://schemas.microsoft.com/office/drawing/2014/main" id="{50433D49-BD65-41A0-98E0-5949CC74C0A0}"/>
              </a:ext>
            </a:extLst>
          </p:cNvPr>
          <p:cNvPicPr>
            <a:picLocks noChangeAspect="1"/>
          </p:cNvPicPr>
          <p:nvPr/>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06461" y="2548800"/>
            <a:ext cx="900000" cy="900000"/>
          </a:xfrm>
          <a:prstGeom prst="rect">
            <a:avLst/>
          </a:prstGeom>
        </p:spPr>
      </p:pic>
      <p:sp>
        <p:nvSpPr>
          <p:cNvPr id="13" name="Espace réservé du texte 4">
            <a:extLst>
              <a:ext uri="{FF2B5EF4-FFF2-40B4-BE49-F238E27FC236}">
                <a16:creationId xmlns:a16="http://schemas.microsoft.com/office/drawing/2014/main" id="{C5C45F11-5F97-4C32-88EA-6055220C78CF}"/>
              </a:ext>
            </a:extLst>
          </p:cNvPr>
          <p:cNvSpPr>
            <a:spLocks noGrp="1"/>
          </p:cNvSpPr>
          <p:nvPr>
            <p:ph type="body" sz="quarter" idx="17"/>
          </p:nvPr>
        </p:nvSpPr>
        <p:spPr>
          <a:xfrm>
            <a:off x="6160709" y="3740400"/>
            <a:ext cx="5191504" cy="324000"/>
          </a:xfrm>
        </p:spPr>
        <p:txBody>
          <a:bodyPr>
            <a:noAutofit/>
          </a:bodyPr>
          <a:lstStyle/>
          <a:p>
            <a:r>
              <a:rPr lang="fr-FR" sz="2200"/>
              <a:t>Data Science &amp; Machine Learning</a:t>
            </a:r>
          </a:p>
          <a:p>
            <a:r>
              <a:rPr lang="fr-FR" sz="2200"/>
              <a:t>AI</a:t>
            </a:r>
          </a:p>
        </p:txBody>
      </p:sp>
      <p:sp>
        <p:nvSpPr>
          <p:cNvPr id="14" name="Espace réservé du contenu 13">
            <a:extLst>
              <a:ext uri="{FF2B5EF4-FFF2-40B4-BE49-F238E27FC236}">
                <a16:creationId xmlns:a16="http://schemas.microsoft.com/office/drawing/2014/main" id="{8C34D67F-5FBE-4F83-81FC-961BEB86ED11}"/>
              </a:ext>
            </a:extLst>
          </p:cNvPr>
          <p:cNvSpPr txBox="1">
            <a:spLocks/>
          </p:cNvSpPr>
          <p:nvPr/>
        </p:nvSpPr>
        <p:spPr>
          <a:xfrm>
            <a:off x="839788" y="1579571"/>
            <a:ext cx="5191504" cy="4089482"/>
          </a:xfrm>
          <a:prstGeom prst="rect">
            <a:avLst/>
          </a:prstGeom>
        </p:spPr>
        <p:txBody>
          <a:bodyPr anchor="ct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
                <a:schemeClr val="tx2"/>
              </a:buClr>
            </a:pPr>
            <a:r>
              <a:rPr lang="fr-FR" sz="1600"/>
              <a:t>Extract meaningful insights from data</a:t>
            </a:r>
          </a:p>
          <a:p>
            <a:pPr algn="just">
              <a:buClr>
                <a:schemeClr val="tx2"/>
              </a:buClr>
            </a:pPr>
            <a:r>
              <a:rPr lang="fr-FR" sz="1600"/>
              <a:t>Apply machine learning algorithms to numbers, text, images, videos and audios</a:t>
            </a:r>
          </a:p>
          <a:p>
            <a:pPr algn="just">
              <a:buClr>
                <a:schemeClr val="tx2"/>
              </a:buClr>
            </a:pPr>
            <a:r>
              <a:rPr lang="fr-FR" sz="1600"/>
              <a:t>Learn by example (model training) from historical data to predict outcomes and uncover patterns</a:t>
            </a:r>
          </a:p>
          <a:p>
            <a:pPr algn="just">
              <a:buClr>
                <a:schemeClr val="tx2"/>
              </a:buClr>
            </a:pPr>
            <a:r>
              <a:rPr lang="fr-FR" sz="1600"/>
              <a:t>Churn detection</a:t>
            </a:r>
          </a:p>
          <a:p>
            <a:pPr algn="just">
              <a:buClr>
                <a:schemeClr val="tx2"/>
              </a:buClr>
            </a:pPr>
            <a:r>
              <a:rPr lang="fr-FR" sz="1600"/>
              <a:t>Predictive analytics</a:t>
            </a:r>
          </a:p>
        </p:txBody>
      </p:sp>
    </p:spTree>
    <p:extLst>
      <p:ext uri="{BB962C8B-B14F-4D97-AF65-F5344CB8AC3E}">
        <p14:creationId xmlns:p14="http://schemas.microsoft.com/office/powerpoint/2010/main" val="2219031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D2B5C-A0DC-E33A-6C9A-C11398F13DCE}"/>
              </a:ext>
            </a:extLst>
          </p:cNvPr>
          <p:cNvSpPr>
            <a:spLocks noGrp="1"/>
          </p:cNvSpPr>
          <p:nvPr>
            <p:ph type="title"/>
          </p:nvPr>
        </p:nvSpPr>
        <p:spPr/>
        <p:txBody>
          <a:bodyPr/>
          <a:lstStyle/>
          <a:p>
            <a:r>
              <a:rPr lang="en-BZ">
                <a:latin typeface="Poppins Medium"/>
                <a:cs typeface="Poppins Medium"/>
              </a:rPr>
              <a:t>Automated Entities </a:t>
            </a:r>
            <a:r>
              <a:rPr lang="en-BZ" err="1">
                <a:latin typeface="Poppins Medium"/>
                <a:cs typeface="Poppins Medium"/>
              </a:rPr>
              <a:t>EXTRACTIon</a:t>
            </a:r>
            <a:r>
              <a:rPr lang="en-BZ">
                <a:latin typeface="Poppins Medium"/>
                <a:cs typeface="Poppins Medium"/>
              </a:rPr>
              <a:t> ON Insurance DOCUMENTS</a:t>
            </a:r>
          </a:p>
        </p:txBody>
      </p:sp>
      <p:sp>
        <p:nvSpPr>
          <p:cNvPr id="4" name="Text Placeholder 3">
            <a:extLst>
              <a:ext uri="{FF2B5EF4-FFF2-40B4-BE49-F238E27FC236}">
                <a16:creationId xmlns:a16="http://schemas.microsoft.com/office/drawing/2014/main" id="{EE86EE12-FCCA-7E21-0C88-0AD7F0A7E474}"/>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9AD55AE6-7B6A-14B9-CB5D-F500C5896AE7}"/>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Espace réservé pour une image  12">
            <a:extLst>
              <a:ext uri="{FF2B5EF4-FFF2-40B4-BE49-F238E27FC236}">
                <a16:creationId xmlns:a16="http://schemas.microsoft.com/office/drawing/2014/main" id="{16D5001B-0ADE-D9FB-4816-E197D47499CE}"/>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t="-79813" b="-79813"/>
          <a:stretch/>
        </p:blipFill>
        <p:spPr>
          <a:xfrm>
            <a:off x="3454400" y="5094288"/>
            <a:ext cx="1262063" cy="1092200"/>
          </a:xfrm>
          <a:prstGeom prst="rect">
            <a:avLst/>
          </a:prstGeom>
        </p:spPr>
      </p:pic>
    </p:spTree>
    <p:extLst>
      <p:ext uri="{BB962C8B-B14F-4D97-AF65-F5344CB8AC3E}">
        <p14:creationId xmlns:p14="http://schemas.microsoft.com/office/powerpoint/2010/main" val="1334549793"/>
      </p:ext>
    </p:extLst>
  </p:cSld>
  <p:clrMapOvr>
    <a:masterClrMapping/>
  </p:clrMapOvr>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Foyer Insurance faced increasing challenges with addressing larger volumes of complex documents, such as  co-insurance statements and "</a:t>
            </a:r>
            <a:r>
              <a:rPr lang="en-US" sz="2200" cap="none" err="1">
                <a:solidFill>
                  <a:srgbClr val="000000"/>
                </a:solidFill>
                <a:latin typeface="Poppins Medium"/>
                <a:cs typeface="Poppins Medium"/>
              </a:rPr>
              <a:t>décompte</a:t>
            </a:r>
            <a:r>
              <a:rPr lang="en-US" sz="2200" cap="none">
                <a:solidFill>
                  <a:srgbClr val="000000"/>
                </a:solidFill>
                <a:latin typeface="Poppins Medium"/>
                <a:cs typeface="Poppins Medium"/>
              </a:rPr>
              <a:t>" statements</a:t>
            </a:r>
            <a:endParaRPr lang="en-AU" sz="2200" cap="none">
              <a:solidFill>
                <a:srgbClr val="000000"/>
              </a:solidFill>
              <a:latin typeface="Poppins Medium"/>
              <a:cs typeface="Poppins Medium"/>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67153"/>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0" y="1867153"/>
            <a:ext cx="558200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44996" y="5094233"/>
            <a:ext cx="2361981" cy="756276"/>
          </a:xfrm>
          <a:prstGeom prst="rect">
            <a:avLst/>
          </a:prstGeom>
          <a:solidFill>
            <a:schemeClr val="tx1"/>
          </a:solidFill>
        </p:spPr>
        <p:txBody>
          <a:bodyPr wrap="square" rtlCol="0" anchor="ctr">
            <a:noAutofit/>
          </a:bodyPr>
          <a:lstStyle/>
          <a:p>
            <a:pPr algn="ctr"/>
            <a:r>
              <a:rPr lang="en-AU">
                <a:solidFill>
                  <a:srgbClr val="000000"/>
                </a:solidFill>
                <a:latin typeface="Poppins Medium" panose="00000600000000000000" pitchFamily="2" charset="0"/>
                <a:ea typeface="Lato Light" panose="020F0502020204030203" pitchFamily="34" charset="0"/>
                <a:cs typeface="Poppins Medium" panose="00000600000000000000" pitchFamily="2" charset="0"/>
              </a:rPr>
              <a:t>Human indexer</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11777" y="5094232"/>
            <a:ext cx="5486401" cy="756277"/>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Extraction of key entities is done manually by human indexers</a:t>
            </a:r>
          </a:p>
        </p:txBody>
      </p:sp>
      <p:sp>
        <p:nvSpPr>
          <p:cNvPr id="25" name="TextBox 24">
            <a:extLst>
              <a:ext uri="{FF2B5EF4-FFF2-40B4-BE49-F238E27FC236}">
                <a16:creationId xmlns:a16="http://schemas.microsoft.com/office/drawing/2014/main" id="{515E8697-6456-1009-796E-EA6BA2F9B2A7}"/>
              </a:ext>
            </a:extLst>
          </p:cNvPr>
          <p:cNvSpPr txBox="1"/>
          <p:nvPr/>
        </p:nvSpPr>
        <p:spPr>
          <a:xfrm>
            <a:off x="844996" y="4130036"/>
            <a:ext cx="2361981" cy="756276"/>
          </a:xfrm>
          <a:prstGeom prst="rect">
            <a:avLst/>
          </a:prstGeom>
          <a:solidFill>
            <a:schemeClr val="tx1"/>
          </a:solidFill>
        </p:spPr>
        <p:txBody>
          <a:bodyPr wrap="square" rtlCol="0" anchor="ctr">
            <a:noAutofit/>
          </a:bodyPr>
          <a:lstStyle/>
          <a:p>
            <a:pPr algn="ctr"/>
            <a:r>
              <a:rPr lang="en-AU">
                <a:solidFill>
                  <a:srgbClr val="000000"/>
                </a:solidFill>
                <a:latin typeface="Poppins Medium" panose="00000600000000000000" pitchFamily="2" charset="0"/>
                <a:ea typeface="Lato Light" panose="020F0502020204030203" pitchFamily="34" charset="0"/>
                <a:cs typeface="Poppins Medium" panose="00000600000000000000" pitchFamily="2" charset="0"/>
              </a:rPr>
              <a:t>&gt; 30 entities</a:t>
            </a: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0" y="4078925"/>
            <a:ext cx="5412283" cy="858497"/>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Every document contains between </a:t>
            </a:r>
            <a:r>
              <a:rPr lang="en-US" b="1">
                <a:latin typeface="Lato Light" panose="020F0502020204030203" pitchFamily="34" charset="0"/>
                <a:ea typeface="Lato Light" panose="020F0502020204030203" pitchFamily="34" charset="0"/>
                <a:cs typeface="Lato Light" panose="020F0502020204030203" pitchFamily="34" charset="0"/>
              </a:rPr>
              <a:t>30 and 50</a:t>
            </a:r>
            <a:r>
              <a:rPr lang="en-US">
                <a:latin typeface="Lato Light" panose="020F0502020204030203" pitchFamily="34" charset="0"/>
                <a:ea typeface="Lato Light" panose="020F0502020204030203" pitchFamily="34" charset="0"/>
                <a:cs typeface="Lato Light" panose="020F0502020204030203" pitchFamily="34" charset="0"/>
              </a:rPr>
              <a:t> entities to be retrieved (dates, amount, adversarial claim id, etc.)</a:t>
            </a: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3165839"/>
            <a:ext cx="2361981" cy="756276"/>
          </a:xfrm>
          <a:prstGeom prst="rect">
            <a:avLst/>
          </a:prstGeom>
          <a:solidFill>
            <a:schemeClr val="tx1"/>
          </a:solidFill>
        </p:spPr>
        <p:txBody>
          <a:bodyPr wrap="square" rtlCol="0" anchor="ctr">
            <a:noAutofit/>
          </a:bodyPr>
          <a:lstStyle/>
          <a:p>
            <a:pPr algn="ctr"/>
            <a:r>
              <a:rPr lang="en-AU">
                <a:solidFill>
                  <a:srgbClr val="000000"/>
                </a:solidFill>
                <a:latin typeface="Poppins Medium" panose="00000600000000000000" pitchFamily="2" charset="0"/>
                <a:ea typeface="Lato Light" panose="020F0502020204030203" pitchFamily="34" charset="0"/>
                <a:cs typeface="Poppins Medium" panose="00000600000000000000" pitchFamily="2" charset="0"/>
              </a:rPr>
              <a:t>50 companies</a:t>
            </a:r>
          </a:p>
        </p:txBody>
      </p:sp>
      <p:sp>
        <p:nvSpPr>
          <p:cNvPr id="28" name="TextBox 27">
            <a:extLst>
              <a:ext uri="{FF2B5EF4-FFF2-40B4-BE49-F238E27FC236}">
                <a16:creationId xmlns:a16="http://schemas.microsoft.com/office/drawing/2014/main" id="{A37A497F-D525-593F-527A-AC9C33818E86}"/>
              </a:ext>
            </a:extLst>
          </p:cNvPr>
          <p:cNvSpPr txBox="1"/>
          <p:nvPr/>
        </p:nvSpPr>
        <p:spPr>
          <a:xfrm>
            <a:off x="3511779" y="3165839"/>
            <a:ext cx="5486399" cy="756277"/>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AU" b="1">
                <a:latin typeface="Lato Light" panose="020F0502020204030203" pitchFamily="34" charset="0"/>
                <a:ea typeface="Lato Light" panose="020F0502020204030203" pitchFamily="34" charset="0"/>
                <a:cs typeface="Lato Light" panose="020F0502020204030203" pitchFamily="34" charset="0"/>
              </a:rPr>
              <a:t>50 adverse companies </a:t>
            </a:r>
            <a:r>
              <a:rPr lang="en-AU">
                <a:latin typeface="Lato Light" panose="020F0502020204030203" pitchFamily="34" charset="0"/>
                <a:ea typeface="Lato Light" panose="020F0502020204030203" pitchFamily="34" charset="0"/>
                <a:cs typeface="Lato Light" panose="020F0502020204030203" pitchFamily="34" charset="0"/>
              </a:rPr>
              <a:t>with peculiar documents structure and formatting </a:t>
            </a:r>
          </a:p>
        </p:txBody>
      </p:sp>
      <p:sp>
        <p:nvSpPr>
          <p:cNvPr id="30" name="Date Placeholder 2">
            <a:extLst>
              <a:ext uri="{FF2B5EF4-FFF2-40B4-BE49-F238E27FC236}">
                <a16:creationId xmlns:a16="http://schemas.microsoft.com/office/drawing/2014/main" id="{3B5BC0B2-B984-2432-FD2A-9DF7049DD6B3}"/>
              </a:ext>
            </a:extLst>
          </p:cNvPr>
          <p:cNvSpPr>
            <a:spLocks noGrp="1"/>
          </p:cNvSpPr>
          <p:nvPr>
            <p:ph type="dt" sz="half" idx="10"/>
          </p:nvPr>
        </p:nvSpPr>
        <p:spPr>
          <a:xfrm>
            <a:off x="1307951" y="6211825"/>
            <a:ext cx="1323454" cy="365125"/>
          </a:xfrm>
        </p:spPr>
        <p:txBody>
          <a:bodyPr/>
          <a:lstStyle/>
          <a:p>
            <a:fld id="{9CAE3E46-77E9-4567-AD1D-7AC50DB2D5CB}" type="datetime1">
              <a:rPr lang="en-AU" smtClean="0"/>
              <a:t>7/11/2024</a:t>
            </a:fld>
            <a:endParaRPr lang="en-AU"/>
          </a:p>
        </p:txBody>
      </p:sp>
      <p:sp>
        <p:nvSpPr>
          <p:cNvPr id="31" name="Footer Placeholder 3">
            <a:extLst>
              <a:ext uri="{FF2B5EF4-FFF2-40B4-BE49-F238E27FC236}">
                <a16:creationId xmlns:a16="http://schemas.microsoft.com/office/drawing/2014/main" id="{40312DC5-BDFC-588F-A9DC-750AF50C936A}"/>
              </a:ext>
            </a:extLst>
          </p:cNvPr>
          <p:cNvSpPr>
            <a:spLocks noGrp="1"/>
          </p:cNvSpPr>
          <p:nvPr>
            <p:ph type="ftr" sz="quarter" idx="11"/>
          </p:nvPr>
        </p:nvSpPr>
        <p:spPr>
          <a:xfrm>
            <a:off x="3810199" y="6211825"/>
            <a:ext cx="4571603" cy="365125"/>
          </a:xfrm>
        </p:spPr>
        <p:txBody>
          <a:bodyPr/>
          <a:lstStyle/>
          <a:p>
            <a:r>
              <a:rPr lang="en-AU"/>
              <a:t>Foyer</a:t>
            </a:r>
          </a:p>
        </p:txBody>
      </p:sp>
      <p:sp>
        <p:nvSpPr>
          <p:cNvPr id="32" name="Slide Number Placeholder 4">
            <a:extLst>
              <a:ext uri="{FF2B5EF4-FFF2-40B4-BE49-F238E27FC236}">
                <a16:creationId xmlns:a16="http://schemas.microsoft.com/office/drawing/2014/main" id="{9CF878C5-CA2B-3F35-BFD3-D5F58118599A}"/>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61</a:t>
            </a:fld>
            <a:endParaRPr lang="en-AU"/>
          </a:p>
        </p:txBody>
      </p:sp>
      <p:sp>
        <p:nvSpPr>
          <p:cNvPr id="2" name="TextBox 1">
            <a:extLst>
              <a:ext uri="{FF2B5EF4-FFF2-40B4-BE49-F238E27FC236}">
                <a16:creationId xmlns:a16="http://schemas.microsoft.com/office/drawing/2014/main" id="{7FB7EF78-CA34-A01E-BC6C-CA9558E4F8F8}"/>
              </a:ext>
            </a:extLst>
          </p:cNvPr>
          <p:cNvSpPr txBox="1"/>
          <p:nvPr/>
        </p:nvSpPr>
        <p:spPr>
          <a:xfrm>
            <a:off x="838422" y="2201642"/>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100 documents </a:t>
            </a:r>
          </a:p>
          <a:p>
            <a:pPr algn="ctr"/>
            <a:r>
              <a:rPr lang="en-AU">
                <a:solidFill>
                  <a:srgbClr val="000000"/>
                </a:solidFill>
                <a:latin typeface="Poppins Medium"/>
                <a:ea typeface="Lato Light"/>
                <a:cs typeface="Poppins Medium"/>
              </a:rPr>
              <a:t>per</a:t>
            </a:r>
            <a:r>
              <a:rPr lang="en-AU" b="1">
                <a:solidFill>
                  <a:srgbClr val="000000"/>
                </a:solidFill>
                <a:latin typeface="Poppins Medium"/>
                <a:ea typeface="Lato Light"/>
                <a:cs typeface="Poppins Medium"/>
              </a:rPr>
              <a:t> </a:t>
            </a:r>
            <a:r>
              <a:rPr lang="en-AU">
                <a:solidFill>
                  <a:srgbClr val="000000"/>
                </a:solidFill>
                <a:latin typeface="Poppins Medium"/>
                <a:ea typeface="Lato Light"/>
                <a:cs typeface="Poppins Medium"/>
              </a:rPr>
              <a:t>day</a:t>
            </a:r>
            <a:r>
              <a:rPr lang="en-AU" b="1">
                <a:solidFill>
                  <a:srgbClr val="000000"/>
                </a:solidFill>
                <a:latin typeface="Poppins Medium"/>
                <a:ea typeface="Lato Light"/>
                <a:cs typeface="Poppins Medium"/>
              </a:rPr>
              <a:t> </a:t>
            </a:r>
          </a:p>
        </p:txBody>
      </p:sp>
      <p:sp>
        <p:nvSpPr>
          <p:cNvPr id="3" name="TextBox 2">
            <a:extLst>
              <a:ext uri="{FF2B5EF4-FFF2-40B4-BE49-F238E27FC236}">
                <a16:creationId xmlns:a16="http://schemas.microsoft.com/office/drawing/2014/main" id="{DEA0A7A1-EFAF-81A7-9B8F-4210271BA3A9}"/>
              </a:ext>
            </a:extLst>
          </p:cNvPr>
          <p:cNvSpPr txBox="1"/>
          <p:nvPr/>
        </p:nvSpPr>
        <p:spPr>
          <a:xfrm>
            <a:off x="3505203" y="2201642"/>
            <a:ext cx="5486395" cy="756276"/>
          </a:xfrm>
          <a:prstGeom prst="rect">
            <a:avLst/>
          </a:prstGeom>
          <a:noFill/>
        </p:spPr>
        <p:txBody>
          <a:bodyPr wrap="square"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AU">
                <a:latin typeface="Lato Light" panose="020F0502020204030203" pitchFamily="34" charset="0"/>
                <a:ea typeface="Lato Light" panose="020F0502020204030203" pitchFamily="34" charset="0"/>
                <a:cs typeface="Lato Light" panose="020F0502020204030203" pitchFamily="34" charset="0"/>
              </a:rPr>
              <a:t>100 </a:t>
            </a:r>
            <a:r>
              <a:rPr lang="en-AU" b="1">
                <a:latin typeface="Lato Light" panose="020F0502020204030203" pitchFamily="34" charset="0"/>
                <a:ea typeface="Lato Light" panose="020F0502020204030203" pitchFamily="34" charset="0"/>
                <a:cs typeface="Lato Light" panose="020F0502020204030203" pitchFamily="34" charset="0"/>
              </a:rPr>
              <a:t>co-insurance </a:t>
            </a:r>
            <a:r>
              <a:rPr lang="en-AU">
                <a:latin typeface="Lato Light" panose="020F0502020204030203" pitchFamily="34" charset="0"/>
                <a:ea typeface="Lato Light" panose="020F0502020204030203" pitchFamily="34" charset="0"/>
                <a:cs typeface="Lato Light" panose="020F0502020204030203" pitchFamily="34" charset="0"/>
              </a:rPr>
              <a:t>and </a:t>
            </a:r>
            <a:r>
              <a:rPr lang="en-AU" b="1">
                <a:latin typeface="Lato Light" panose="020F0502020204030203" pitchFamily="34" charset="0"/>
                <a:ea typeface="Lato Light" panose="020F0502020204030203" pitchFamily="34" charset="0"/>
                <a:cs typeface="Lato Light" panose="020F0502020204030203" pitchFamily="34" charset="0"/>
              </a:rPr>
              <a:t>documents statements </a:t>
            </a:r>
            <a:r>
              <a:rPr lang="en-AU">
                <a:latin typeface="Lato Light" panose="020F0502020204030203" pitchFamily="34" charset="0"/>
                <a:ea typeface="Lato Light" panose="020F0502020204030203" pitchFamily="34" charset="0"/>
                <a:cs typeface="Lato Light" panose="020F0502020204030203" pitchFamily="34" charset="0"/>
              </a:rPr>
              <a:t>received from adverse companies every day</a:t>
            </a:r>
          </a:p>
        </p:txBody>
      </p:sp>
      <p:cxnSp>
        <p:nvCxnSpPr>
          <p:cNvPr id="8" name="Straight Connector 7">
            <a:extLst>
              <a:ext uri="{FF2B5EF4-FFF2-40B4-BE49-F238E27FC236}">
                <a16:creationId xmlns:a16="http://schemas.microsoft.com/office/drawing/2014/main" id="{23703219-942A-E67B-1727-88660D6D749D}"/>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836EE2F-55B4-5D9F-7B5F-089B8FC2F876}"/>
              </a:ext>
            </a:extLst>
          </p:cNvPr>
          <p:cNvSpPr/>
          <p:nvPr/>
        </p:nvSpPr>
        <p:spPr>
          <a:xfrm flipV="1">
            <a:off x="9357359" y="1867153"/>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a:extLst>
              <a:ext uri="{FF2B5EF4-FFF2-40B4-BE49-F238E27FC236}">
                <a16:creationId xmlns:a16="http://schemas.microsoft.com/office/drawing/2014/main" id="{B3374D1C-0218-FF6D-3268-17F376F1DC0E}"/>
              </a:ext>
            </a:extLst>
          </p:cNvPr>
          <p:cNvSpPr txBox="1"/>
          <p:nvPr/>
        </p:nvSpPr>
        <p:spPr>
          <a:xfrm>
            <a:off x="9357359" y="1645916"/>
            <a:ext cx="2361981" cy="22123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14" name="TextBox 13">
            <a:extLst>
              <a:ext uri="{FF2B5EF4-FFF2-40B4-BE49-F238E27FC236}">
                <a16:creationId xmlns:a16="http://schemas.microsoft.com/office/drawing/2014/main" id="{C393BF97-4ED3-EE9C-3F67-A5DECD09A834}"/>
              </a:ext>
            </a:extLst>
          </p:cNvPr>
          <p:cNvSpPr txBox="1"/>
          <p:nvPr/>
        </p:nvSpPr>
        <p:spPr>
          <a:xfrm>
            <a:off x="9357359" y="2240764"/>
            <a:ext cx="2410223" cy="3622131"/>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Human errors</a:t>
            </a:r>
          </a:p>
          <a:p>
            <a:pPr marL="285750" indent="-285750">
              <a:buFont typeface="Arial" panose="020B0604020202020204" pitchFamily="34" charset="0"/>
              <a:buChar char="•"/>
            </a:pPr>
            <a:r>
              <a:rPr lang="en-US">
                <a:latin typeface="Lato Light"/>
                <a:ea typeface="Lato Light"/>
                <a:cs typeface="Lato Light"/>
              </a:rPr>
              <a:t>Increasing volume of documents</a:t>
            </a:r>
          </a:p>
          <a:p>
            <a:pPr marL="285750" indent="-285750">
              <a:buFont typeface="Arial" panose="020B0604020202020204" pitchFamily="34" charset="0"/>
              <a:buChar char="•"/>
            </a:pPr>
            <a:r>
              <a:rPr lang="en-US">
                <a:latin typeface="Lato Light"/>
                <a:ea typeface="Lato Light"/>
                <a:cs typeface="Lato Light"/>
              </a:rPr>
              <a:t>Shadow AI</a:t>
            </a:r>
          </a:p>
          <a:p>
            <a:pPr marL="285750" indent="-285750">
              <a:buFont typeface="Arial" panose="020B0604020202020204" pitchFamily="34" charset="0"/>
              <a:buChar char="•"/>
            </a:pPr>
            <a:endParaRPr lang="en-US">
              <a:latin typeface="Lato Light" panose="020F0502020204030203" pitchFamily="34" charset="0"/>
              <a:ea typeface="Lato Light" panose="020F0502020204030203" pitchFamily="34" charset="0"/>
              <a:cs typeface="Lato Light" panose="020F0502020204030203" pitchFamily="34" charset="0"/>
            </a:endParaRPr>
          </a:p>
        </p:txBody>
      </p:sp>
      <p:pic>
        <p:nvPicPr>
          <p:cNvPr id="4" name="Picture Placeholder 7" descr="Foyer Assurances">
            <a:extLst>
              <a:ext uri="{FF2B5EF4-FFF2-40B4-BE49-F238E27FC236}">
                <a16:creationId xmlns:a16="http://schemas.microsoft.com/office/drawing/2014/main" id="{013737D4-24D3-41C9-DAB0-02040539F6E6}"/>
              </a:ext>
            </a:extLst>
          </p:cNvPr>
          <p:cNvPicPr>
            <a:picLocks noGrp="1" noChangeAspect="1"/>
          </p:cNvPicPr>
          <p:nvPr>
            <p:ph type="pic" sz="quarter" idx="42"/>
          </p:nvPr>
        </p:nvPicPr>
        <p:blipFill rotWithShape="1">
          <a:blip r:embed="rId3" cstate="email">
            <a:extLst>
              <a:ext uri="{28A0092B-C50C-407E-A947-70E740481C1C}">
                <a14:useLocalDpi xmlns:a14="http://schemas.microsoft.com/office/drawing/2010/main" val="0"/>
              </a:ext>
            </a:extLst>
          </a:blip>
          <a:srcRect/>
          <a:stretch/>
        </p:blipFill>
        <p:spPr>
          <a:xfrm>
            <a:off x="10459802" y="365746"/>
            <a:ext cx="816587" cy="816374"/>
          </a:xfrm>
        </p:spPr>
      </p:pic>
    </p:spTree>
    <p:extLst>
      <p:ext uri="{BB962C8B-B14F-4D97-AF65-F5344CB8AC3E}">
        <p14:creationId xmlns:p14="http://schemas.microsoft.com/office/powerpoint/2010/main" val="3586047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fr-FR"/>
              <a:t>Foyer</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62</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Processing large, unstructured documents required advanced tools, and proprietaries LLMs do not offer the requested level of security</a:t>
            </a:r>
            <a:endParaRPr lang="fr-FR" sz="2200" cap="none">
              <a:solidFill>
                <a:srgbClr val="000000"/>
              </a:solidFill>
              <a:latin typeface="Poppins Medium"/>
              <a:cs typeface="Poppins Medium"/>
            </a:endParaRPr>
          </a:p>
        </p:txBody>
      </p:sp>
      <p:sp>
        <p:nvSpPr>
          <p:cNvPr id="20" name="Rectangle 19">
            <a:extLst>
              <a:ext uri="{FF2B5EF4-FFF2-40B4-BE49-F238E27FC236}">
                <a16:creationId xmlns:a16="http://schemas.microsoft.com/office/drawing/2014/main" id="{88414A59-F6F6-51F9-C0B2-299E2C972490}"/>
              </a:ext>
            </a:extLst>
          </p:cNvPr>
          <p:cNvSpPr/>
          <p:nvPr/>
        </p:nvSpPr>
        <p:spPr>
          <a:xfrm>
            <a:off x="888921" y="1688215"/>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21" name="Rectangle 20">
            <a:extLst>
              <a:ext uri="{FF2B5EF4-FFF2-40B4-BE49-F238E27FC236}">
                <a16:creationId xmlns:a16="http://schemas.microsoft.com/office/drawing/2014/main" id="{E36CA6B6-817B-CBF7-D7E9-E9192342D49E}"/>
              </a:ext>
            </a:extLst>
          </p:cNvPr>
          <p:cNvSpPr/>
          <p:nvPr/>
        </p:nvSpPr>
        <p:spPr>
          <a:xfrm>
            <a:off x="3159632" y="1688215"/>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3159630" y="1866930"/>
            <a:ext cx="5145225" cy="923330"/>
          </a:xfrm>
          <a:prstGeom prst="rect">
            <a:avLst/>
          </a:prstGeom>
          <a:noFill/>
        </p:spPr>
        <p:txBody>
          <a:bodyPr wrap="square" lIns="91440" tIns="45720" rIns="91440" bIns="45720" rtlCol="0" anchor="ctr">
            <a:spAutoFit/>
          </a:bodyPr>
          <a:lstStyle/>
          <a:p>
            <a:r>
              <a:rPr lang="en-US">
                <a:solidFill>
                  <a:srgbClr val="000000"/>
                </a:solidFill>
                <a:latin typeface="Lato Light"/>
                <a:ea typeface="Lato Light"/>
                <a:cs typeface="Lato Light"/>
              </a:rPr>
              <a:t>With more than </a:t>
            </a:r>
            <a:r>
              <a:rPr lang="en-US" b="1">
                <a:solidFill>
                  <a:srgbClr val="000000"/>
                </a:solidFill>
                <a:latin typeface="Lato Light"/>
                <a:ea typeface="Lato Light"/>
                <a:cs typeface="Lato Light"/>
              </a:rPr>
              <a:t>30 entities </a:t>
            </a:r>
            <a:r>
              <a:rPr lang="en-US">
                <a:solidFill>
                  <a:srgbClr val="000000"/>
                </a:solidFill>
                <a:latin typeface="Lato Light"/>
                <a:ea typeface="Lato Light"/>
                <a:cs typeface="Lato Light"/>
              </a:rPr>
              <a:t>to extract, the combination of OCR + BERT/</a:t>
            </a:r>
            <a:r>
              <a:rPr lang="en-US" b="1" err="1">
                <a:solidFill>
                  <a:srgbClr val="000000"/>
                </a:solidFill>
                <a:latin typeface="Lato Light"/>
                <a:ea typeface="Lato Light"/>
                <a:cs typeface="Lato Light"/>
              </a:rPr>
              <a:t>Mixtral</a:t>
            </a:r>
            <a:r>
              <a:rPr lang="en-US" b="1">
                <a:solidFill>
                  <a:srgbClr val="000000"/>
                </a:solidFill>
                <a:latin typeface="Lato Light"/>
                <a:ea typeface="Lato Light"/>
                <a:cs typeface="Lato Light"/>
              </a:rPr>
              <a:t> 8x7B</a:t>
            </a:r>
            <a:r>
              <a:rPr lang="en-US">
                <a:solidFill>
                  <a:srgbClr val="000000"/>
                </a:solidFill>
                <a:latin typeface="Lato Light"/>
                <a:ea typeface="Lato Light"/>
                <a:cs typeface="Lato Light"/>
              </a:rPr>
              <a:t> are not sufficient</a:t>
            </a:r>
            <a:endParaRPr lang="fr-FR" i="1">
              <a:solidFill>
                <a:srgbClr val="000000"/>
              </a:solidFill>
              <a:latin typeface="Lato Light"/>
              <a:ea typeface="Lato Light"/>
              <a:cs typeface="Lato Light"/>
            </a:endParaRPr>
          </a:p>
        </p:txBody>
      </p:sp>
      <p:sp>
        <p:nvSpPr>
          <p:cNvPr id="22" name="TextBox 21">
            <a:extLst>
              <a:ext uri="{FF2B5EF4-FFF2-40B4-BE49-F238E27FC236}">
                <a16:creationId xmlns:a16="http://schemas.microsoft.com/office/drawing/2014/main" id="{7F955940-E8E5-5037-7AE0-D20295F17A68}"/>
              </a:ext>
            </a:extLst>
          </p:cNvPr>
          <p:cNvSpPr txBox="1"/>
          <p:nvPr/>
        </p:nvSpPr>
        <p:spPr>
          <a:xfrm>
            <a:off x="3159629" y="3245616"/>
            <a:ext cx="5145225" cy="646331"/>
          </a:xfrm>
          <a:prstGeom prst="rect">
            <a:avLst/>
          </a:prstGeom>
          <a:noFill/>
        </p:spPr>
        <p:txBody>
          <a:bodyPr wrap="square" lIns="91440" tIns="45720" rIns="91440" bIns="45720" rtlCol="0" anchor="ctr">
            <a:spAutoFit/>
          </a:bodyPr>
          <a:lstStyle/>
          <a:p>
            <a:r>
              <a:rPr lang="en-US">
                <a:solidFill>
                  <a:srgbClr val="000000"/>
                </a:solidFill>
                <a:latin typeface="Lato Light"/>
                <a:ea typeface="Lato Light"/>
                <a:cs typeface="Lato Light"/>
              </a:rPr>
              <a:t>With more than </a:t>
            </a:r>
            <a:r>
              <a:rPr lang="en-US" b="1">
                <a:solidFill>
                  <a:srgbClr val="000000"/>
                </a:solidFill>
                <a:latin typeface="Lato Light"/>
                <a:ea typeface="Lato Light"/>
                <a:cs typeface="Lato Light"/>
              </a:rPr>
              <a:t>50 patterns of documents</a:t>
            </a:r>
            <a:r>
              <a:rPr lang="en-US">
                <a:solidFill>
                  <a:srgbClr val="000000"/>
                </a:solidFill>
                <a:latin typeface="Lato Light"/>
                <a:ea typeface="Lato Light"/>
                <a:cs typeface="Lato Light"/>
              </a:rPr>
              <a:t>, </a:t>
            </a:r>
            <a:r>
              <a:rPr lang="en-US" err="1">
                <a:solidFill>
                  <a:srgbClr val="000000"/>
                </a:solidFill>
                <a:latin typeface="Lato Light"/>
                <a:ea typeface="Lato Light"/>
                <a:cs typeface="Lato Light"/>
              </a:rPr>
              <a:t>Mixtral</a:t>
            </a:r>
            <a:r>
              <a:rPr lang="en-US">
                <a:solidFill>
                  <a:srgbClr val="000000"/>
                </a:solidFill>
                <a:latin typeface="Lato Light"/>
                <a:ea typeface="Lato Light"/>
                <a:cs typeface="Lato Light"/>
              </a:rPr>
              <a:t> 8x7B is not able to generalize extraction</a:t>
            </a:r>
            <a:endParaRPr lang="fr-FR" b="1">
              <a:solidFill>
                <a:srgbClr val="000000"/>
              </a:solidFill>
              <a:latin typeface="Lato Light"/>
              <a:ea typeface="Lato Light"/>
              <a:cs typeface="Lato Light"/>
            </a:endParaRPr>
          </a:p>
        </p:txBody>
      </p:sp>
      <p:sp>
        <p:nvSpPr>
          <p:cNvPr id="30" name="TextBox 29">
            <a:extLst>
              <a:ext uri="{FF2B5EF4-FFF2-40B4-BE49-F238E27FC236}">
                <a16:creationId xmlns:a16="http://schemas.microsoft.com/office/drawing/2014/main" id="{D411A3D4-B89F-83DF-3C85-47AE4E28C8D3}"/>
              </a:ext>
            </a:extLst>
          </p:cNvPr>
          <p:cNvSpPr txBox="1"/>
          <p:nvPr/>
        </p:nvSpPr>
        <p:spPr>
          <a:xfrm>
            <a:off x="891717" y="1866931"/>
            <a:ext cx="1742484" cy="923330"/>
          </a:xfrm>
          <a:prstGeom prst="rect">
            <a:avLst/>
          </a:prstGeom>
          <a:noFill/>
        </p:spPr>
        <p:txBody>
          <a:bodyPr wrap="square" rtlCol="0" anchor="ctr">
            <a:spAutoFit/>
          </a:bodyPr>
          <a:lstStyle/>
          <a:p>
            <a:pPr algn="ctr"/>
            <a:r>
              <a:rPr lang="fr-FR" sz="5400" b="1">
                <a:solidFill>
                  <a:srgbClr val="000000"/>
                </a:solidFill>
                <a:latin typeface="Poppins Medium" panose="00000600000000000000" pitchFamily="2" charset="0"/>
                <a:ea typeface="Lato Light" panose="020F0502020204030203" pitchFamily="34" charset="0"/>
                <a:cs typeface="Poppins Medium" panose="00000600000000000000" pitchFamily="2" charset="0"/>
              </a:rPr>
              <a:t>+30</a:t>
            </a:r>
          </a:p>
        </p:txBody>
      </p:sp>
      <p:sp>
        <p:nvSpPr>
          <p:cNvPr id="32" name="TextBox 31">
            <a:extLst>
              <a:ext uri="{FF2B5EF4-FFF2-40B4-BE49-F238E27FC236}">
                <a16:creationId xmlns:a16="http://schemas.microsoft.com/office/drawing/2014/main" id="{DAEEC333-F21A-E0AB-E3F0-A5C5BA05830E}"/>
              </a:ext>
            </a:extLst>
          </p:cNvPr>
          <p:cNvSpPr txBox="1"/>
          <p:nvPr/>
        </p:nvSpPr>
        <p:spPr>
          <a:xfrm>
            <a:off x="891717" y="3107117"/>
            <a:ext cx="1742484" cy="923330"/>
          </a:xfrm>
          <a:prstGeom prst="rect">
            <a:avLst/>
          </a:prstGeom>
          <a:noFill/>
        </p:spPr>
        <p:txBody>
          <a:bodyPr wrap="square" rtlCol="0" anchor="ctr">
            <a:spAutoFit/>
          </a:bodyPr>
          <a:lstStyle/>
          <a:p>
            <a:pPr algn="ctr"/>
            <a:r>
              <a:rPr lang="fr-FR" sz="5400" b="1">
                <a:solidFill>
                  <a:srgbClr val="000000"/>
                </a:solidFill>
                <a:latin typeface="Poppins Medium" panose="00000600000000000000" pitchFamily="2" charset="0"/>
                <a:ea typeface="Lato Light" panose="020F0502020204030203" pitchFamily="34" charset="0"/>
                <a:cs typeface="Poppins Medium" panose="00000600000000000000" pitchFamily="2" charset="0"/>
              </a:rPr>
              <a:t>+50</a:t>
            </a:r>
          </a:p>
        </p:txBody>
      </p:sp>
      <p:sp>
        <p:nvSpPr>
          <p:cNvPr id="2" name="TextBox 1">
            <a:extLst>
              <a:ext uri="{FF2B5EF4-FFF2-40B4-BE49-F238E27FC236}">
                <a16:creationId xmlns:a16="http://schemas.microsoft.com/office/drawing/2014/main" id="{23A55DB5-299D-A7CF-1531-4E1B5CEFF0EC}"/>
              </a:ext>
            </a:extLst>
          </p:cNvPr>
          <p:cNvSpPr txBox="1"/>
          <p:nvPr/>
        </p:nvSpPr>
        <p:spPr>
          <a:xfrm>
            <a:off x="3159630" y="4425872"/>
            <a:ext cx="5145225" cy="923330"/>
          </a:xfrm>
          <a:prstGeom prst="rect">
            <a:avLst/>
          </a:prstGeom>
          <a:noFill/>
        </p:spPr>
        <p:txBody>
          <a:bodyPr wrap="square" rtlCol="0" anchor="ctr">
            <a:spAutoFit/>
          </a:bodyPr>
          <a:lstStyle/>
          <a:p>
            <a:pPr algn="l"/>
            <a:r>
              <a:rPr lang="en-AU">
                <a:solidFill>
                  <a:srgbClr val="000000"/>
                </a:solidFill>
                <a:latin typeface="Lato Light" panose="020F0502020204030203" pitchFamily="34" charset="0"/>
                <a:ea typeface="Lato Light" panose="020F0502020204030203" pitchFamily="34" charset="0"/>
                <a:cs typeface="Lato Light" panose="020F0502020204030203" pitchFamily="34" charset="0"/>
              </a:rPr>
              <a:t>Proprietaries models expose vulnerabilities and are not compliant with Foyer security constraints.</a:t>
            </a:r>
          </a:p>
          <a:p>
            <a:pPr algn="l"/>
            <a:r>
              <a:rPr lang="en-AU" b="1">
                <a:solidFill>
                  <a:srgbClr val="000000"/>
                </a:solidFill>
                <a:latin typeface="Lato Light" panose="020F0502020204030203" pitchFamily="34" charset="0"/>
                <a:ea typeface="Lato Light" panose="020F0502020204030203" pitchFamily="34" charset="0"/>
                <a:cs typeface="Lato Light" panose="020F0502020204030203" pitchFamily="34" charset="0"/>
              </a:rPr>
              <a:t>Models must be locally hosted </a:t>
            </a:r>
          </a:p>
        </p:txBody>
      </p:sp>
      <p:pic>
        <p:nvPicPr>
          <p:cNvPr id="8" name="Graphic 7" descr="Lock with solid fill">
            <a:extLst>
              <a:ext uri="{FF2B5EF4-FFF2-40B4-BE49-F238E27FC236}">
                <a16:creationId xmlns:a16="http://schemas.microsoft.com/office/drawing/2014/main" id="{EFBA495C-5056-EC86-68EA-A1F6563A2E1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22959" y="4347303"/>
            <a:ext cx="1080000" cy="1080000"/>
          </a:xfrm>
          <a:prstGeom prst="rect">
            <a:avLst/>
          </a:prstGeom>
        </p:spPr>
      </p:pic>
      <p:pic>
        <p:nvPicPr>
          <p:cNvPr id="27" name="Picture 26">
            <a:extLst>
              <a:ext uri="{FF2B5EF4-FFF2-40B4-BE49-F238E27FC236}">
                <a16:creationId xmlns:a16="http://schemas.microsoft.com/office/drawing/2014/main" id="{D6FF3DBC-69D7-17AC-B29A-6A3247EF8595}"/>
              </a:ext>
            </a:extLst>
          </p:cNvPr>
          <p:cNvPicPr>
            <a:picLocks noChangeAspect="1"/>
          </p:cNvPicPr>
          <p:nvPr/>
        </p:nvPicPr>
        <p:blipFill>
          <a:blip r:embed="rId5"/>
          <a:stretch>
            <a:fillRect/>
          </a:stretch>
        </p:blipFill>
        <p:spPr>
          <a:xfrm>
            <a:off x="9054932" y="2328595"/>
            <a:ext cx="2545820" cy="2878439"/>
          </a:xfrm>
          <a:prstGeom prst="rect">
            <a:avLst/>
          </a:prstGeom>
          <a:ln>
            <a:noFill/>
          </a:ln>
          <a:effectLst>
            <a:outerShdw blurRad="292100" dist="139700" dir="2700000" algn="tl" rotWithShape="0">
              <a:srgbClr val="333333">
                <a:alpha val="65000"/>
              </a:srgbClr>
            </a:outerShdw>
          </a:effectLst>
        </p:spPr>
      </p:pic>
      <p:cxnSp>
        <p:nvCxnSpPr>
          <p:cNvPr id="9" name="Straight Connector 8">
            <a:extLst>
              <a:ext uri="{FF2B5EF4-FFF2-40B4-BE49-F238E27FC236}">
                <a16:creationId xmlns:a16="http://schemas.microsoft.com/office/drawing/2014/main" id="{B3B88BE6-9364-9C8C-7BAC-41C0956DBED4}"/>
              </a:ext>
            </a:extLst>
          </p:cNvPr>
          <p:cNvCxnSpPr>
            <a:cxnSpLocks/>
          </p:cNvCxnSpPr>
          <p:nvPr/>
        </p:nvCxnSpPr>
        <p:spPr>
          <a:xfrm>
            <a:off x="8707933" y="1733934"/>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pic>
        <p:nvPicPr>
          <p:cNvPr id="7" name="Picture Placeholder 7" descr="Foyer Assurances">
            <a:extLst>
              <a:ext uri="{FF2B5EF4-FFF2-40B4-BE49-F238E27FC236}">
                <a16:creationId xmlns:a16="http://schemas.microsoft.com/office/drawing/2014/main" id="{ACFBF273-BE5C-B41B-B4DA-BA54FA4284C1}"/>
              </a:ext>
            </a:extLst>
          </p:cNvPr>
          <p:cNvPicPr>
            <a:picLocks noGrp="1" noChangeAspect="1"/>
          </p:cNvPicPr>
          <p:nvPr>
            <p:ph type="pic" sz="quarter" idx="42"/>
          </p:nvPr>
        </p:nvPicPr>
        <p:blipFill rotWithShape="1">
          <a:blip r:embed="rId6" cstate="email">
            <a:extLst>
              <a:ext uri="{28A0092B-C50C-407E-A947-70E740481C1C}">
                <a14:useLocalDpi xmlns:a14="http://schemas.microsoft.com/office/drawing/2010/main" val="0"/>
              </a:ext>
            </a:extLst>
          </a:blip>
          <a:srcRect/>
          <a:stretch/>
        </p:blipFill>
        <p:spPr>
          <a:xfrm>
            <a:off x="10459802" y="365746"/>
            <a:ext cx="816587" cy="816374"/>
          </a:xfrm>
        </p:spPr>
      </p:pic>
    </p:spTree>
    <p:extLst>
      <p:ext uri="{BB962C8B-B14F-4D97-AF65-F5344CB8AC3E}">
        <p14:creationId xmlns:p14="http://schemas.microsoft.com/office/powerpoint/2010/main" val="1636197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4CBB843-5BC2-2575-B234-FC5C0E7138A3}"/>
              </a:ext>
            </a:extLst>
          </p:cNvPr>
          <p:cNvSpPr txBox="1"/>
          <p:nvPr/>
        </p:nvSpPr>
        <p:spPr>
          <a:xfrm>
            <a:off x="4283555" y="1478753"/>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Performance</a:t>
            </a:r>
          </a:p>
        </p:txBody>
      </p:sp>
      <p:sp>
        <p:nvSpPr>
          <p:cNvPr id="24" name="TextBox 23">
            <a:extLst>
              <a:ext uri="{FF2B5EF4-FFF2-40B4-BE49-F238E27FC236}">
                <a16:creationId xmlns:a16="http://schemas.microsoft.com/office/drawing/2014/main" id="{B7F4FB36-821F-22BF-4735-55C27CB71A64}"/>
              </a:ext>
            </a:extLst>
          </p:cNvPr>
          <p:cNvSpPr txBox="1"/>
          <p:nvPr/>
        </p:nvSpPr>
        <p:spPr>
          <a:xfrm>
            <a:off x="363690" y="1409619"/>
            <a:ext cx="3473331" cy="507600"/>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Artificial Intelligence Models</a:t>
            </a:r>
          </a:p>
        </p:txBody>
      </p:sp>
      <p:sp>
        <p:nvSpPr>
          <p:cNvPr id="26" name="TextBox 25">
            <a:extLst>
              <a:ext uri="{FF2B5EF4-FFF2-40B4-BE49-F238E27FC236}">
                <a16:creationId xmlns:a16="http://schemas.microsoft.com/office/drawing/2014/main" id="{A450C092-AC07-DD2D-69AF-69CCD3E70EBC}"/>
              </a:ext>
            </a:extLst>
          </p:cNvPr>
          <p:cNvSpPr txBox="1"/>
          <p:nvPr/>
        </p:nvSpPr>
        <p:spPr>
          <a:xfrm>
            <a:off x="8245251" y="1478753"/>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sz="1800">
                <a:latin typeface="Poppins Medium"/>
                <a:ea typeface="Lato Light"/>
                <a:cs typeface="Poppins Medium"/>
              </a:rPr>
              <a:t>Business Impact</a:t>
            </a:r>
          </a:p>
        </p:txBody>
      </p:sp>
      <p:sp>
        <p:nvSpPr>
          <p:cNvPr id="2" name="Title 1">
            <a:extLst>
              <a:ext uri="{FF2B5EF4-FFF2-40B4-BE49-F238E27FC236}">
                <a16:creationId xmlns:a16="http://schemas.microsoft.com/office/drawing/2014/main" id="{653C7A2F-E081-E0B9-E84C-A9EBE076B832}"/>
              </a:ext>
            </a:extLst>
          </p:cNvPr>
          <p:cNvSpPr>
            <a:spLocks noGrp="1"/>
          </p:cNvSpPr>
          <p:nvPr>
            <p:ph type="title"/>
          </p:nvPr>
        </p:nvSpPr>
        <p:spPr>
          <a:noFill/>
        </p:spPr>
        <p:txBody>
          <a:bodyPr vert="horz" lIns="91440" tIns="45720" rIns="91440" bIns="45720" rtlCol="0" anchor="ctr">
            <a:noAutofit/>
          </a:bodyPr>
          <a:lstStyle/>
          <a:p>
            <a:r>
              <a:rPr lang="en-AU" sz="2200" cap="none">
                <a:solidFill>
                  <a:srgbClr val="000000"/>
                </a:solidFill>
                <a:latin typeface="Poppins Medium"/>
                <a:cs typeface="Poppins Medium"/>
              </a:rPr>
              <a:t>A mixture of Multimodal LLMs and </a:t>
            </a:r>
            <a:r>
              <a:rPr lang="en-AU" sz="2200" cap="none" err="1">
                <a:solidFill>
                  <a:srgbClr val="000000"/>
                </a:solidFill>
                <a:latin typeface="Poppins Medium"/>
                <a:cs typeface="Poppins Medium"/>
              </a:rPr>
              <a:t>RegEx</a:t>
            </a:r>
            <a:r>
              <a:rPr lang="en-AU" sz="2200" cap="none">
                <a:solidFill>
                  <a:srgbClr val="000000"/>
                </a:solidFill>
                <a:latin typeface="Poppins Medium"/>
                <a:cs typeface="Poppins Medium"/>
              </a:rPr>
              <a:t> allow to automate information extraction from co-insurance and "</a:t>
            </a:r>
            <a:r>
              <a:rPr lang="en-AU" sz="2200" cap="none" err="1">
                <a:solidFill>
                  <a:srgbClr val="000000"/>
                </a:solidFill>
                <a:latin typeface="Poppins Medium"/>
                <a:cs typeface="Poppins Medium"/>
              </a:rPr>
              <a:t>décompte</a:t>
            </a:r>
            <a:r>
              <a:rPr lang="en-AU" sz="2200" cap="none">
                <a:solidFill>
                  <a:srgbClr val="000000"/>
                </a:solidFill>
                <a:latin typeface="Poppins Medium"/>
                <a:cs typeface="Poppins Medium"/>
              </a:rPr>
              <a:t>" statements  </a:t>
            </a:r>
          </a:p>
        </p:txBody>
      </p:sp>
      <p:sp>
        <p:nvSpPr>
          <p:cNvPr id="15" name="Footer Placeholder 3">
            <a:extLst>
              <a:ext uri="{FF2B5EF4-FFF2-40B4-BE49-F238E27FC236}">
                <a16:creationId xmlns:a16="http://schemas.microsoft.com/office/drawing/2014/main" id="{E01DCC84-1D38-68C3-132C-D2E3E45136E7}"/>
              </a:ext>
            </a:extLst>
          </p:cNvPr>
          <p:cNvSpPr>
            <a:spLocks noGrp="1"/>
          </p:cNvSpPr>
          <p:nvPr>
            <p:ph type="ftr" sz="quarter" idx="11"/>
          </p:nvPr>
        </p:nvSpPr>
        <p:spPr>
          <a:xfrm>
            <a:off x="3810199" y="6211825"/>
            <a:ext cx="4571603" cy="365125"/>
          </a:xfrm>
        </p:spPr>
        <p:txBody>
          <a:bodyPr/>
          <a:lstStyle/>
          <a:p>
            <a:r>
              <a:rPr lang="en-AU"/>
              <a:t>Foyer</a:t>
            </a:r>
          </a:p>
        </p:txBody>
      </p:sp>
      <p:sp>
        <p:nvSpPr>
          <p:cNvPr id="17" name="Slide Number Placeholder 4">
            <a:extLst>
              <a:ext uri="{FF2B5EF4-FFF2-40B4-BE49-F238E27FC236}">
                <a16:creationId xmlns:a16="http://schemas.microsoft.com/office/drawing/2014/main" id="{4816BD93-FA30-6C72-E513-645262587AE0}"/>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63</a:t>
            </a:fld>
            <a:endParaRPr lang="en-AU"/>
          </a:p>
        </p:txBody>
      </p:sp>
      <p:sp>
        <p:nvSpPr>
          <p:cNvPr id="4" name="TextBox 3">
            <a:extLst>
              <a:ext uri="{FF2B5EF4-FFF2-40B4-BE49-F238E27FC236}">
                <a16:creationId xmlns:a16="http://schemas.microsoft.com/office/drawing/2014/main" id="{7178B7B1-567F-A675-AD6A-DDD01280DAAB}"/>
              </a:ext>
            </a:extLst>
          </p:cNvPr>
          <p:cNvSpPr txBox="1"/>
          <p:nvPr/>
        </p:nvSpPr>
        <p:spPr>
          <a:xfrm>
            <a:off x="5081518" y="2327490"/>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99%</a:t>
            </a:r>
          </a:p>
        </p:txBody>
      </p:sp>
      <p:sp>
        <p:nvSpPr>
          <p:cNvPr id="5" name="Content Placeholder 2">
            <a:extLst>
              <a:ext uri="{FF2B5EF4-FFF2-40B4-BE49-F238E27FC236}">
                <a16:creationId xmlns:a16="http://schemas.microsoft.com/office/drawing/2014/main" id="{CDBA6C12-F491-F189-829B-5D7821E4B0B8}"/>
              </a:ext>
            </a:extLst>
          </p:cNvPr>
          <p:cNvSpPr txBox="1">
            <a:spLocks/>
          </p:cNvSpPr>
          <p:nvPr/>
        </p:nvSpPr>
        <p:spPr>
          <a:xfrm>
            <a:off x="4419441" y="3204654"/>
            <a:ext cx="2778090" cy="676845"/>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r>
              <a:rPr lang="en-US"/>
              <a:t>99% of the entities are extracted correctly</a:t>
            </a:r>
          </a:p>
        </p:txBody>
      </p:sp>
      <p:sp>
        <p:nvSpPr>
          <p:cNvPr id="12" name="Content Placeholder 2">
            <a:extLst>
              <a:ext uri="{FF2B5EF4-FFF2-40B4-BE49-F238E27FC236}">
                <a16:creationId xmlns:a16="http://schemas.microsoft.com/office/drawing/2014/main" id="{84FB955E-488C-8873-119B-470B79C1558F}"/>
              </a:ext>
            </a:extLst>
          </p:cNvPr>
          <p:cNvSpPr txBox="1">
            <a:spLocks/>
          </p:cNvSpPr>
          <p:nvPr/>
        </p:nvSpPr>
        <p:spPr>
          <a:xfrm>
            <a:off x="363689" y="3678621"/>
            <a:ext cx="3473332" cy="2333070"/>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a:latin typeface="Lato Light"/>
                <a:ea typeface="Lato Light"/>
                <a:cs typeface="Lato Light"/>
              </a:rPr>
              <a:t>A finetuned 8B parameters Multimodal LLM, specialized over the entities extraction</a:t>
            </a:r>
          </a:p>
          <a:p>
            <a:r>
              <a:rPr lang="en-US">
                <a:latin typeface="Lato Light"/>
                <a:ea typeface="Lato Light"/>
                <a:cs typeface="Lato Light"/>
              </a:rPr>
              <a:t>OCR + Regex for other entities recognition</a:t>
            </a:r>
          </a:p>
        </p:txBody>
      </p:sp>
      <p:sp>
        <p:nvSpPr>
          <p:cNvPr id="13" name="TextBox 12">
            <a:extLst>
              <a:ext uri="{FF2B5EF4-FFF2-40B4-BE49-F238E27FC236}">
                <a16:creationId xmlns:a16="http://schemas.microsoft.com/office/drawing/2014/main" id="{C81F3A73-86EA-F251-4F98-0F6941BB2791}"/>
              </a:ext>
            </a:extLst>
          </p:cNvPr>
          <p:cNvSpPr txBox="1"/>
          <p:nvPr/>
        </p:nvSpPr>
        <p:spPr>
          <a:xfrm>
            <a:off x="954942" y="2188991"/>
            <a:ext cx="2290826" cy="1200329"/>
          </a:xfrm>
          <a:prstGeom prst="rect">
            <a:avLst/>
          </a:prstGeom>
          <a:noFill/>
        </p:spPr>
        <p:txBody>
          <a:bodyPr wrap="square" rtlCol="0" anchor="ctr">
            <a:spAutoFit/>
          </a:bodyPr>
          <a:lstStyle/>
          <a:p>
            <a:pPr algn="ctr"/>
            <a:r>
              <a:rPr lang="fr-FR" sz="2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Mixture of Multimodal LLM &amp; </a:t>
            </a:r>
            <a:r>
              <a:rPr lang="fr-FR" sz="2400" err="1">
                <a:solidFill>
                  <a:srgbClr val="000000"/>
                </a:solidFill>
                <a:latin typeface="Poppins Medium" panose="00000600000000000000" pitchFamily="2" charset="0"/>
                <a:ea typeface="Lato Light" panose="020F0502020204030203" pitchFamily="34" charset="0"/>
                <a:cs typeface="Poppins Medium" panose="00000600000000000000" pitchFamily="2" charset="0"/>
              </a:rPr>
              <a:t>RegEx</a:t>
            </a:r>
            <a:endParaRPr lang="fr-FR" sz="2400">
              <a:solidFill>
                <a:srgbClr val="000000"/>
              </a:solidFill>
              <a:latin typeface="Poppins Medium" panose="00000600000000000000" pitchFamily="2" charset="0"/>
              <a:ea typeface="Lato Light" panose="020F0502020204030203" pitchFamily="34" charset="0"/>
              <a:cs typeface="Poppins Medium" panose="00000600000000000000" pitchFamily="2" charset="0"/>
            </a:endParaRPr>
          </a:p>
        </p:txBody>
      </p:sp>
      <p:sp>
        <p:nvSpPr>
          <p:cNvPr id="18" name="Content Placeholder 2">
            <a:extLst>
              <a:ext uri="{FF2B5EF4-FFF2-40B4-BE49-F238E27FC236}">
                <a16:creationId xmlns:a16="http://schemas.microsoft.com/office/drawing/2014/main" id="{0E241791-782D-5AC9-E89F-56DCF3A9BB68}"/>
              </a:ext>
            </a:extLst>
          </p:cNvPr>
          <p:cNvSpPr txBox="1">
            <a:spLocks/>
          </p:cNvSpPr>
          <p:nvPr/>
        </p:nvSpPr>
        <p:spPr>
          <a:xfrm>
            <a:off x="9366947" y="2132580"/>
            <a:ext cx="2762240" cy="1313151"/>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buNone/>
            </a:pPr>
            <a:r>
              <a:rPr lang="en-US" b="1">
                <a:latin typeface="Lato Light"/>
                <a:ea typeface="Lato Light"/>
                <a:cs typeface="Lato Light"/>
              </a:rPr>
              <a:t>60% of the co-insurance and "décompte" statements </a:t>
            </a:r>
            <a:r>
              <a:rPr lang="en-US">
                <a:latin typeface="Lato Light"/>
                <a:ea typeface="Lato Light"/>
                <a:cs typeface="Lato Light"/>
              </a:rPr>
              <a:t>received by indexers can be fully automated with </a:t>
            </a:r>
            <a:r>
              <a:rPr lang="en-US" b="1">
                <a:latin typeface="Lato Light"/>
                <a:ea typeface="Lato Light"/>
                <a:cs typeface="Lato Light"/>
              </a:rPr>
              <a:t>95% confidence interval</a:t>
            </a:r>
            <a:endParaRPr lang="en-US" sz="1800">
              <a:latin typeface="Lato Light"/>
              <a:ea typeface="Lato Light"/>
              <a:cs typeface="Lato Light"/>
            </a:endParaRPr>
          </a:p>
        </p:txBody>
      </p:sp>
      <p:sp>
        <p:nvSpPr>
          <p:cNvPr id="20" name="TextBox 19">
            <a:extLst>
              <a:ext uri="{FF2B5EF4-FFF2-40B4-BE49-F238E27FC236}">
                <a16:creationId xmlns:a16="http://schemas.microsoft.com/office/drawing/2014/main" id="{A74FC0AD-B435-4556-59AD-6337EE601A5F}"/>
              </a:ext>
            </a:extLst>
          </p:cNvPr>
          <p:cNvSpPr txBox="1"/>
          <p:nvPr/>
        </p:nvSpPr>
        <p:spPr>
          <a:xfrm>
            <a:off x="7624463" y="2327490"/>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60%</a:t>
            </a:r>
          </a:p>
        </p:txBody>
      </p:sp>
      <p:cxnSp>
        <p:nvCxnSpPr>
          <p:cNvPr id="25" name="Straight Connector 24">
            <a:extLst>
              <a:ext uri="{FF2B5EF4-FFF2-40B4-BE49-F238E27FC236}">
                <a16:creationId xmlns:a16="http://schemas.microsoft.com/office/drawing/2014/main" id="{0F10FBEF-7E3E-FCD0-3323-A0A77EBD396C}"/>
              </a:ext>
            </a:extLst>
          </p:cNvPr>
          <p:cNvCxnSpPr>
            <a:cxnSpLocks/>
          </p:cNvCxnSpPr>
          <p:nvPr/>
        </p:nvCxnSpPr>
        <p:spPr>
          <a:xfrm>
            <a:off x="4129423" y="1634001"/>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0B94E0-AE4B-789E-704A-F3FE4FD88C8F}"/>
              </a:ext>
            </a:extLst>
          </p:cNvPr>
          <p:cNvCxnSpPr>
            <a:cxnSpLocks/>
          </p:cNvCxnSpPr>
          <p:nvPr/>
        </p:nvCxnSpPr>
        <p:spPr>
          <a:xfrm>
            <a:off x="7489934" y="1634001"/>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A95805E-F712-8195-02A1-4ECC2DD327CC}"/>
              </a:ext>
            </a:extLst>
          </p:cNvPr>
          <p:cNvSpPr/>
          <p:nvPr/>
        </p:nvSpPr>
        <p:spPr>
          <a:xfrm flipV="1">
            <a:off x="363681" y="1877192"/>
            <a:ext cx="3473332"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0" name="Rectangle 29">
            <a:extLst>
              <a:ext uri="{FF2B5EF4-FFF2-40B4-BE49-F238E27FC236}">
                <a16:creationId xmlns:a16="http://schemas.microsoft.com/office/drawing/2014/main" id="{142FFFDD-7C4B-E0BA-4C16-71135A851EC8}"/>
              </a:ext>
            </a:extLst>
          </p:cNvPr>
          <p:cNvSpPr/>
          <p:nvPr/>
        </p:nvSpPr>
        <p:spPr>
          <a:xfrm>
            <a:off x="4419441" y="1877192"/>
            <a:ext cx="2778083"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1" name="Rectangle 30">
            <a:extLst>
              <a:ext uri="{FF2B5EF4-FFF2-40B4-BE49-F238E27FC236}">
                <a16:creationId xmlns:a16="http://schemas.microsoft.com/office/drawing/2014/main" id="{4350111C-B2A9-43E6-A064-A78F51A5EC49}"/>
              </a:ext>
            </a:extLst>
          </p:cNvPr>
          <p:cNvSpPr/>
          <p:nvPr/>
        </p:nvSpPr>
        <p:spPr>
          <a:xfrm>
            <a:off x="7782339" y="1877192"/>
            <a:ext cx="4045970"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5" name="Content Placeholder 2">
            <a:extLst>
              <a:ext uri="{FF2B5EF4-FFF2-40B4-BE49-F238E27FC236}">
                <a16:creationId xmlns:a16="http://schemas.microsoft.com/office/drawing/2014/main" id="{321DF9DD-20CF-1A41-1BDE-6A0DC6E438CB}"/>
              </a:ext>
            </a:extLst>
          </p:cNvPr>
          <p:cNvSpPr txBox="1">
            <a:spLocks/>
          </p:cNvSpPr>
          <p:nvPr/>
        </p:nvSpPr>
        <p:spPr>
          <a:xfrm>
            <a:off x="9366947" y="3994370"/>
            <a:ext cx="2762240" cy="1794593"/>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buNone/>
            </a:pPr>
            <a:r>
              <a:rPr lang="en-US" sz="1800" b="1"/>
              <a:t>40% </a:t>
            </a:r>
            <a:r>
              <a:rPr lang="en-US"/>
              <a:t>of the remaining co-insurance and settlement statements received by indexers </a:t>
            </a:r>
            <a:r>
              <a:rPr lang="en-US" b="1"/>
              <a:t>can be semi-automated with human </a:t>
            </a:r>
            <a:r>
              <a:rPr lang="en-US" sz="1800" b="1"/>
              <a:t>validation</a:t>
            </a:r>
          </a:p>
        </p:txBody>
      </p:sp>
      <p:sp>
        <p:nvSpPr>
          <p:cNvPr id="36" name="TextBox 35">
            <a:extLst>
              <a:ext uri="{FF2B5EF4-FFF2-40B4-BE49-F238E27FC236}">
                <a16:creationId xmlns:a16="http://schemas.microsoft.com/office/drawing/2014/main" id="{553AE290-126D-2D77-E6B7-3BB7837A94A4}"/>
              </a:ext>
            </a:extLst>
          </p:cNvPr>
          <p:cNvSpPr txBox="1"/>
          <p:nvPr/>
        </p:nvSpPr>
        <p:spPr>
          <a:xfrm>
            <a:off x="7624464" y="4430001"/>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40%</a:t>
            </a:r>
          </a:p>
        </p:txBody>
      </p:sp>
      <p:sp>
        <p:nvSpPr>
          <p:cNvPr id="37" name="Plus Sign 36">
            <a:extLst>
              <a:ext uri="{FF2B5EF4-FFF2-40B4-BE49-F238E27FC236}">
                <a16:creationId xmlns:a16="http://schemas.microsoft.com/office/drawing/2014/main" id="{F5948C1C-AF7D-90EC-2112-1D7B482D289F}"/>
              </a:ext>
            </a:extLst>
          </p:cNvPr>
          <p:cNvSpPr/>
          <p:nvPr/>
        </p:nvSpPr>
        <p:spPr>
          <a:xfrm>
            <a:off x="8023629" y="3484169"/>
            <a:ext cx="809624" cy="712138"/>
          </a:xfrm>
          <a:prstGeom prst="mathPlus">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Picture 37">
            <a:extLst>
              <a:ext uri="{FF2B5EF4-FFF2-40B4-BE49-F238E27FC236}">
                <a16:creationId xmlns:a16="http://schemas.microsoft.com/office/drawing/2014/main" id="{156338D8-C3CA-6D24-50B5-94ECC205AEFB}"/>
              </a:ext>
            </a:extLst>
          </p:cNvPr>
          <p:cNvPicPr>
            <a:picLocks noChangeAspect="1"/>
          </p:cNvPicPr>
          <p:nvPr/>
        </p:nvPicPr>
        <p:blipFill>
          <a:blip r:embed="rId3"/>
          <a:srcRect t="19878" b="26813"/>
          <a:stretch/>
        </p:blipFill>
        <p:spPr>
          <a:xfrm>
            <a:off x="4419440" y="4127984"/>
            <a:ext cx="2778079" cy="1676136"/>
          </a:xfrm>
          <a:prstGeom prst="rect">
            <a:avLst/>
          </a:prstGeom>
          <a:ln>
            <a:noFill/>
          </a:ln>
          <a:effectLst>
            <a:outerShdw blurRad="292100" dist="139700" dir="2700000" algn="tl" rotWithShape="0">
              <a:srgbClr val="333333">
                <a:alpha val="65000"/>
              </a:srgbClr>
            </a:outerShdw>
          </a:effectLst>
        </p:spPr>
      </p:pic>
      <p:pic>
        <p:nvPicPr>
          <p:cNvPr id="3" name="Picture Placeholder 7" descr="Foyer Assurances">
            <a:extLst>
              <a:ext uri="{FF2B5EF4-FFF2-40B4-BE49-F238E27FC236}">
                <a16:creationId xmlns:a16="http://schemas.microsoft.com/office/drawing/2014/main" id="{17577A4D-564E-598E-B112-370E2261A38F}"/>
              </a:ext>
            </a:extLst>
          </p:cNvPr>
          <p:cNvPicPr>
            <a:picLocks noGrp="1" noChangeAspect="1"/>
          </p:cNvPicPr>
          <p:nvPr>
            <p:ph type="pic" sz="quarter" idx="42"/>
          </p:nvPr>
        </p:nvPicPr>
        <p:blipFill rotWithShape="1">
          <a:blip r:embed="rId4" cstate="email">
            <a:extLst>
              <a:ext uri="{28A0092B-C50C-407E-A947-70E740481C1C}">
                <a14:useLocalDpi xmlns:a14="http://schemas.microsoft.com/office/drawing/2010/main" val="0"/>
              </a:ext>
            </a:extLst>
          </a:blip>
          <a:srcRect/>
          <a:stretch/>
        </p:blipFill>
        <p:spPr>
          <a:xfrm>
            <a:off x="10459802" y="365746"/>
            <a:ext cx="816587" cy="816374"/>
          </a:xfrm>
        </p:spPr>
      </p:pic>
      <p:sp>
        <p:nvSpPr>
          <p:cNvPr id="6" name="Date Placeholder 2">
            <a:extLst>
              <a:ext uri="{FF2B5EF4-FFF2-40B4-BE49-F238E27FC236}">
                <a16:creationId xmlns:a16="http://schemas.microsoft.com/office/drawing/2014/main" id="{99856429-C5F7-AF63-235C-54426BE69E00}"/>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977854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2x Junior Data Scientist (6 months)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a:bodyPr>
          <a:lstStyle/>
          <a:p>
            <a:r>
              <a:rPr lang="fr-FR">
                <a:solidFill>
                  <a:srgbClr val="000000"/>
                </a:solidFill>
              </a:rPr>
              <a:t>BERT
MLflow
Python
Mistral AI
Large Language Model
</a:t>
            </a:r>
            <a:r>
              <a:rPr lang="fr-FR" err="1">
                <a:solidFill>
                  <a:srgbClr val="000000"/>
                </a:solidFill>
              </a:rPr>
              <a:t>Hugging</a:t>
            </a:r>
            <a:r>
              <a:rPr lang="fr-FR">
                <a:solidFill>
                  <a:srgbClr val="000000"/>
                </a:solidFill>
              </a:rPr>
              <a:t> Face
</a:t>
            </a:r>
            <a:r>
              <a:rPr lang="fr-FR" err="1">
                <a:solidFill>
                  <a:srgbClr val="000000"/>
                </a:solidFill>
              </a:rPr>
              <a:t>Llama</a:t>
            </a:r>
            <a:r>
              <a:rPr lang="fr-FR">
                <a:solidFill>
                  <a:srgbClr val="000000"/>
                </a:solidFill>
              </a:rPr>
              <a:t> 3.x</a:t>
            </a:r>
          </a:p>
          <a:p>
            <a:r>
              <a:rPr lang="fr-FR">
                <a:solidFill>
                  <a:srgbClr val="000000"/>
                </a:solidFill>
              </a:rPr>
              <a:t>Donut 🍩</a:t>
            </a:r>
          </a:p>
        </p:txBody>
      </p:sp>
      <p:pic>
        <p:nvPicPr>
          <p:cNvPr id="9" name="Picture Placeholder 8" descr="Python">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1" name="Picture Placeholder 10" descr="Hugging Face">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8" name="Picture Placeholder 7" descr="Foyer Assurances">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5" cstate="email">
            <a:extLst>
              <a:ext uri="{28A0092B-C50C-407E-A947-70E740481C1C}">
                <a14:useLocalDpi xmlns:a14="http://schemas.microsoft.com/office/drawing/2010/main" val="0"/>
              </a:ext>
            </a:extLst>
          </a:blip>
          <a:srcRect/>
          <a:stretch/>
        </p:blipFill>
        <p:spPr/>
      </p:pic>
      <p:pic>
        <p:nvPicPr>
          <p:cNvPr id="30" name="Picture Placeholder 29" descr="Mistral AI">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6"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en-AU" cap="none"/>
              <a:t>The technical Stack servicing automation</a:t>
            </a:r>
          </a:p>
        </p:txBody>
      </p:sp>
      <p:pic>
        <p:nvPicPr>
          <p:cNvPr id="1028" name="Picture 4" descr="CUDA - Symmatrix">
            <a:extLst>
              <a:ext uri="{FF2B5EF4-FFF2-40B4-BE49-F238E27FC236}">
                <a16:creationId xmlns:a16="http://schemas.microsoft.com/office/drawing/2014/main" id="{E1135101-4C84-AD5E-6070-C483A1F51A4F}"/>
              </a:ext>
            </a:extLst>
          </p:cNvPr>
          <p:cNvPicPr>
            <a:picLocks noGrp="1" noChangeAspect="1" noChangeArrowheads="1"/>
          </p:cNvPicPr>
          <p:nvPr>
            <p:ph type="pic" sz="quarter" idx="21"/>
          </p:nvPr>
        </p:nvPicPr>
        <p:blipFill>
          <a:blip r:embed="rId7">
            <a:extLst>
              <a:ext uri="{28A0092B-C50C-407E-A947-70E740481C1C}">
                <a14:useLocalDpi xmlns:a14="http://schemas.microsoft.com/office/drawing/2010/main" val="0"/>
              </a:ext>
            </a:extLst>
          </a:blip>
          <a:srcRect t="8640" b="86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8" name="Picture Placeholder 17">
            <a:extLst>
              <a:ext uri="{FF2B5EF4-FFF2-40B4-BE49-F238E27FC236}">
                <a16:creationId xmlns:a16="http://schemas.microsoft.com/office/drawing/2014/main" id="{7A32B43C-7A1C-AEFC-45C7-57FD33501162}"/>
              </a:ext>
            </a:extLst>
          </p:cNvPr>
          <p:cNvSpPr>
            <a:spLocks noGrp="1"/>
          </p:cNvSpPr>
          <p:nvPr>
            <p:ph type="pic" sz="quarter" idx="51"/>
          </p:nvPr>
        </p:nvSpPr>
        <p:spPr/>
        <p:txBody>
          <a:bodyPr/>
          <a:lstStyle/>
          <a:p>
            <a:endParaRPr lang="fr-FR"/>
          </a:p>
        </p:txBody>
      </p:sp>
      <p:sp>
        <p:nvSpPr>
          <p:cNvPr id="20" name="Picture Placeholder 19">
            <a:extLst>
              <a:ext uri="{FF2B5EF4-FFF2-40B4-BE49-F238E27FC236}">
                <a16:creationId xmlns:a16="http://schemas.microsoft.com/office/drawing/2014/main" id="{82F21136-C965-401B-18E8-7F1EF37343E6}"/>
              </a:ext>
            </a:extLst>
          </p:cNvPr>
          <p:cNvSpPr>
            <a:spLocks noGrp="1"/>
          </p:cNvSpPr>
          <p:nvPr>
            <p:ph type="pic" sz="quarter" idx="25"/>
          </p:nvPr>
        </p:nvSpPr>
        <p:spPr/>
        <p:txBody>
          <a:bodyPr/>
          <a:lstStyle/>
          <a:p>
            <a:endParaRPr lang="fr-FR"/>
          </a:p>
        </p:txBody>
      </p:sp>
      <p:pic>
        <p:nvPicPr>
          <p:cNvPr id="27" name="Picture Placeholder 26">
            <a:extLst>
              <a:ext uri="{FF2B5EF4-FFF2-40B4-BE49-F238E27FC236}">
                <a16:creationId xmlns:a16="http://schemas.microsoft.com/office/drawing/2014/main" id="{938CB0E1-723B-4DED-6DFB-69B09113865C}"/>
              </a:ext>
            </a:extLst>
          </p:cNvPr>
          <p:cNvPicPr>
            <a:picLocks noGrp="1" noChangeAspect="1"/>
          </p:cNvPicPr>
          <p:nvPr>
            <p:ph type="pic" sz="quarter" idx="50"/>
          </p:nvPr>
        </p:nvPicPr>
        <p:blipFill rotWithShape="1">
          <a:blip r:embed="rId8"/>
          <a:srcRect l="-34554" r="-34554"/>
          <a:stretch/>
        </p:blipFill>
        <p:spPr>
          <a:prstGeom prst="rect">
            <a:avLst/>
          </a:prstGeom>
        </p:spPr>
      </p:pic>
      <p:pic>
        <p:nvPicPr>
          <p:cNvPr id="1036" name="Picture 12" descr="ML 모델 Lifecycle 관리 - MLflow | Smilegate.AI">
            <a:extLst>
              <a:ext uri="{FF2B5EF4-FFF2-40B4-BE49-F238E27FC236}">
                <a16:creationId xmlns:a16="http://schemas.microsoft.com/office/drawing/2014/main" id="{6FA64634-5F6F-0E8B-BD41-9B777A4E4776}"/>
              </a:ext>
            </a:extLst>
          </p:cNvPr>
          <p:cNvPicPr>
            <a:picLocks noGrp="1" noChangeAspect="1" noChangeArrowheads="1"/>
          </p:cNvPicPr>
          <p:nvPr>
            <p:ph type="pic" sz="quarter" idx="48"/>
          </p:nvPr>
        </p:nvPicPr>
        <p:blipFill>
          <a:blip r:embed="rId9">
            <a:extLst>
              <a:ext uri="{28A0092B-C50C-407E-A947-70E740481C1C}">
                <a14:useLocalDpi xmlns:a14="http://schemas.microsoft.com/office/drawing/2010/main" val="0"/>
              </a:ext>
            </a:extLst>
          </a:blip>
          <a:srcRect t="5685" b="568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9" name="Footer Placeholder 3">
            <a:extLst>
              <a:ext uri="{FF2B5EF4-FFF2-40B4-BE49-F238E27FC236}">
                <a16:creationId xmlns:a16="http://schemas.microsoft.com/office/drawing/2014/main" id="{1B699217-15BF-DA4B-5459-73F6415092A6}"/>
              </a:ext>
            </a:extLst>
          </p:cNvPr>
          <p:cNvSpPr>
            <a:spLocks noGrp="1"/>
          </p:cNvSpPr>
          <p:nvPr>
            <p:ph type="ftr" sz="quarter" idx="11"/>
          </p:nvPr>
        </p:nvSpPr>
        <p:spPr>
          <a:xfrm>
            <a:off x="3810199" y="6211825"/>
            <a:ext cx="4571603" cy="365125"/>
          </a:xfrm>
        </p:spPr>
        <p:txBody>
          <a:bodyPr/>
          <a:lstStyle/>
          <a:p>
            <a:r>
              <a:rPr lang="en-AU"/>
              <a:t>Foyer</a:t>
            </a:r>
          </a:p>
        </p:txBody>
      </p:sp>
      <p:sp>
        <p:nvSpPr>
          <p:cNvPr id="40" name="Slide Number Placeholder 4">
            <a:extLst>
              <a:ext uri="{FF2B5EF4-FFF2-40B4-BE49-F238E27FC236}">
                <a16:creationId xmlns:a16="http://schemas.microsoft.com/office/drawing/2014/main" id="{68DFE2E5-6303-67FD-B53D-14142017B6D3}"/>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64</a:t>
            </a:fld>
            <a:endParaRPr lang="en-AU"/>
          </a:p>
        </p:txBody>
      </p:sp>
      <p:pic>
        <p:nvPicPr>
          <p:cNvPr id="1026" name="Picture 2" descr="BeeMarketer">
            <a:extLst>
              <a:ext uri="{FF2B5EF4-FFF2-40B4-BE49-F238E27FC236}">
                <a16:creationId xmlns:a16="http://schemas.microsoft.com/office/drawing/2014/main" id="{A75F422A-843F-95F3-037A-78E3D6D11343}"/>
              </a:ext>
            </a:extLst>
          </p:cNvPr>
          <p:cNvPicPr>
            <a:picLocks noGrp="1" noChangeAspect="1" noChangeArrowheads="1"/>
          </p:cNvPicPr>
          <p:nvPr>
            <p:ph type="pic" sz="quarter" idx="24"/>
          </p:nvPr>
        </p:nvPicPr>
        <p:blipFill>
          <a:blip r:embed="rId10">
            <a:extLst>
              <a:ext uri="{28A0092B-C50C-407E-A947-70E740481C1C}">
                <a14:useLocalDpi xmlns:a14="http://schemas.microsoft.com/office/drawing/2010/main" val="0"/>
              </a:ext>
            </a:extLst>
          </a:blip>
          <a:srcRect l="11130" r="1113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032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6FF3DBC-69D7-17AC-B29A-6A3247EF8595}"/>
              </a:ext>
            </a:extLst>
          </p:cNvPr>
          <p:cNvPicPr>
            <a:picLocks noChangeAspect="1"/>
          </p:cNvPicPr>
          <p:nvPr/>
        </p:nvPicPr>
        <p:blipFill>
          <a:blip r:embed="rId2"/>
          <a:stretch>
            <a:fillRect/>
          </a:stretch>
        </p:blipFill>
        <p:spPr>
          <a:xfrm>
            <a:off x="134873" y="0"/>
            <a:ext cx="6065521" cy="6858000"/>
          </a:xfrm>
          <a:prstGeom prst="rect">
            <a:avLst/>
          </a:prstGeom>
        </p:spPr>
      </p:pic>
      <p:pic>
        <p:nvPicPr>
          <p:cNvPr id="38" name="Picture 37">
            <a:extLst>
              <a:ext uri="{FF2B5EF4-FFF2-40B4-BE49-F238E27FC236}">
                <a16:creationId xmlns:a16="http://schemas.microsoft.com/office/drawing/2014/main" id="{2D918850-CA38-2B2F-C0DF-4475A30835B3}"/>
              </a:ext>
            </a:extLst>
          </p:cNvPr>
          <p:cNvPicPr>
            <a:picLocks noChangeAspect="1"/>
          </p:cNvPicPr>
          <p:nvPr/>
        </p:nvPicPr>
        <p:blipFill>
          <a:blip r:embed="rId3"/>
          <a:stretch>
            <a:fillRect/>
          </a:stretch>
        </p:blipFill>
        <p:spPr>
          <a:xfrm>
            <a:off x="6132576" y="0"/>
            <a:ext cx="6059424" cy="6858000"/>
          </a:xfrm>
          <a:prstGeom prst="rect">
            <a:avLst/>
          </a:prstGeom>
        </p:spPr>
      </p:pic>
    </p:spTree>
    <p:extLst>
      <p:ext uri="{BB962C8B-B14F-4D97-AF65-F5344CB8AC3E}">
        <p14:creationId xmlns:p14="http://schemas.microsoft.com/office/powerpoint/2010/main" val="503918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D23B3A-78D4-C21F-E011-DB12078AD4C5}"/>
              </a:ext>
            </a:extLst>
          </p:cNvPr>
          <p:cNvSpPr>
            <a:spLocks noGrp="1"/>
          </p:cNvSpPr>
          <p:nvPr>
            <p:ph type="title"/>
          </p:nvPr>
        </p:nvSpPr>
        <p:spPr/>
        <p:txBody>
          <a:bodyPr/>
          <a:lstStyle/>
          <a:p>
            <a:r>
              <a:rPr lang="en-US"/>
              <a:t>Automate ESG Responses from LP</a:t>
            </a:r>
            <a:r>
              <a:rPr lang="en-US" cap="none"/>
              <a:t>s</a:t>
            </a:r>
            <a:r>
              <a:rPr lang="en-US"/>
              <a:t> surveys</a:t>
            </a:r>
            <a:endParaRPr lang="fr-FR"/>
          </a:p>
        </p:txBody>
      </p:sp>
      <p:sp>
        <p:nvSpPr>
          <p:cNvPr id="4" name="Text Placeholder 3">
            <a:extLst>
              <a:ext uri="{FF2B5EF4-FFF2-40B4-BE49-F238E27FC236}">
                <a16:creationId xmlns:a16="http://schemas.microsoft.com/office/drawing/2014/main" id="{441C48C1-D044-47E4-12AF-CC7270C02C6E}"/>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DBC5D50E-8EC2-A053-A26A-58C6C0EBF03A}"/>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Picture Placeholder 7" descr="Eurazeo">
            <a:extLst>
              <a:ext uri="{FF2B5EF4-FFF2-40B4-BE49-F238E27FC236}">
                <a16:creationId xmlns:a16="http://schemas.microsoft.com/office/drawing/2014/main" id="{94BBE777-0159-0B1C-0CF1-EC447181A573}"/>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7776" r="-7776"/>
          <a:stretch/>
        </p:blipFill>
        <p:spPr>
          <a:xfrm>
            <a:off x="3454400" y="5094288"/>
            <a:ext cx="1262063" cy="1092200"/>
          </a:xfrm>
          <a:prstGeom prst="rect">
            <a:avLst/>
          </a:prstGeom>
        </p:spPr>
      </p:pic>
    </p:spTree>
    <p:extLst>
      <p:ext uri="{BB962C8B-B14F-4D97-AF65-F5344CB8AC3E}">
        <p14:creationId xmlns:p14="http://schemas.microsoft.com/office/powerpoint/2010/main" val="20820681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Eurazeo, a leader in asset management and ESG integration, is facing increasing demand for accurate and detailed ESG reports</a:t>
            </a:r>
            <a:endParaRPr lang="en-AU" sz="2200" cap="none">
              <a:solidFill>
                <a:srgbClr val="000000"/>
              </a:solidFill>
              <a:latin typeface="Poppins Medium"/>
              <a:cs typeface="Poppins Medium"/>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67153"/>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0" y="1867153"/>
            <a:ext cx="78483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4230547"/>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&gt;10 000 questions</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4230546"/>
            <a:ext cx="7848380" cy="756277"/>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Limited Partners collectively send over 10,000 questions annually to EURAZEO</a:t>
            </a: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2153231"/>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Increasing demands</a:t>
            </a: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0" y="2102120"/>
            <a:ext cx="7848380" cy="858497"/>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Limited Partners (LPs) expect detailed and regular reports on ESG performance</a:t>
            </a: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3100391"/>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Complex surveys</a:t>
            </a:r>
          </a:p>
        </p:txBody>
      </p:sp>
      <p:sp>
        <p:nvSpPr>
          <p:cNvPr id="28" name="TextBox 27">
            <a:extLst>
              <a:ext uri="{FF2B5EF4-FFF2-40B4-BE49-F238E27FC236}">
                <a16:creationId xmlns:a16="http://schemas.microsoft.com/office/drawing/2014/main" id="{A37A497F-D525-593F-527A-AC9C33818E86}"/>
              </a:ext>
            </a:extLst>
          </p:cNvPr>
          <p:cNvSpPr txBox="1"/>
          <p:nvPr/>
        </p:nvSpPr>
        <p:spPr>
          <a:xfrm>
            <a:off x="3505199" y="3104379"/>
            <a:ext cx="7848381" cy="756277"/>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LPs send questionnaires covering hundreds of specific questions for each portfolio, with complex technical and regulatory requirements that comply with international standards such as SFDR, EU Taxonomy, etc.</a:t>
            </a: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1" name="Footer Placeholder 3">
            <a:extLst>
              <a:ext uri="{FF2B5EF4-FFF2-40B4-BE49-F238E27FC236}">
                <a16:creationId xmlns:a16="http://schemas.microsoft.com/office/drawing/2014/main" id="{40312DC5-BDFC-588F-A9DC-750AF50C936A}"/>
              </a:ext>
            </a:extLst>
          </p:cNvPr>
          <p:cNvSpPr>
            <a:spLocks noGrp="1"/>
          </p:cNvSpPr>
          <p:nvPr>
            <p:ph type="ftr" sz="quarter" idx="11"/>
          </p:nvPr>
        </p:nvSpPr>
        <p:spPr>
          <a:xfrm>
            <a:off x="3810199" y="6211825"/>
            <a:ext cx="4571603" cy="365125"/>
          </a:xfrm>
        </p:spPr>
        <p:txBody>
          <a:bodyPr/>
          <a:lstStyle/>
          <a:p>
            <a:r>
              <a:rPr lang="en-AU"/>
              <a:t>EURAZEO</a:t>
            </a:r>
          </a:p>
        </p:txBody>
      </p:sp>
      <p:sp>
        <p:nvSpPr>
          <p:cNvPr id="32" name="Slide Number Placeholder 4">
            <a:extLst>
              <a:ext uri="{FF2B5EF4-FFF2-40B4-BE49-F238E27FC236}">
                <a16:creationId xmlns:a16="http://schemas.microsoft.com/office/drawing/2014/main" id="{9CF878C5-CA2B-3F35-BFD3-D5F58118599A}"/>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67</a:t>
            </a:fld>
            <a:endParaRPr lang="en-AU"/>
          </a:p>
        </p:txBody>
      </p:sp>
      <p:sp>
        <p:nvSpPr>
          <p:cNvPr id="3" name="TextBox 2">
            <a:extLst>
              <a:ext uri="{FF2B5EF4-FFF2-40B4-BE49-F238E27FC236}">
                <a16:creationId xmlns:a16="http://schemas.microsoft.com/office/drawing/2014/main" id="{DEA0A7A1-EFAF-81A7-9B8F-4210271BA3A9}"/>
              </a:ext>
            </a:extLst>
          </p:cNvPr>
          <p:cNvSpPr txBox="1"/>
          <p:nvPr/>
        </p:nvSpPr>
        <p:spPr>
          <a:xfrm>
            <a:off x="3505200" y="5106619"/>
            <a:ext cx="7848381" cy="756276"/>
          </a:xfrm>
          <a:prstGeom prst="rect">
            <a:avLst/>
          </a:prstGeom>
          <a:noFill/>
        </p:spPr>
        <p:txBody>
          <a:bodyPr wrap="square" lIns="91440" tIns="45720" rIns="91440" bIns="45720"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latin typeface="Lato Light"/>
                <a:ea typeface="Lato Light"/>
                <a:cs typeface="Lato Light"/>
              </a:rPr>
              <a:t>The complexity of the responses requires meticulous work from Eurazeo's ESG teams, with 10 minutes per question, reaching up to 12.5 hours per survey</a:t>
            </a:r>
            <a:endParaRPr lang="en-AU">
              <a:latin typeface="Lato Light"/>
              <a:ea typeface="Lato Light"/>
              <a:cs typeface="Lato Light"/>
            </a:endParaRPr>
          </a:p>
        </p:txBody>
      </p:sp>
      <p:pic>
        <p:nvPicPr>
          <p:cNvPr id="5" name="Picture Placeholder 7" descr="Eurazeo">
            <a:extLst>
              <a:ext uri="{FF2B5EF4-FFF2-40B4-BE49-F238E27FC236}">
                <a16:creationId xmlns:a16="http://schemas.microsoft.com/office/drawing/2014/main" id="{64512ED3-8DE4-A49C-D7E6-E1530F4A2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59802" y="365746"/>
            <a:ext cx="816587" cy="816374"/>
          </a:xfrm>
          <a:prstGeom prst="rect">
            <a:avLst/>
          </a:prstGeom>
        </p:spPr>
      </p:pic>
      <p:sp>
        <p:nvSpPr>
          <p:cNvPr id="7" name="TextBox 6">
            <a:extLst>
              <a:ext uri="{FF2B5EF4-FFF2-40B4-BE49-F238E27FC236}">
                <a16:creationId xmlns:a16="http://schemas.microsoft.com/office/drawing/2014/main" id="{3C956C24-2E2D-6CDB-BD1D-88663F4AD359}"/>
              </a:ext>
            </a:extLst>
          </p:cNvPr>
          <p:cNvSpPr txBox="1"/>
          <p:nvPr/>
        </p:nvSpPr>
        <p:spPr>
          <a:xfrm>
            <a:off x="838418" y="5190691"/>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10 minutes par question</a:t>
            </a:r>
          </a:p>
        </p:txBody>
      </p:sp>
      <p:sp>
        <p:nvSpPr>
          <p:cNvPr id="2" name="Date Placeholder 2">
            <a:extLst>
              <a:ext uri="{FF2B5EF4-FFF2-40B4-BE49-F238E27FC236}">
                <a16:creationId xmlns:a16="http://schemas.microsoft.com/office/drawing/2014/main" id="{4B405348-0955-72F0-A07B-32A5A70705DE}"/>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525094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en-AU"/>
              <a:t>EURAZEO</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68</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The deadlock of manual methods: an impossible equation between workload, speed, and accuracy in ESG responses</a:t>
            </a:r>
            <a:endParaRPr lang="fr-FR" sz="2200" cap="none">
              <a:solidFill>
                <a:srgbClr val="000000"/>
              </a:solidFill>
              <a:latin typeface="Poppins Medium"/>
              <a:cs typeface="Poppins Medium"/>
            </a:endParaRPr>
          </a:p>
        </p:txBody>
      </p:sp>
      <p:sp>
        <p:nvSpPr>
          <p:cNvPr id="20" name="Rectangle 19">
            <a:extLst>
              <a:ext uri="{FF2B5EF4-FFF2-40B4-BE49-F238E27FC236}">
                <a16:creationId xmlns:a16="http://schemas.microsoft.com/office/drawing/2014/main" id="{88414A59-F6F6-51F9-C0B2-299E2C972490}"/>
              </a:ext>
            </a:extLst>
          </p:cNvPr>
          <p:cNvSpPr/>
          <p:nvPr/>
        </p:nvSpPr>
        <p:spPr>
          <a:xfrm>
            <a:off x="888921" y="1869026"/>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21" name="Rectangle 20">
            <a:extLst>
              <a:ext uri="{FF2B5EF4-FFF2-40B4-BE49-F238E27FC236}">
                <a16:creationId xmlns:a16="http://schemas.microsoft.com/office/drawing/2014/main" id="{E36CA6B6-817B-CBF7-D7E9-E9192342D49E}"/>
              </a:ext>
            </a:extLst>
          </p:cNvPr>
          <p:cNvSpPr/>
          <p:nvPr/>
        </p:nvSpPr>
        <p:spPr>
          <a:xfrm>
            <a:off x="3159630" y="1869026"/>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 name="TextBox 1">
            <a:extLst>
              <a:ext uri="{FF2B5EF4-FFF2-40B4-BE49-F238E27FC236}">
                <a16:creationId xmlns:a16="http://schemas.microsoft.com/office/drawing/2014/main" id="{23A55DB5-299D-A7CF-1531-4E1B5CEFF0EC}"/>
              </a:ext>
            </a:extLst>
          </p:cNvPr>
          <p:cNvSpPr txBox="1"/>
          <p:nvPr/>
        </p:nvSpPr>
        <p:spPr>
          <a:xfrm>
            <a:off x="3159630" y="4755965"/>
            <a:ext cx="5145225" cy="1200329"/>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Risk of non-compliance and delays: Meeting deadlines is critical to satisfy LPs, but the manual approach increases the risk of delays or incomplete responses</a:t>
            </a:r>
            <a:endParaRPr lang="en-AU">
              <a:solidFill>
                <a:srgbClr val="000000"/>
              </a:solidFill>
              <a:latin typeface="Lato Light"/>
              <a:ea typeface="Lato Light"/>
              <a:cs typeface="Lato Light"/>
            </a:endParaRPr>
          </a:p>
        </p:txBody>
      </p:sp>
      <p:cxnSp>
        <p:nvCxnSpPr>
          <p:cNvPr id="9" name="Straight Connector 8">
            <a:extLst>
              <a:ext uri="{FF2B5EF4-FFF2-40B4-BE49-F238E27FC236}">
                <a16:creationId xmlns:a16="http://schemas.microsoft.com/office/drawing/2014/main" id="{B3B88BE6-9364-9C8C-7BAC-41C0956DBED4}"/>
              </a:ext>
            </a:extLst>
          </p:cNvPr>
          <p:cNvCxnSpPr>
            <a:cxnSpLocks/>
          </p:cNvCxnSpPr>
          <p:nvPr/>
        </p:nvCxnSpPr>
        <p:spPr>
          <a:xfrm>
            <a:off x="8707933" y="1733934"/>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pic>
        <p:nvPicPr>
          <p:cNvPr id="7" name="Picture Placeholder 7" descr="Eurazeo">
            <a:extLst>
              <a:ext uri="{FF2B5EF4-FFF2-40B4-BE49-F238E27FC236}">
                <a16:creationId xmlns:a16="http://schemas.microsoft.com/office/drawing/2014/main" id="{734F17B1-E87F-FA6A-6E2C-A91F9F1A44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59802" y="365746"/>
            <a:ext cx="816587" cy="816374"/>
          </a:xfrm>
          <a:prstGeom prst="rect">
            <a:avLst/>
          </a:prstGeom>
        </p:spPr>
      </p:pic>
      <p:sp>
        <p:nvSpPr>
          <p:cNvPr id="10" name="Rectangle 9">
            <a:extLst>
              <a:ext uri="{FF2B5EF4-FFF2-40B4-BE49-F238E27FC236}">
                <a16:creationId xmlns:a16="http://schemas.microsoft.com/office/drawing/2014/main" id="{68B11D9E-EFD6-B80D-9A86-0977D275CDD7}"/>
              </a:ext>
            </a:extLst>
          </p:cNvPr>
          <p:cNvSpPr/>
          <p:nvPr/>
        </p:nvSpPr>
        <p:spPr>
          <a:xfrm flipV="1">
            <a:off x="9357359" y="1869026"/>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8F6C4373-8C0D-FE47-812D-034C187852E9}"/>
              </a:ext>
            </a:extLst>
          </p:cNvPr>
          <p:cNvSpPr txBox="1"/>
          <p:nvPr/>
        </p:nvSpPr>
        <p:spPr>
          <a:xfrm>
            <a:off x="9357359" y="1645916"/>
            <a:ext cx="2361981" cy="22123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12" name="TextBox 11">
            <a:extLst>
              <a:ext uri="{FF2B5EF4-FFF2-40B4-BE49-F238E27FC236}">
                <a16:creationId xmlns:a16="http://schemas.microsoft.com/office/drawing/2014/main" id="{C393BF97-4ED3-EE9C-3F67-A5DECD09A834}"/>
              </a:ext>
            </a:extLst>
          </p:cNvPr>
          <p:cNvSpPr txBox="1"/>
          <p:nvPr/>
        </p:nvSpPr>
        <p:spPr>
          <a:xfrm>
            <a:off x="9357359" y="2240764"/>
            <a:ext cx="2410223" cy="3622131"/>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Risks of inconsistency</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Risks of non-compliance</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Shadow AI</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B00E8FE5-980E-8CF2-7757-930A45299C20}"/>
              </a:ext>
            </a:extLst>
          </p:cNvPr>
          <p:cNvSpPr txBox="1"/>
          <p:nvPr/>
        </p:nvSpPr>
        <p:spPr>
          <a:xfrm>
            <a:off x="3128200" y="2140166"/>
            <a:ext cx="5145225" cy="923330"/>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Diversity of surveys’ formats and specific requirements of LPs increase the likelihood of discrepancies in the quality of the responses</a:t>
            </a:r>
            <a:endParaRPr lang="fr-FR">
              <a:solidFill>
                <a:srgbClr val="000000"/>
              </a:solidFill>
              <a:latin typeface="Lato Light"/>
              <a:ea typeface="Lato Light"/>
              <a:cs typeface="Lato Light"/>
            </a:endParaRPr>
          </a:p>
        </p:txBody>
      </p:sp>
      <p:sp>
        <p:nvSpPr>
          <p:cNvPr id="16" name="TextBox 15">
            <a:extLst>
              <a:ext uri="{FF2B5EF4-FFF2-40B4-BE49-F238E27FC236}">
                <a16:creationId xmlns:a16="http://schemas.microsoft.com/office/drawing/2014/main" id="{6316D87A-5731-37BA-0C8A-211A72B17748}"/>
              </a:ext>
            </a:extLst>
          </p:cNvPr>
          <p:cNvSpPr txBox="1"/>
          <p:nvPr/>
        </p:nvSpPr>
        <p:spPr>
          <a:xfrm>
            <a:off x="654571" y="2401776"/>
            <a:ext cx="2211184" cy="400110"/>
          </a:xfrm>
          <a:prstGeom prst="rect">
            <a:avLst/>
          </a:prstGeom>
          <a:noFill/>
        </p:spPr>
        <p:txBody>
          <a:bodyPr wrap="square" lIns="91440" tIns="45720" rIns="91440" bIns="45720" rtlCol="0" anchor="ctr">
            <a:spAutoFit/>
          </a:bodyPr>
          <a:lstStyle/>
          <a:p>
            <a:pPr algn="ctr"/>
            <a:r>
              <a:rPr lang="en-AU" sz="2000">
                <a:solidFill>
                  <a:srgbClr val="000000"/>
                </a:solidFill>
                <a:latin typeface="Poppins Medium"/>
                <a:ea typeface="Lato Light"/>
                <a:cs typeface="Poppins Medium"/>
              </a:rPr>
              <a:t>Heterogeneous</a:t>
            </a:r>
          </a:p>
        </p:txBody>
      </p:sp>
      <p:sp>
        <p:nvSpPr>
          <p:cNvPr id="17" name="TextBox 16">
            <a:extLst>
              <a:ext uri="{FF2B5EF4-FFF2-40B4-BE49-F238E27FC236}">
                <a16:creationId xmlns:a16="http://schemas.microsoft.com/office/drawing/2014/main" id="{9363DE0A-FF28-EAF1-346B-1BC0352B967E}"/>
              </a:ext>
            </a:extLst>
          </p:cNvPr>
          <p:cNvSpPr txBox="1"/>
          <p:nvPr/>
        </p:nvSpPr>
        <p:spPr>
          <a:xfrm>
            <a:off x="888921" y="5156074"/>
            <a:ext cx="1742484" cy="400110"/>
          </a:xfrm>
          <a:prstGeom prst="rect">
            <a:avLst/>
          </a:prstGeom>
          <a:noFill/>
        </p:spPr>
        <p:txBody>
          <a:bodyPr wrap="square" lIns="91440" tIns="45720" rIns="91440" bIns="45720" rtlCol="0" anchor="ctr">
            <a:spAutoFit/>
          </a:bodyPr>
          <a:lstStyle>
            <a:defPPr rtl="0">
              <a:defRPr lang="fr-FR"/>
            </a:defPPr>
            <a:lvl1pPr algn="ctr">
              <a:defRPr sz="2000"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fr-FR" b="0">
                <a:latin typeface="Poppins Medium"/>
                <a:ea typeface="Lato Light"/>
                <a:cs typeface="Poppins Medium"/>
              </a:rPr>
              <a:t>Manual</a:t>
            </a:r>
          </a:p>
        </p:txBody>
      </p:sp>
      <p:sp>
        <p:nvSpPr>
          <p:cNvPr id="18" name="TextBox 17">
            <a:extLst>
              <a:ext uri="{FF2B5EF4-FFF2-40B4-BE49-F238E27FC236}">
                <a16:creationId xmlns:a16="http://schemas.microsoft.com/office/drawing/2014/main" id="{7469A5E5-CEF9-D6E0-F2F6-B847508A965E}"/>
              </a:ext>
            </a:extLst>
          </p:cNvPr>
          <p:cNvSpPr txBox="1"/>
          <p:nvPr/>
        </p:nvSpPr>
        <p:spPr>
          <a:xfrm>
            <a:off x="888921" y="3141884"/>
            <a:ext cx="1742484" cy="1354217"/>
          </a:xfrm>
          <a:prstGeom prst="rect">
            <a:avLst/>
          </a:prstGeom>
          <a:noFill/>
        </p:spPr>
        <p:txBody>
          <a:bodyPr wrap="square" lIns="91440" tIns="45720" rIns="91440" bIns="45720" rtlCol="0" anchor="ctr">
            <a:spAutoFit/>
          </a:bodyPr>
          <a:lstStyle>
            <a:defPPr rtl="0">
              <a:defRPr lang="fr-FR"/>
            </a:defPPr>
            <a:lvl1pPr algn="ctr">
              <a:defRPr sz="2000"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AU" b="0">
                <a:latin typeface="Poppins Medium"/>
                <a:ea typeface="Lato Light"/>
                <a:cs typeface="Poppins Medium"/>
              </a:rPr>
              <a:t>Tight </a:t>
            </a:r>
            <a:r>
              <a:rPr lang="en-AU" sz="2200" b="0">
                <a:latin typeface="Poppins Medium"/>
                <a:ea typeface="+mj-ea"/>
                <a:cs typeface="Poppins Medium"/>
              </a:rPr>
              <a:t>deadlines</a:t>
            </a:r>
            <a:r>
              <a:rPr lang="en-AU" b="0">
                <a:latin typeface="Poppins Medium"/>
                <a:ea typeface="Lato Light"/>
                <a:cs typeface="Poppins Medium"/>
              </a:rPr>
              <a:t>, limited resources</a:t>
            </a:r>
          </a:p>
        </p:txBody>
      </p:sp>
      <p:sp>
        <p:nvSpPr>
          <p:cNvPr id="19" name="TextBox 18">
            <a:extLst>
              <a:ext uri="{FF2B5EF4-FFF2-40B4-BE49-F238E27FC236}">
                <a16:creationId xmlns:a16="http://schemas.microsoft.com/office/drawing/2014/main" id="{B7D8D21E-35AB-8339-CA11-85F902CFCFD4}"/>
              </a:ext>
            </a:extLst>
          </p:cNvPr>
          <p:cNvSpPr txBox="1"/>
          <p:nvPr/>
        </p:nvSpPr>
        <p:spPr>
          <a:xfrm>
            <a:off x="3128200" y="3220833"/>
            <a:ext cx="5145225" cy="1200329"/>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Completing an entire questionnaire takes around 12.5 hours, which increases the risk of delays, errors, or incomplete responses when multiple campaigns need to be managed simultaneously</a:t>
            </a:r>
            <a:endParaRPr lang="fr-FR">
              <a:solidFill>
                <a:srgbClr val="000000"/>
              </a:solidFill>
              <a:latin typeface="Lato Light"/>
              <a:ea typeface="Lato Light"/>
              <a:cs typeface="Lato Light"/>
            </a:endParaRPr>
          </a:p>
        </p:txBody>
      </p:sp>
    </p:spTree>
    <p:extLst>
      <p:ext uri="{BB962C8B-B14F-4D97-AF65-F5344CB8AC3E}">
        <p14:creationId xmlns:p14="http://schemas.microsoft.com/office/powerpoint/2010/main" val="3782809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4CBB843-5BC2-2575-B234-FC5C0E7138A3}"/>
              </a:ext>
            </a:extLst>
          </p:cNvPr>
          <p:cNvSpPr txBox="1"/>
          <p:nvPr/>
        </p:nvSpPr>
        <p:spPr>
          <a:xfrm>
            <a:off x="4283555" y="1478753"/>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Performance</a:t>
            </a:r>
          </a:p>
        </p:txBody>
      </p:sp>
      <p:sp>
        <p:nvSpPr>
          <p:cNvPr id="24" name="TextBox 23">
            <a:extLst>
              <a:ext uri="{FF2B5EF4-FFF2-40B4-BE49-F238E27FC236}">
                <a16:creationId xmlns:a16="http://schemas.microsoft.com/office/drawing/2014/main" id="{B7F4FB36-821F-22BF-4735-55C27CB71A64}"/>
              </a:ext>
            </a:extLst>
          </p:cNvPr>
          <p:cNvSpPr txBox="1"/>
          <p:nvPr/>
        </p:nvSpPr>
        <p:spPr>
          <a:xfrm>
            <a:off x="363690" y="1409619"/>
            <a:ext cx="3473331" cy="507600"/>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Artificial Intelligence Models</a:t>
            </a:r>
          </a:p>
        </p:txBody>
      </p:sp>
      <p:sp>
        <p:nvSpPr>
          <p:cNvPr id="26" name="TextBox 25">
            <a:extLst>
              <a:ext uri="{FF2B5EF4-FFF2-40B4-BE49-F238E27FC236}">
                <a16:creationId xmlns:a16="http://schemas.microsoft.com/office/drawing/2014/main" id="{A450C092-AC07-DD2D-69AF-69CCD3E70EBC}"/>
              </a:ext>
            </a:extLst>
          </p:cNvPr>
          <p:cNvSpPr txBox="1"/>
          <p:nvPr/>
        </p:nvSpPr>
        <p:spPr>
          <a:xfrm>
            <a:off x="8245251" y="1478753"/>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sz="1800">
                <a:latin typeface="Poppins Medium"/>
                <a:ea typeface="Lato Light"/>
                <a:cs typeface="Poppins Medium"/>
              </a:rPr>
              <a:t>Business Impact</a:t>
            </a:r>
          </a:p>
        </p:txBody>
      </p:sp>
      <p:sp>
        <p:nvSpPr>
          <p:cNvPr id="2" name="Title 1">
            <a:extLst>
              <a:ext uri="{FF2B5EF4-FFF2-40B4-BE49-F238E27FC236}">
                <a16:creationId xmlns:a16="http://schemas.microsoft.com/office/drawing/2014/main" id="{653C7A2F-E081-E0B9-E84C-A9EBE076B832}"/>
              </a:ext>
            </a:extLst>
          </p:cNvPr>
          <p:cNvSpPr>
            <a:spLocks noGrp="1"/>
          </p:cNvSpPr>
          <p:nvPr>
            <p:ph type="title"/>
          </p:nvPr>
        </p:nvSpPr>
        <p:spPr>
          <a:noFill/>
        </p:spPr>
        <p:txBody>
          <a:bodyPr vert="horz" lIns="91440" tIns="45720" rIns="91440" bIns="45720" rtlCol="0" anchor="ctr">
            <a:noAutofit/>
          </a:bodyPr>
          <a:lstStyle/>
          <a:p>
            <a:r>
              <a:rPr lang="en-US" sz="2200" cap="none">
                <a:solidFill>
                  <a:srgbClr val="000000"/>
                </a:solidFill>
              </a:rPr>
              <a:t>Adoption of an AI Tool to Automate ESG Responses</a:t>
            </a:r>
            <a:endParaRPr lang="en-AU" sz="2200" cap="none">
              <a:solidFill>
                <a:srgbClr val="000000"/>
              </a:solidFill>
            </a:endParaRPr>
          </a:p>
        </p:txBody>
      </p:sp>
      <p:sp>
        <p:nvSpPr>
          <p:cNvPr id="15" name="Footer Placeholder 3">
            <a:extLst>
              <a:ext uri="{FF2B5EF4-FFF2-40B4-BE49-F238E27FC236}">
                <a16:creationId xmlns:a16="http://schemas.microsoft.com/office/drawing/2014/main" id="{E01DCC84-1D38-68C3-132C-D2E3E45136E7}"/>
              </a:ext>
            </a:extLst>
          </p:cNvPr>
          <p:cNvSpPr>
            <a:spLocks noGrp="1"/>
          </p:cNvSpPr>
          <p:nvPr>
            <p:ph type="ftr" sz="quarter" idx="11"/>
          </p:nvPr>
        </p:nvSpPr>
        <p:spPr>
          <a:xfrm>
            <a:off x="3810199" y="6211825"/>
            <a:ext cx="4571603" cy="365125"/>
          </a:xfrm>
        </p:spPr>
        <p:txBody>
          <a:bodyPr/>
          <a:lstStyle/>
          <a:p>
            <a:r>
              <a:rPr lang="en-AU"/>
              <a:t>EURAZEO</a:t>
            </a:r>
          </a:p>
        </p:txBody>
      </p:sp>
      <p:sp>
        <p:nvSpPr>
          <p:cNvPr id="17" name="Slide Number Placeholder 4">
            <a:extLst>
              <a:ext uri="{FF2B5EF4-FFF2-40B4-BE49-F238E27FC236}">
                <a16:creationId xmlns:a16="http://schemas.microsoft.com/office/drawing/2014/main" id="{4816BD93-FA30-6C72-E513-645262587AE0}"/>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69</a:t>
            </a:fld>
            <a:endParaRPr lang="en-AU"/>
          </a:p>
        </p:txBody>
      </p:sp>
      <p:sp>
        <p:nvSpPr>
          <p:cNvPr id="4" name="TextBox 3">
            <a:extLst>
              <a:ext uri="{FF2B5EF4-FFF2-40B4-BE49-F238E27FC236}">
                <a16:creationId xmlns:a16="http://schemas.microsoft.com/office/drawing/2014/main" id="{7178B7B1-567F-A675-AD6A-DDD01280DAAB}"/>
              </a:ext>
            </a:extLst>
          </p:cNvPr>
          <p:cNvSpPr txBox="1"/>
          <p:nvPr/>
        </p:nvSpPr>
        <p:spPr>
          <a:xfrm>
            <a:off x="5081518" y="2327490"/>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2mn</a:t>
            </a:r>
          </a:p>
        </p:txBody>
      </p:sp>
      <p:sp>
        <p:nvSpPr>
          <p:cNvPr id="5" name="Content Placeholder 2">
            <a:extLst>
              <a:ext uri="{FF2B5EF4-FFF2-40B4-BE49-F238E27FC236}">
                <a16:creationId xmlns:a16="http://schemas.microsoft.com/office/drawing/2014/main" id="{CDBA6C12-F491-F189-829B-5D7821E4B0B8}"/>
              </a:ext>
            </a:extLst>
          </p:cNvPr>
          <p:cNvSpPr txBox="1">
            <a:spLocks/>
          </p:cNvSpPr>
          <p:nvPr/>
        </p:nvSpPr>
        <p:spPr>
          <a:xfrm>
            <a:off x="4461393" y="3227010"/>
            <a:ext cx="2778090" cy="2599465"/>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r>
              <a:rPr lang="en-US"/>
              <a:t>AI answers a question in </a:t>
            </a:r>
            <a:r>
              <a:rPr lang="en-US" b="1"/>
              <a:t>2 minutes </a:t>
            </a:r>
            <a:r>
              <a:rPr lang="en-US"/>
              <a:t>(vs. 10 minutes for a human)  </a:t>
            </a:r>
          </a:p>
          <a:p>
            <a:r>
              <a:rPr lang="en-US" b="1"/>
              <a:t>90% </a:t>
            </a:r>
            <a:r>
              <a:rPr lang="en-US"/>
              <a:t>accuracy rate  </a:t>
            </a:r>
          </a:p>
          <a:p>
            <a:r>
              <a:rPr lang="en-US" b="1">
                <a:latin typeface="Lato Light"/>
                <a:ea typeface="Lato Light"/>
                <a:cs typeface="Lato Light"/>
              </a:rPr>
              <a:t>Scalability</a:t>
            </a:r>
            <a:r>
              <a:rPr lang="en-US">
                <a:latin typeface="Lato Light"/>
                <a:ea typeface="Lato Light"/>
                <a:cs typeface="Lato Light"/>
              </a:rPr>
              <a:t>: Ability to handle thousands of questions simultaneously</a:t>
            </a:r>
          </a:p>
        </p:txBody>
      </p:sp>
      <p:sp>
        <p:nvSpPr>
          <p:cNvPr id="12" name="Content Placeholder 2">
            <a:extLst>
              <a:ext uri="{FF2B5EF4-FFF2-40B4-BE49-F238E27FC236}">
                <a16:creationId xmlns:a16="http://schemas.microsoft.com/office/drawing/2014/main" id="{84FB955E-488C-8873-119B-470B79C1558F}"/>
              </a:ext>
            </a:extLst>
          </p:cNvPr>
          <p:cNvSpPr txBox="1">
            <a:spLocks/>
          </p:cNvSpPr>
          <p:nvPr/>
        </p:nvSpPr>
        <p:spPr>
          <a:xfrm>
            <a:off x="363689" y="3678621"/>
            <a:ext cx="3473332" cy="2333070"/>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a:t>Connection with </a:t>
            </a:r>
            <a:r>
              <a:rPr lang="en-US" b="1"/>
              <a:t>Snowflake</a:t>
            </a:r>
            <a:r>
              <a:rPr lang="en-US"/>
              <a:t> to process natural language queries</a:t>
            </a:r>
          </a:p>
        </p:txBody>
      </p:sp>
      <p:sp>
        <p:nvSpPr>
          <p:cNvPr id="13" name="TextBox 12">
            <a:extLst>
              <a:ext uri="{FF2B5EF4-FFF2-40B4-BE49-F238E27FC236}">
                <a16:creationId xmlns:a16="http://schemas.microsoft.com/office/drawing/2014/main" id="{C81F3A73-86EA-F251-4F98-0F6941BB2791}"/>
              </a:ext>
            </a:extLst>
          </p:cNvPr>
          <p:cNvSpPr txBox="1"/>
          <p:nvPr/>
        </p:nvSpPr>
        <p:spPr>
          <a:xfrm>
            <a:off x="954942" y="2558323"/>
            <a:ext cx="2290826" cy="461665"/>
          </a:xfrm>
          <a:prstGeom prst="rect">
            <a:avLst/>
          </a:prstGeom>
          <a:noFill/>
        </p:spPr>
        <p:txBody>
          <a:bodyPr wrap="square" rtlCol="0" anchor="ctr">
            <a:spAutoFit/>
          </a:bodyPr>
          <a:lstStyle/>
          <a:p>
            <a:pPr algn="ctr"/>
            <a:r>
              <a:rPr lang="fr-FR" sz="2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GPT-4</a:t>
            </a:r>
          </a:p>
        </p:txBody>
      </p:sp>
      <p:sp>
        <p:nvSpPr>
          <p:cNvPr id="18" name="Content Placeholder 2">
            <a:extLst>
              <a:ext uri="{FF2B5EF4-FFF2-40B4-BE49-F238E27FC236}">
                <a16:creationId xmlns:a16="http://schemas.microsoft.com/office/drawing/2014/main" id="{0E241791-782D-5AC9-E89F-56DCF3A9BB68}"/>
              </a:ext>
            </a:extLst>
          </p:cNvPr>
          <p:cNvSpPr txBox="1">
            <a:spLocks/>
          </p:cNvSpPr>
          <p:nvPr/>
        </p:nvSpPr>
        <p:spPr>
          <a:xfrm>
            <a:off x="9366947" y="2171018"/>
            <a:ext cx="2762240" cy="1313151"/>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buNone/>
            </a:pPr>
            <a:r>
              <a:rPr lang="en-US"/>
              <a:t>Reduction in the time required to answer a question</a:t>
            </a:r>
          </a:p>
          <a:p>
            <a:pPr marL="0" indent="0">
              <a:buNone/>
            </a:pPr>
            <a:r>
              <a:rPr lang="en-US" sz="1800"/>
              <a:t>80% reduction in processing time per questionnaire, going from 12.5 hours to 2.5 hours with AI.</a:t>
            </a:r>
          </a:p>
        </p:txBody>
      </p:sp>
      <p:sp>
        <p:nvSpPr>
          <p:cNvPr id="20" name="TextBox 19">
            <a:extLst>
              <a:ext uri="{FF2B5EF4-FFF2-40B4-BE49-F238E27FC236}">
                <a16:creationId xmlns:a16="http://schemas.microsoft.com/office/drawing/2014/main" id="{A74FC0AD-B435-4556-59AD-6337EE601A5F}"/>
              </a:ext>
            </a:extLst>
          </p:cNvPr>
          <p:cNvSpPr txBox="1"/>
          <p:nvPr/>
        </p:nvSpPr>
        <p:spPr>
          <a:xfrm>
            <a:off x="7624463" y="2365928"/>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80%</a:t>
            </a:r>
          </a:p>
        </p:txBody>
      </p:sp>
      <p:cxnSp>
        <p:nvCxnSpPr>
          <p:cNvPr id="25" name="Straight Connector 24">
            <a:extLst>
              <a:ext uri="{FF2B5EF4-FFF2-40B4-BE49-F238E27FC236}">
                <a16:creationId xmlns:a16="http://schemas.microsoft.com/office/drawing/2014/main" id="{0F10FBEF-7E3E-FCD0-3323-A0A77EBD396C}"/>
              </a:ext>
            </a:extLst>
          </p:cNvPr>
          <p:cNvCxnSpPr>
            <a:cxnSpLocks/>
          </p:cNvCxnSpPr>
          <p:nvPr/>
        </p:nvCxnSpPr>
        <p:spPr>
          <a:xfrm>
            <a:off x="4129423" y="1634001"/>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0B94E0-AE4B-789E-704A-F3FE4FD88C8F}"/>
              </a:ext>
            </a:extLst>
          </p:cNvPr>
          <p:cNvCxnSpPr>
            <a:cxnSpLocks/>
          </p:cNvCxnSpPr>
          <p:nvPr/>
        </p:nvCxnSpPr>
        <p:spPr>
          <a:xfrm>
            <a:off x="7489934" y="1634001"/>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A95805E-F712-8195-02A1-4ECC2DD327CC}"/>
              </a:ext>
            </a:extLst>
          </p:cNvPr>
          <p:cNvSpPr/>
          <p:nvPr/>
        </p:nvSpPr>
        <p:spPr>
          <a:xfrm flipV="1">
            <a:off x="363681" y="1877192"/>
            <a:ext cx="3473332"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0" name="Rectangle 29">
            <a:extLst>
              <a:ext uri="{FF2B5EF4-FFF2-40B4-BE49-F238E27FC236}">
                <a16:creationId xmlns:a16="http://schemas.microsoft.com/office/drawing/2014/main" id="{142FFFDD-7C4B-E0BA-4C16-71135A851EC8}"/>
              </a:ext>
            </a:extLst>
          </p:cNvPr>
          <p:cNvSpPr/>
          <p:nvPr/>
        </p:nvSpPr>
        <p:spPr>
          <a:xfrm>
            <a:off x="4419441" y="1877192"/>
            <a:ext cx="2778083"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1" name="Rectangle 30">
            <a:extLst>
              <a:ext uri="{FF2B5EF4-FFF2-40B4-BE49-F238E27FC236}">
                <a16:creationId xmlns:a16="http://schemas.microsoft.com/office/drawing/2014/main" id="{4350111C-B2A9-43E6-A064-A78F51A5EC49}"/>
              </a:ext>
            </a:extLst>
          </p:cNvPr>
          <p:cNvSpPr/>
          <p:nvPr/>
        </p:nvSpPr>
        <p:spPr>
          <a:xfrm>
            <a:off x="7782339" y="1877192"/>
            <a:ext cx="4045970"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5" name="Content Placeholder 2">
            <a:extLst>
              <a:ext uri="{FF2B5EF4-FFF2-40B4-BE49-F238E27FC236}">
                <a16:creationId xmlns:a16="http://schemas.microsoft.com/office/drawing/2014/main" id="{321DF9DD-20CF-1A41-1BDE-6A0DC6E438CB}"/>
              </a:ext>
            </a:extLst>
          </p:cNvPr>
          <p:cNvSpPr txBox="1">
            <a:spLocks/>
          </p:cNvSpPr>
          <p:nvPr/>
        </p:nvSpPr>
        <p:spPr>
          <a:xfrm>
            <a:off x="9366947" y="4749669"/>
            <a:ext cx="2762240" cy="877519"/>
          </a:xfrm>
          <a:prstGeom prst="rect">
            <a:avLst/>
          </a:prstGeom>
          <a:noFill/>
        </p:spPr>
        <p:txBody>
          <a:bodyPr wrap="square"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buNone/>
            </a:pPr>
            <a:r>
              <a:rPr lang="en-US"/>
              <a:t>70% of cost reduction with automation</a:t>
            </a:r>
            <a:endParaRPr lang="fr-FR" sz="1800" b="1"/>
          </a:p>
        </p:txBody>
      </p:sp>
      <p:pic>
        <p:nvPicPr>
          <p:cNvPr id="3" name="Picture Placeholder 7" descr="Eurazeo">
            <a:extLst>
              <a:ext uri="{FF2B5EF4-FFF2-40B4-BE49-F238E27FC236}">
                <a16:creationId xmlns:a16="http://schemas.microsoft.com/office/drawing/2014/main" id="{91B2C947-E38D-FA21-E2A4-04019574D2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59802" y="365746"/>
            <a:ext cx="816587" cy="816374"/>
          </a:xfrm>
          <a:prstGeom prst="rect">
            <a:avLst/>
          </a:prstGeom>
        </p:spPr>
      </p:pic>
      <p:sp>
        <p:nvSpPr>
          <p:cNvPr id="8" name="TextBox 7">
            <a:extLst>
              <a:ext uri="{FF2B5EF4-FFF2-40B4-BE49-F238E27FC236}">
                <a16:creationId xmlns:a16="http://schemas.microsoft.com/office/drawing/2014/main" id="{C27AF870-57B0-FDF0-ECCD-DBD5E6B530ED}"/>
              </a:ext>
            </a:extLst>
          </p:cNvPr>
          <p:cNvSpPr txBox="1"/>
          <p:nvPr/>
        </p:nvSpPr>
        <p:spPr>
          <a:xfrm>
            <a:off x="7624463" y="4726763"/>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70%</a:t>
            </a:r>
          </a:p>
        </p:txBody>
      </p:sp>
      <p:sp>
        <p:nvSpPr>
          <p:cNvPr id="6" name="Date Placeholder 2">
            <a:extLst>
              <a:ext uri="{FF2B5EF4-FFF2-40B4-BE49-F238E27FC236}">
                <a16:creationId xmlns:a16="http://schemas.microsoft.com/office/drawing/2014/main" id="{9F9BFB0F-899F-26F8-46F5-C955BA01864B}"/>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144474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F60427-2A9F-4738-9683-971629B725A8}"/>
              </a:ext>
            </a:extLst>
          </p:cNvPr>
          <p:cNvSpPr>
            <a:spLocks noGrp="1"/>
          </p:cNvSpPr>
          <p:nvPr>
            <p:ph type="title"/>
          </p:nvPr>
        </p:nvSpPr>
        <p:spPr/>
        <p:txBody>
          <a:bodyPr/>
          <a:lstStyle/>
          <a:p>
            <a:r>
              <a:rPr lang="fr-FR"/>
              <a:t>Business innovation</a:t>
            </a:r>
          </a:p>
        </p:txBody>
      </p:sp>
      <p:pic>
        <p:nvPicPr>
          <p:cNvPr id="19" name="Espace réservé pour une image  18">
            <a:extLst>
              <a:ext uri="{FF2B5EF4-FFF2-40B4-BE49-F238E27FC236}">
                <a16:creationId xmlns:a16="http://schemas.microsoft.com/office/drawing/2014/main" id="{FF9B115F-AA90-4997-9C8D-D3B304D11324}"/>
              </a:ext>
            </a:extLst>
          </p:cNvPr>
          <p:cNvPicPr>
            <a:picLocks noGrp="1" noChangeAspect="1"/>
          </p:cNvPicPr>
          <p:nvPr>
            <p:ph type="pic" sz="quarter" idx="16"/>
          </p:nvPr>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p:pic>
      <p:pic>
        <p:nvPicPr>
          <p:cNvPr id="21" name="Espace réservé pour une image  20">
            <a:extLst>
              <a:ext uri="{FF2B5EF4-FFF2-40B4-BE49-F238E27FC236}">
                <a16:creationId xmlns:a16="http://schemas.microsoft.com/office/drawing/2014/main" id="{A242FDA3-98E4-4B48-85A2-CFFDDBA0750A}"/>
              </a:ext>
            </a:extLst>
          </p:cNvPr>
          <p:cNvPicPr>
            <a:picLocks noGrp="1" noChangeAspect="1"/>
          </p:cNvPicPr>
          <p:nvPr>
            <p:ph type="pic" sz="quarter" idx="17"/>
          </p:nvPr>
        </p:nvPicPr>
        <p:blipFill rotWithShape="1">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p:pic>
      <p:pic>
        <p:nvPicPr>
          <p:cNvPr id="25" name="Espace réservé pour une image  24">
            <a:extLst>
              <a:ext uri="{FF2B5EF4-FFF2-40B4-BE49-F238E27FC236}">
                <a16:creationId xmlns:a16="http://schemas.microsoft.com/office/drawing/2014/main" id="{495BB093-606E-4431-98AE-02455339351F}"/>
              </a:ext>
            </a:extLst>
          </p:cNvPr>
          <p:cNvPicPr>
            <a:picLocks noGrp="1" noChangeAspect="1"/>
          </p:cNvPicPr>
          <p:nvPr>
            <p:ph type="pic" sz="quarter" idx="18"/>
          </p:nvPr>
        </p:nvPicPr>
        <p:blipFill rotWithShape="1">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p:pic>
      <p:pic>
        <p:nvPicPr>
          <p:cNvPr id="23" name="Espace réservé pour une image  22">
            <a:extLst>
              <a:ext uri="{FF2B5EF4-FFF2-40B4-BE49-F238E27FC236}">
                <a16:creationId xmlns:a16="http://schemas.microsoft.com/office/drawing/2014/main" id="{E657DB50-07EC-43E0-B9CD-8F98DEA70E52}"/>
              </a:ext>
            </a:extLst>
          </p:cNvPr>
          <p:cNvPicPr>
            <a:picLocks noGrp="1" noChangeAspect="1"/>
          </p:cNvPicPr>
          <p:nvPr>
            <p:ph type="pic" sz="quarter" idx="19"/>
          </p:nvPr>
        </p:nvPicPr>
        <p:blipFill rotWithShape="1">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p:pic>
      <p:sp>
        <p:nvSpPr>
          <p:cNvPr id="7" name="Espace réservé du texte 6">
            <a:extLst>
              <a:ext uri="{FF2B5EF4-FFF2-40B4-BE49-F238E27FC236}">
                <a16:creationId xmlns:a16="http://schemas.microsoft.com/office/drawing/2014/main" id="{36257D6E-A1FE-4333-8875-319751C02602}"/>
              </a:ext>
            </a:extLst>
          </p:cNvPr>
          <p:cNvSpPr>
            <a:spLocks noGrp="1"/>
          </p:cNvSpPr>
          <p:nvPr>
            <p:ph type="body" sz="quarter" idx="20"/>
          </p:nvPr>
        </p:nvSpPr>
        <p:spPr>
          <a:xfrm>
            <a:off x="1230988" y="3205477"/>
            <a:ext cx="1917000" cy="512501"/>
          </a:xfrm>
        </p:spPr>
        <p:txBody>
          <a:bodyPr>
            <a:normAutofit fontScale="85000" lnSpcReduction="20000"/>
          </a:bodyPr>
          <a:lstStyle/>
          <a:p>
            <a:r>
              <a:rPr lang="fr-FR"/>
              <a:t>Mobile </a:t>
            </a:r>
          </a:p>
          <a:p>
            <a:r>
              <a:rPr lang="fr-FR" err="1"/>
              <a:t>Development</a:t>
            </a:r>
            <a:endParaRPr lang="fr-FR"/>
          </a:p>
        </p:txBody>
      </p:sp>
      <p:sp>
        <p:nvSpPr>
          <p:cNvPr id="8" name="Espace réservé du texte 7">
            <a:extLst>
              <a:ext uri="{FF2B5EF4-FFF2-40B4-BE49-F238E27FC236}">
                <a16:creationId xmlns:a16="http://schemas.microsoft.com/office/drawing/2014/main" id="{87D29BD5-4970-4ECB-9D33-0B4BCD85ADBF}"/>
              </a:ext>
            </a:extLst>
          </p:cNvPr>
          <p:cNvSpPr>
            <a:spLocks noGrp="1"/>
          </p:cNvSpPr>
          <p:nvPr>
            <p:ph type="body" sz="quarter" idx="21"/>
          </p:nvPr>
        </p:nvSpPr>
        <p:spPr>
          <a:xfrm>
            <a:off x="3835588" y="3205477"/>
            <a:ext cx="1917000" cy="512501"/>
          </a:xfrm>
        </p:spPr>
        <p:txBody>
          <a:bodyPr>
            <a:normAutofit fontScale="85000" lnSpcReduction="20000"/>
          </a:bodyPr>
          <a:lstStyle/>
          <a:p>
            <a:r>
              <a:rPr lang="fr-FR"/>
              <a:t>Web </a:t>
            </a:r>
          </a:p>
          <a:p>
            <a:r>
              <a:rPr lang="fr-FR" err="1"/>
              <a:t>Development</a:t>
            </a:r>
            <a:endParaRPr lang="fr-FR"/>
          </a:p>
        </p:txBody>
      </p:sp>
      <p:sp>
        <p:nvSpPr>
          <p:cNvPr id="9" name="Espace réservé du texte 8">
            <a:extLst>
              <a:ext uri="{FF2B5EF4-FFF2-40B4-BE49-F238E27FC236}">
                <a16:creationId xmlns:a16="http://schemas.microsoft.com/office/drawing/2014/main" id="{EE5D69CB-DC9A-4904-80F1-5861F2B0C23B}"/>
              </a:ext>
            </a:extLst>
          </p:cNvPr>
          <p:cNvSpPr>
            <a:spLocks noGrp="1"/>
          </p:cNvSpPr>
          <p:nvPr>
            <p:ph type="body" sz="quarter" idx="22"/>
          </p:nvPr>
        </p:nvSpPr>
        <p:spPr>
          <a:xfrm>
            <a:off x="6440188" y="3205477"/>
            <a:ext cx="1917000" cy="512501"/>
          </a:xfrm>
        </p:spPr>
        <p:txBody>
          <a:bodyPr>
            <a:normAutofit fontScale="85000" lnSpcReduction="20000"/>
          </a:bodyPr>
          <a:lstStyle/>
          <a:p>
            <a:r>
              <a:rPr lang="fr-FR"/>
              <a:t>Project</a:t>
            </a:r>
          </a:p>
          <a:p>
            <a:r>
              <a:rPr lang="fr-FR"/>
              <a:t>Management</a:t>
            </a:r>
          </a:p>
        </p:txBody>
      </p:sp>
      <p:sp>
        <p:nvSpPr>
          <p:cNvPr id="10" name="Espace réservé du texte 9">
            <a:extLst>
              <a:ext uri="{FF2B5EF4-FFF2-40B4-BE49-F238E27FC236}">
                <a16:creationId xmlns:a16="http://schemas.microsoft.com/office/drawing/2014/main" id="{529C2F61-E8AE-4486-86A2-0AD0A121F183}"/>
              </a:ext>
            </a:extLst>
          </p:cNvPr>
          <p:cNvSpPr>
            <a:spLocks noGrp="1"/>
          </p:cNvSpPr>
          <p:nvPr>
            <p:ph type="body" sz="quarter" idx="23"/>
          </p:nvPr>
        </p:nvSpPr>
        <p:spPr>
          <a:xfrm>
            <a:off x="9044788" y="3205477"/>
            <a:ext cx="1917000" cy="512501"/>
          </a:xfrm>
        </p:spPr>
        <p:txBody>
          <a:bodyPr>
            <a:normAutofit fontScale="85000" lnSpcReduction="20000"/>
          </a:bodyPr>
          <a:lstStyle/>
          <a:p>
            <a:r>
              <a:rPr lang="fr-FR"/>
              <a:t>Innovation</a:t>
            </a:r>
          </a:p>
          <a:p>
            <a:r>
              <a:rPr lang="fr-FR"/>
              <a:t>Experts</a:t>
            </a:r>
          </a:p>
        </p:txBody>
      </p:sp>
      <p:sp>
        <p:nvSpPr>
          <p:cNvPr id="15" name="Espace réservé de la date 14">
            <a:extLst>
              <a:ext uri="{FF2B5EF4-FFF2-40B4-BE49-F238E27FC236}">
                <a16:creationId xmlns:a16="http://schemas.microsoft.com/office/drawing/2014/main" id="{F80E3E77-BE3B-4656-9D45-043C74A999C5}"/>
              </a:ext>
            </a:extLst>
          </p:cNvPr>
          <p:cNvSpPr>
            <a:spLocks noGrp="1"/>
          </p:cNvSpPr>
          <p:nvPr>
            <p:ph type="dt" sz="half" idx="10"/>
          </p:nvPr>
        </p:nvSpPr>
        <p:spPr/>
        <p:txBody>
          <a:bodyPr/>
          <a:lstStyle/>
          <a:p>
            <a:fld id="{49BDC00B-6273-4F41-961B-FF635EB681CA}" type="datetime1">
              <a:rPr lang="fr-FR" smtClean="0"/>
              <a:t>07/11/2024</a:t>
            </a:fld>
            <a:endParaRPr lang="fr-FR"/>
          </a:p>
        </p:txBody>
      </p:sp>
      <p:sp>
        <p:nvSpPr>
          <p:cNvPr id="16" name="Espace réservé du pied de page 15">
            <a:extLst>
              <a:ext uri="{FF2B5EF4-FFF2-40B4-BE49-F238E27FC236}">
                <a16:creationId xmlns:a16="http://schemas.microsoft.com/office/drawing/2014/main" id="{C9FC038A-15CB-4ECD-9EDD-EADA525E33A7}"/>
              </a:ext>
            </a:extLst>
          </p:cNvPr>
          <p:cNvSpPr>
            <a:spLocks noGrp="1"/>
          </p:cNvSpPr>
          <p:nvPr>
            <p:ph type="ftr" sz="quarter" idx="11"/>
          </p:nvPr>
        </p:nvSpPr>
        <p:spPr/>
        <p:txBody>
          <a:bodyPr/>
          <a:lstStyle/>
          <a:p>
            <a:r>
              <a:rPr lang="fr-FR"/>
              <a:t>AKABI Presentation</a:t>
            </a:r>
          </a:p>
        </p:txBody>
      </p:sp>
      <p:sp>
        <p:nvSpPr>
          <p:cNvPr id="17" name="Espace réservé du numéro de diapositive 16">
            <a:extLst>
              <a:ext uri="{FF2B5EF4-FFF2-40B4-BE49-F238E27FC236}">
                <a16:creationId xmlns:a16="http://schemas.microsoft.com/office/drawing/2014/main" id="{68281038-03D2-478C-BE0B-4D7E2D7DA146}"/>
              </a:ext>
            </a:extLst>
          </p:cNvPr>
          <p:cNvSpPr>
            <a:spLocks noGrp="1"/>
          </p:cNvSpPr>
          <p:nvPr>
            <p:ph type="sldNum" sz="quarter" idx="12"/>
          </p:nvPr>
        </p:nvSpPr>
        <p:spPr/>
        <p:txBody>
          <a:bodyPr/>
          <a:lstStyle/>
          <a:p>
            <a:fld id="{85FCA5DD-1A2A-441E-8A3A-06F8DC18DFAD}" type="slidenum">
              <a:rPr lang="fr-FR" smtClean="0"/>
              <a:pPr/>
              <a:t>7</a:t>
            </a:fld>
            <a:endParaRPr lang="fr-FR"/>
          </a:p>
        </p:txBody>
      </p:sp>
      <p:pic>
        <p:nvPicPr>
          <p:cNvPr id="26" name="Espace réservé pour une image  22">
            <a:extLst>
              <a:ext uri="{FF2B5EF4-FFF2-40B4-BE49-F238E27FC236}">
                <a16:creationId xmlns:a16="http://schemas.microsoft.com/office/drawing/2014/main" id="{6F0629DE-A13F-4CA0-AE5B-60EE30B913CF}"/>
              </a:ext>
            </a:extLst>
          </p:cNvPr>
          <p:cNvPicPr>
            <a:picLocks noChangeAspect="1"/>
          </p:cNvPicPr>
          <p:nvPr/>
        </p:nvPicPr>
        <p:blipFill rotWithShape="1">
          <a:blip r:embed="rId10" cstate="email">
            <a:extLst>
              <a:ext uri="{28A0092B-C50C-407E-A947-70E740481C1C}">
                <a14:useLocalDpi xmlns:a14="http://schemas.microsoft.com/office/drawing/2010/main" val="0"/>
              </a:ext>
            </a:extLst>
          </a:blip>
          <a:srcRect t="-9944" b="-9944"/>
          <a:stretch/>
        </p:blipFill>
        <p:spPr>
          <a:xfrm>
            <a:off x="3797118" y="5081013"/>
            <a:ext cx="1800000" cy="670275"/>
          </a:xfrm>
          <a:prstGeom prst="rect">
            <a:avLst/>
          </a:prstGeom>
        </p:spPr>
      </p:pic>
      <p:pic>
        <p:nvPicPr>
          <p:cNvPr id="28" name="Espace réservé pour une image  26">
            <a:extLst>
              <a:ext uri="{FF2B5EF4-FFF2-40B4-BE49-F238E27FC236}">
                <a16:creationId xmlns:a16="http://schemas.microsoft.com/office/drawing/2014/main" id="{25BDB302-B435-436E-86B1-5FE0D524C170}"/>
              </a:ext>
            </a:extLst>
          </p:cNvPr>
          <p:cNvPicPr>
            <a:picLocks noChangeAspect="1"/>
          </p:cNvPicPr>
          <p:nvPr/>
        </p:nvPicPr>
        <p:blipFill rotWithShape="1">
          <a:blip r:embed="rId11" cstate="email">
            <a:extLst>
              <a:ext uri="{28A0092B-C50C-407E-A947-70E740481C1C}">
                <a14:useLocalDpi xmlns:a14="http://schemas.microsoft.com/office/drawing/2010/main" val="0"/>
              </a:ext>
            </a:extLst>
          </a:blip>
          <a:srcRect l="-84271" r="-84271"/>
          <a:stretch/>
        </p:blipFill>
        <p:spPr>
          <a:xfrm>
            <a:off x="999353" y="5062163"/>
            <a:ext cx="1800000" cy="670275"/>
          </a:xfrm>
          <a:prstGeom prst="rect">
            <a:avLst/>
          </a:prstGeom>
        </p:spPr>
      </p:pic>
      <p:pic>
        <p:nvPicPr>
          <p:cNvPr id="29" name="Espace réservé pour une image  24">
            <a:extLst>
              <a:ext uri="{FF2B5EF4-FFF2-40B4-BE49-F238E27FC236}">
                <a16:creationId xmlns:a16="http://schemas.microsoft.com/office/drawing/2014/main" id="{4225FC6D-B5DD-4CCC-94E5-1A7BB56502C9}"/>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t="-18483" b="-18483"/>
          <a:stretch/>
        </p:blipFill>
        <p:spPr>
          <a:xfrm>
            <a:off x="9392648" y="5081013"/>
            <a:ext cx="1800000" cy="670275"/>
          </a:xfrm>
          <a:prstGeom prst="rect">
            <a:avLst/>
          </a:prstGeom>
        </p:spPr>
      </p:pic>
      <p:pic>
        <p:nvPicPr>
          <p:cNvPr id="30" name="Espace réservé pour une image  26">
            <a:extLst>
              <a:ext uri="{FF2B5EF4-FFF2-40B4-BE49-F238E27FC236}">
                <a16:creationId xmlns:a16="http://schemas.microsoft.com/office/drawing/2014/main" id="{E693A854-F00F-4D9F-971B-5923038042E9}"/>
              </a:ext>
            </a:extLst>
          </p:cNvPr>
          <p:cNvPicPr>
            <a:picLocks noChangeAspect="1"/>
          </p:cNvPicPr>
          <p:nvPr/>
        </p:nvPicPr>
        <p:blipFill rotWithShape="1">
          <a:blip r:embed="rId13" cstate="email">
            <a:extLst>
              <a:ext uri="{28A0092B-C50C-407E-A947-70E740481C1C}">
                <a14:useLocalDpi xmlns:a14="http://schemas.microsoft.com/office/drawing/2010/main" val="0"/>
              </a:ext>
            </a:extLst>
          </a:blip>
          <a:srcRect l="-20493" r="-20493"/>
          <a:stretch/>
        </p:blipFill>
        <p:spPr>
          <a:xfrm>
            <a:off x="6594883" y="5081013"/>
            <a:ext cx="1800000" cy="670275"/>
          </a:xfrm>
          <a:prstGeom prst="rect">
            <a:avLst/>
          </a:prstGeom>
        </p:spPr>
      </p:pic>
      <p:pic>
        <p:nvPicPr>
          <p:cNvPr id="31" name="Espace réservé pour une image  18">
            <a:extLst>
              <a:ext uri="{FF2B5EF4-FFF2-40B4-BE49-F238E27FC236}">
                <a16:creationId xmlns:a16="http://schemas.microsoft.com/office/drawing/2014/main" id="{06269164-ADD1-40E8-9CF7-729EB21A5A86}"/>
              </a:ext>
            </a:extLst>
          </p:cNvPr>
          <p:cNvPicPr>
            <a:picLocks noChangeAspect="1"/>
          </p:cNvPicPr>
          <p:nvPr/>
        </p:nvPicPr>
        <p:blipFill rotWithShape="1">
          <a:blip r:embed="rId14" cstate="email">
            <a:extLst>
              <a:ext uri="{28A0092B-C50C-407E-A947-70E740481C1C}">
                <a14:useLocalDpi xmlns:a14="http://schemas.microsoft.com/office/drawing/2010/main" val="0"/>
              </a:ext>
            </a:extLst>
          </a:blip>
          <a:srcRect t="-12760" b="-12760"/>
          <a:stretch/>
        </p:blipFill>
        <p:spPr>
          <a:xfrm>
            <a:off x="2398235" y="4211235"/>
            <a:ext cx="1800000" cy="670275"/>
          </a:xfrm>
          <a:prstGeom prst="rect">
            <a:avLst/>
          </a:prstGeom>
        </p:spPr>
      </p:pic>
      <p:pic>
        <p:nvPicPr>
          <p:cNvPr id="32" name="Espace réservé pour une image  20">
            <a:extLst>
              <a:ext uri="{FF2B5EF4-FFF2-40B4-BE49-F238E27FC236}">
                <a16:creationId xmlns:a16="http://schemas.microsoft.com/office/drawing/2014/main" id="{BF03BA91-2B54-4B49-AAD9-8B56D21AF191}"/>
              </a:ext>
            </a:extLst>
          </p:cNvPr>
          <p:cNvPicPr>
            <a:picLocks noChangeAspect="1"/>
          </p:cNvPicPr>
          <p:nvPr/>
        </p:nvPicPr>
        <p:blipFill rotWithShape="1">
          <a:blip r:embed="rId15" cstate="email">
            <a:extLst>
              <a:ext uri="{28A0092B-C50C-407E-A947-70E740481C1C}">
                <a14:useLocalDpi xmlns:a14="http://schemas.microsoft.com/office/drawing/2010/main" val="0"/>
              </a:ext>
            </a:extLst>
          </a:blip>
          <a:srcRect l="-21613" r="-21613"/>
          <a:stretch/>
        </p:blipFill>
        <p:spPr>
          <a:xfrm>
            <a:off x="7993765" y="4211235"/>
            <a:ext cx="1800000" cy="670275"/>
          </a:xfrm>
          <a:prstGeom prst="rect">
            <a:avLst/>
          </a:prstGeom>
        </p:spPr>
      </p:pic>
      <p:pic>
        <p:nvPicPr>
          <p:cNvPr id="33" name="Espace réservé pour une image  28">
            <a:extLst>
              <a:ext uri="{FF2B5EF4-FFF2-40B4-BE49-F238E27FC236}">
                <a16:creationId xmlns:a16="http://schemas.microsoft.com/office/drawing/2014/main" id="{B930B425-23D6-4537-B07D-B1C2201AAB02}"/>
              </a:ext>
            </a:extLst>
          </p:cNvPr>
          <p:cNvPicPr>
            <a:picLocks noChangeAspect="1"/>
          </p:cNvPicPr>
          <p:nvPr/>
        </p:nvPicPr>
        <p:blipFill rotWithShape="1">
          <a:blip r:embed="rId16" cstate="email">
            <a:extLst>
              <a:ext uri="{28A0092B-C50C-407E-A947-70E740481C1C}">
                <a14:useLocalDpi xmlns:a14="http://schemas.microsoft.com/office/drawing/2010/main" val="0"/>
              </a:ext>
              <a:ext uri="{96DAC541-7B7A-43D3-8B79-37D633B846F1}">
                <asvg:svgBlip xmlns:asvg="http://schemas.microsoft.com/office/drawing/2016/SVG/main" r:embed="rId17"/>
              </a:ext>
            </a:extLst>
          </a:blip>
          <a:srcRect l="-22374" r="-22374"/>
          <a:stretch/>
        </p:blipFill>
        <p:spPr>
          <a:xfrm>
            <a:off x="5197184" y="4211235"/>
            <a:ext cx="1800000" cy="670275"/>
          </a:xfrm>
          <a:prstGeom prst="rect">
            <a:avLst/>
          </a:prstGeom>
        </p:spPr>
      </p:pic>
    </p:spTree>
    <p:extLst>
      <p:ext uri="{BB962C8B-B14F-4D97-AF65-F5344CB8AC3E}">
        <p14:creationId xmlns:p14="http://schemas.microsoft.com/office/powerpoint/2010/main" val="3232568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normAutofit lnSpcReduction="10000"/>
          </a:bodyPr>
          <a:lstStyle/>
          <a:p>
            <a:r>
              <a:rPr lang="fr-FR">
                <a:solidFill>
                  <a:srgbClr val="000000"/>
                </a:solidFill>
              </a:rPr>
              <a:t>1x Senior Data Scientist (6 months)
1x Medior Data Scientist (6 months)
1x Advanced Full Stack Developer (3 months)
1x Expert Project Manager (6 months)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fontScale="85000" lnSpcReduction="20000"/>
          </a:bodyPr>
          <a:lstStyle/>
          <a:p>
            <a:r>
              <a:rPr lang="fr-FR">
                <a:solidFill>
                  <a:srgbClr val="000000"/>
                </a:solidFill>
              </a:rPr>
              <a:t>CI/CD
Docker
Flask
</a:t>
            </a:r>
            <a:r>
              <a:rPr lang="fr-FR" err="1">
                <a:solidFill>
                  <a:srgbClr val="000000"/>
                </a:solidFill>
              </a:rPr>
              <a:t>GitLab</a:t>
            </a:r>
            <a:r>
              <a:rPr lang="fr-FR">
                <a:solidFill>
                  <a:srgbClr val="000000"/>
                </a:solidFill>
              </a:rPr>
              <a:t>
Node.js
</a:t>
            </a:r>
            <a:r>
              <a:rPr lang="fr-FR" err="1">
                <a:solidFill>
                  <a:srgbClr val="000000"/>
                </a:solidFill>
              </a:rPr>
              <a:t>NumPY</a:t>
            </a:r>
            <a:r>
              <a:rPr lang="fr-FR">
                <a:solidFill>
                  <a:srgbClr val="000000"/>
                </a:solidFill>
              </a:rPr>
              <a:t>
Pandas
Python
SQL Prompt
</a:t>
            </a:r>
            <a:r>
              <a:rPr lang="fr-FR" err="1">
                <a:solidFill>
                  <a:srgbClr val="000000"/>
                </a:solidFill>
              </a:rPr>
              <a:t>Streamlit</a:t>
            </a:r>
            <a:r>
              <a:rPr lang="fr-FR">
                <a:solidFill>
                  <a:srgbClr val="000000"/>
                </a:solidFill>
              </a:rPr>
              <a:t>
</a:t>
            </a:r>
            <a:r>
              <a:rPr lang="fr-FR" err="1">
                <a:solidFill>
                  <a:srgbClr val="000000"/>
                </a:solidFill>
              </a:rPr>
              <a:t>Terraform</a:t>
            </a:r>
            <a:r>
              <a:rPr lang="fr-FR">
                <a:solidFill>
                  <a:srgbClr val="000000"/>
                </a:solidFill>
              </a:rPr>
              <a:t>
</a:t>
            </a:r>
          </a:p>
        </p:txBody>
      </p:sp>
      <p:pic>
        <p:nvPicPr>
          <p:cNvPr id="9" name="Picture Placeholder 8" descr="Flask">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34532" r="-34532"/>
          <a:stretch/>
        </p:blipFill>
        <p:spPr/>
      </p:pic>
      <p:pic>
        <p:nvPicPr>
          <p:cNvPr id="11" name="Picture Placeholder 10" descr="Node.js">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l="-34532" r="-34532"/>
          <a:stretch/>
        </p:blipFill>
        <p:spPr/>
      </p:pic>
      <p:pic>
        <p:nvPicPr>
          <p:cNvPr id="13" name="Picture Placeholder 12" descr="NumPY">
            <a:extLst>
              <a:ext uri="{FF2B5EF4-FFF2-40B4-BE49-F238E27FC236}">
                <a16:creationId xmlns:a16="http://schemas.microsoft.com/office/drawing/2014/main" id="{62270DEE-D1F1-426C-996A-08988F0AE1BE}"/>
              </a:ext>
            </a:extLst>
          </p:cNvPr>
          <p:cNvPicPr>
            <a:picLocks noGrp="1" noChangeAspect="1"/>
          </p:cNvPicPr>
          <p:nvPr>
            <p:ph type="pic" sz="quarter" idx="21"/>
          </p:nvPr>
        </p:nvPicPr>
        <p:blipFill rotWithShape="1">
          <a:blip r:embed="rId5" cstate="screen">
            <a:extLst>
              <a:ext uri="{28A0092B-C50C-407E-A947-70E740481C1C}">
                <a14:useLocalDpi xmlns:a14="http://schemas.microsoft.com/office/drawing/2010/main"/>
              </a:ext>
            </a:extLst>
          </a:blip>
          <a:srcRect l="-34532" r="-34532"/>
          <a:stretch/>
        </p:blipFill>
        <p:spPr/>
      </p:pic>
      <p:pic>
        <p:nvPicPr>
          <p:cNvPr id="17" name="Picture Placeholder 16" descr="Streamlit">
            <a:extLst>
              <a:ext uri="{FF2B5EF4-FFF2-40B4-BE49-F238E27FC236}">
                <a16:creationId xmlns:a16="http://schemas.microsoft.com/office/drawing/2014/main" id="{F0EE2082-60F7-4ACA-8112-F74DF52F0F0C}"/>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a:ext>
            </a:extLst>
          </a:blip>
          <a:srcRect l="-34532" r="-34532"/>
          <a:stretch/>
        </p:blipFill>
        <p:spPr/>
      </p:pic>
      <p:pic>
        <p:nvPicPr>
          <p:cNvPr id="8" name="Picture Placeholder 7" descr="Eurazeo">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7" cstate="screen">
            <a:extLst>
              <a:ext uri="{28A0092B-C50C-407E-A947-70E740481C1C}">
                <a14:useLocalDpi xmlns:a14="http://schemas.microsoft.com/office/drawing/2010/main"/>
              </a:ext>
            </a:extLst>
          </a:blip>
          <a:srcRect/>
          <a:stretch/>
        </p:blipFill>
        <p:spPr/>
      </p:pic>
      <p:pic>
        <p:nvPicPr>
          <p:cNvPr id="7" name="Picture Placeholder 6" descr="Docker">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8" cstate="screen">
            <a:extLst>
              <a:ext uri="{28A0092B-C50C-407E-A947-70E740481C1C}">
                <a14:useLocalDpi xmlns:a14="http://schemas.microsoft.com/office/drawing/2010/main"/>
              </a:ext>
            </a:extLst>
          </a:blip>
          <a:srcRect l="-34532" r="-34532"/>
          <a:stretch/>
        </p:blipFill>
        <p:spPr/>
      </p:pic>
      <p:pic>
        <p:nvPicPr>
          <p:cNvPr id="30" name="Picture Placeholder 29" descr="GitLab">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9" cstate="screen">
            <a:extLst>
              <a:ext uri="{28A0092B-C50C-407E-A947-70E740481C1C}">
                <a14:useLocalDpi xmlns:a14="http://schemas.microsoft.com/office/drawing/2010/main"/>
              </a:ext>
            </a:extLst>
          </a:blip>
          <a:srcRect l="-34532" r="-34532"/>
          <a:stretch/>
        </p:blipFill>
        <p:spPr/>
      </p:pic>
      <p:pic>
        <p:nvPicPr>
          <p:cNvPr id="32" name="Picture Placeholder 31" descr="Pandas">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10" cstate="screen">
            <a:extLst>
              <a:ext uri="{28A0092B-C50C-407E-A947-70E740481C1C}">
                <a14:useLocalDpi xmlns:a14="http://schemas.microsoft.com/office/drawing/2010/main"/>
              </a:ext>
            </a:extLst>
          </a:blip>
          <a:srcRect l="-34532" r="-34532"/>
          <a:stretch/>
        </p:blipFill>
        <p:spPr/>
      </p:pic>
      <p:pic>
        <p:nvPicPr>
          <p:cNvPr id="34" name="Picture Placeholder 33" descr="Terraform">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11" cstate="screen">
            <a:extLst>
              <a:ext uri="{28A0092B-C50C-407E-A947-70E740481C1C}">
                <a14:useLocalDpi xmlns:a14="http://schemas.microsoft.com/office/drawing/2010/main"/>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en-AU" sz="2200" cap="none">
                <a:solidFill>
                  <a:srgbClr val="000000"/>
                </a:solidFill>
                <a:latin typeface="Poppins Medium"/>
                <a:cs typeface="Poppins Medium"/>
              </a:rPr>
              <a:t>Automated ESG questionnaire completion with AI engine</a:t>
            </a:r>
          </a:p>
        </p:txBody>
      </p:sp>
      <p:sp>
        <p:nvSpPr>
          <p:cNvPr id="5" name="Espace réservé du pied de page 15">
            <a:extLst>
              <a:ext uri="{FF2B5EF4-FFF2-40B4-BE49-F238E27FC236}">
                <a16:creationId xmlns:a16="http://schemas.microsoft.com/office/drawing/2014/main" id="{C8A7BC2D-B08C-74F2-7E3A-9B7B7F5EC402}"/>
              </a:ext>
            </a:extLst>
          </p:cNvPr>
          <p:cNvSpPr>
            <a:spLocks noGrp="1"/>
          </p:cNvSpPr>
          <p:nvPr>
            <p:ph type="ftr" sz="quarter" idx="11"/>
          </p:nvPr>
        </p:nvSpPr>
        <p:spPr>
          <a:xfrm>
            <a:off x="3810199" y="6211825"/>
            <a:ext cx="4571603" cy="365125"/>
          </a:xfrm>
        </p:spPr>
        <p:txBody>
          <a:bodyPr/>
          <a:lstStyle/>
          <a:p>
            <a:r>
              <a:rPr lang="en-US"/>
              <a:t>EURAZEO</a:t>
            </a:r>
          </a:p>
        </p:txBody>
      </p:sp>
      <p:pic>
        <p:nvPicPr>
          <p:cNvPr id="1026" name="Picture 2" descr="Download Snowflake Computing Logo in SVG Vector or PNG File Format ...">
            <a:extLst>
              <a:ext uri="{FF2B5EF4-FFF2-40B4-BE49-F238E27FC236}">
                <a16:creationId xmlns:a16="http://schemas.microsoft.com/office/drawing/2014/main" id="{56B02872-E707-44AC-1F4E-D6F5A756DDF4}"/>
              </a:ext>
            </a:extLst>
          </p:cNvPr>
          <p:cNvPicPr>
            <a:picLocks noGrp="1" noChangeAspect="1" noChangeArrowheads="1"/>
          </p:cNvPicPr>
          <p:nvPr>
            <p:ph type="pic" sz="quarter" idx="24"/>
          </p:nvPr>
        </p:nvPicPr>
        <p:blipFill>
          <a:blip r:embed="rId12">
            <a:extLst>
              <a:ext uri="{28A0092B-C50C-407E-A947-70E740481C1C}">
                <a14:useLocalDpi xmlns:a14="http://schemas.microsoft.com/office/drawing/2010/main" val="0"/>
              </a:ext>
            </a:extLst>
          </a:blip>
          <a:srcRect t="5685" b="568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2">
            <a:extLst>
              <a:ext uri="{FF2B5EF4-FFF2-40B4-BE49-F238E27FC236}">
                <a16:creationId xmlns:a16="http://schemas.microsoft.com/office/drawing/2014/main" id="{AAA2E6FF-F785-6927-C62E-DAD01E20AEED}"/>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516932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D6CE9-7255-44BB-534C-26DE112B9093}"/>
              </a:ext>
            </a:extLst>
          </p:cNvPr>
          <p:cNvSpPr>
            <a:spLocks noGrp="1"/>
          </p:cNvSpPr>
          <p:nvPr>
            <p:ph type="title"/>
          </p:nvPr>
        </p:nvSpPr>
        <p:spPr/>
        <p:txBody>
          <a:bodyPr/>
          <a:lstStyle/>
          <a:p>
            <a:r>
              <a:rPr lang="fr-FR" sz="4000"/>
              <a:t>AMBULANCE </a:t>
            </a:r>
            <a:r>
              <a:rPr lang="fr-FR" sz="4000" err="1"/>
              <a:t>handover</a:t>
            </a:r>
            <a:r>
              <a:rPr lang="fr-FR" sz="4000"/>
              <a:t> DELAY PREDICTION</a:t>
            </a:r>
          </a:p>
        </p:txBody>
      </p:sp>
      <p:sp>
        <p:nvSpPr>
          <p:cNvPr id="9" name="Text Placeholder 8">
            <a:extLst>
              <a:ext uri="{FF2B5EF4-FFF2-40B4-BE49-F238E27FC236}">
                <a16:creationId xmlns:a16="http://schemas.microsoft.com/office/drawing/2014/main" id="{4494EFD5-E9DB-9C71-91EC-2B02FC2EFCAC}"/>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0A82A5E9-F7EE-8F77-6C81-9740F5F752C9}"/>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Espace réservé pour une image  5" descr="Une image contenant texte, Police, logo, Graphique&#10;&#10;Description générée automatiquement">
            <a:extLst>
              <a:ext uri="{FF2B5EF4-FFF2-40B4-BE49-F238E27FC236}">
                <a16:creationId xmlns:a16="http://schemas.microsoft.com/office/drawing/2014/main" id="{2F07F1BB-6689-F798-6A86-449BCDBF55AA}"/>
              </a:ext>
            </a:extLst>
          </p:cNvPr>
          <p:cNvPicPr>
            <a:picLocks noGrp="1" noChangeAspect="1"/>
          </p:cNvPicPr>
          <p:nvPr>
            <p:ph type="pic" sz="quarter" idx="10"/>
          </p:nvPr>
        </p:nvPicPr>
        <p:blipFill>
          <a:blip r:embed="rId2"/>
          <a:srcRect t="6730" b="6730"/>
          <a:stretch>
            <a:fillRect/>
          </a:stretch>
        </p:blipFill>
        <p:spPr/>
      </p:pic>
    </p:spTree>
    <p:extLst>
      <p:ext uri="{BB962C8B-B14F-4D97-AF65-F5344CB8AC3E}">
        <p14:creationId xmlns:p14="http://schemas.microsoft.com/office/powerpoint/2010/main" val="4242567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Keolis ship patients to hospital and often faces delays for the handover </a:t>
            </a:r>
          </a:p>
        </p:txBody>
      </p:sp>
      <p:sp>
        <p:nvSpPr>
          <p:cNvPr id="9" name="Rectangle 8">
            <a:extLst>
              <a:ext uri="{FF2B5EF4-FFF2-40B4-BE49-F238E27FC236}">
                <a16:creationId xmlns:a16="http://schemas.microsoft.com/office/drawing/2014/main" id="{516475B9-660D-9EE4-56F3-BD194CF0E0C4}"/>
              </a:ext>
            </a:extLst>
          </p:cNvPr>
          <p:cNvSpPr/>
          <p:nvPr/>
        </p:nvSpPr>
        <p:spPr>
          <a:xfrm>
            <a:off x="838419" y="1858769"/>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1" y="1858769"/>
            <a:ext cx="5486402"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13591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Transfer optimization</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2041598"/>
            <a:ext cx="5486402" cy="1200329"/>
          </a:xfrm>
          <a:prstGeom prst="rect">
            <a:avLst/>
          </a:prstGeom>
          <a:noFill/>
        </p:spPr>
        <p:txBody>
          <a:bodyPr wrap="square" lIns="91440" tIns="45720" rIns="91440" bIns="45720"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latin typeface="Lato Light"/>
                <a:ea typeface="Lato Light"/>
                <a:cs typeface="Lato Light"/>
              </a:rPr>
              <a:t>Ambulances often face delays when handing over patients due to hospital inefficiencies, leading to idle vehicles and potential risks for patients</a:t>
            </a: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404876"/>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Seasonal effects</a:t>
            </a: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1" y="3310554"/>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Use historical data on ambulance trips to train a machine learning model that predicts delays in patient handovers at hospitals</a:t>
            </a: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678914"/>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Various ranges of delays</a:t>
            </a:r>
            <a:endParaRPr lang="fr-FR">
              <a:solidFill>
                <a:srgbClr val="000000"/>
              </a:solidFill>
              <a:latin typeface="Poppins Medium"/>
              <a:ea typeface="Lato Light"/>
              <a:cs typeface="Poppins Medium"/>
            </a:endParaRP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1" y="4584593"/>
            <a:ext cx="5486401"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Address the variability of delays across different hospitals and account for factors such as seasonality and hospital capacity</a:t>
            </a:r>
          </a:p>
        </p:txBody>
      </p:sp>
      <p:cxnSp>
        <p:nvCxnSpPr>
          <p:cNvPr id="2" name="Straight Connector 1">
            <a:extLst>
              <a:ext uri="{FF2B5EF4-FFF2-40B4-BE49-F238E27FC236}">
                <a16:creationId xmlns:a16="http://schemas.microsoft.com/office/drawing/2014/main" id="{79B12DC7-5F5A-1F7B-8EFA-98D569266712}"/>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4F7CA62-CD38-878E-B4D9-C963704614E5}"/>
              </a:ext>
            </a:extLst>
          </p:cNvPr>
          <p:cNvSpPr/>
          <p:nvPr/>
        </p:nvSpPr>
        <p:spPr>
          <a:xfrm flipV="1">
            <a:off x="9357359" y="1858767"/>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E746E8C4-E6E0-BD24-3E97-648486AD1C29}"/>
              </a:ext>
            </a:extLst>
          </p:cNvPr>
          <p:cNvSpPr txBox="1"/>
          <p:nvPr/>
        </p:nvSpPr>
        <p:spPr>
          <a:xfrm>
            <a:off x="9357359" y="1223583"/>
            <a:ext cx="2361981"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3" name="TextBox 2">
            <a:extLst>
              <a:ext uri="{FF2B5EF4-FFF2-40B4-BE49-F238E27FC236}">
                <a16:creationId xmlns:a16="http://schemas.microsoft.com/office/drawing/2014/main" id="{329AA17A-0355-2835-E83A-D62F07F744ED}"/>
              </a:ext>
            </a:extLst>
          </p:cNvPr>
          <p:cNvSpPr txBox="1"/>
          <p:nvPr/>
        </p:nvSpPr>
        <p:spPr>
          <a:xfrm>
            <a:off x="9357359" y="2135920"/>
            <a:ext cx="2361980" cy="3739173"/>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algn="just"/>
            <a:r>
              <a:rPr lang="en-US" sz="1300" b="1">
                <a:latin typeface="Lato Light"/>
                <a:ea typeface="Lato Light"/>
                <a:cs typeface="Lato Light"/>
              </a:rPr>
              <a:t>Increased Patient Harm: </a:t>
            </a:r>
            <a:r>
              <a:rPr lang="en-US" sz="1300">
                <a:latin typeface="Lato Light"/>
                <a:ea typeface="Lato Light"/>
                <a:cs typeface="Lato Light"/>
              </a:rPr>
              <a:t>Delays in ambulance handovers can lead to patient harm, as timely medical interventions might be postponed. This can exacerbate health conditions and increase the risk of adverse outcomes</a:t>
            </a:r>
          </a:p>
          <a:p>
            <a:pPr algn="just"/>
            <a:endParaRPr lang="en-US" sz="1300">
              <a:latin typeface="Lato Light" panose="020F0502020204030203" pitchFamily="34" charset="0"/>
              <a:ea typeface="Lato Light" panose="020F0502020204030203" pitchFamily="34" charset="0"/>
              <a:cs typeface="Lato Light" panose="020F0502020204030203" pitchFamily="34" charset="0"/>
            </a:endParaRPr>
          </a:p>
          <a:p>
            <a:pPr algn="just"/>
            <a:r>
              <a:rPr lang="en-US" sz="1300" b="1">
                <a:latin typeface="Lato Light"/>
                <a:ea typeface="Lato Light"/>
                <a:cs typeface="Lato Light"/>
              </a:rPr>
              <a:t>Operational Inefficiencies: </a:t>
            </a:r>
            <a:r>
              <a:rPr lang="en-US" sz="1300">
                <a:latin typeface="Lato Light"/>
                <a:ea typeface="Lato Light"/>
                <a:cs typeface="Lato Light"/>
              </a:rPr>
              <a:t>Without predictive systems, hospitals may struggle with bottlenecks and overcrowding, leading to inefficient use of resources. This can result in longer wait times for patients and increased strain on healthcare staff</a:t>
            </a:r>
          </a:p>
        </p:txBody>
      </p:sp>
      <p:sp>
        <p:nvSpPr>
          <p:cNvPr id="4" name="Footer Placeholder 3">
            <a:extLst>
              <a:ext uri="{FF2B5EF4-FFF2-40B4-BE49-F238E27FC236}">
                <a16:creationId xmlns:a16="http://schemas.microsoft.com/office/drawing/2014/main" id="{67F77F02-0B3E-BC5D-76F7-8AE732E5277B}"/>
              </a:ext>
            </a:extLst>
          </p:cNvPr>
          <p:cNvSpPr>
            <a:spLocks noGrp="1"/>
          </p:cNvSpPr>
          <p:nvPr>
            <p:ph type="ftr" sz="quarter" idx="11"/>
          </p:nvPr>
        </p:nvSpPr>
        <p:spPr>
          <a:xfrm>
            <a:off x="3810199" y="6211825"/>
            <a:ext cx="4571603" cy="365125"/>
          </a:xfrm>
        </p:spPr>
        <p:txBody>
          <a:bodyPr/>
          <a:lstStyle/>
          <a:p>
            <a:r>
              <a:rPr lang="fr-FR"/>
              <a:t>KEOLIS SANTÉ</a:t>
            </a:r>
          </a:p>
        </p:txBody>
      </p:sp>
      <p:pic>
        <p:nvPicPr>
          <p:cNvPr id="7" name="Image 6" descr="Une image contenant texte, Police, logo, Graphique&#10;&#10;Description générée automatiquement">
            <a:extLst>
              <a:ext uri="{FF2B5EF4-FFF2-40B4-BE49-F238E27FC236}">
                <a16:creationId xmlns:a16="http://schemas.microsoft.com/office/drawing/2014/main" id="{792AADD4-3A5B-2753-8B4A-6134043734B3}"/>
              </a:ext>
            </a:extLst>
          </p:cNvPr>
          <p:cNvPicPr>
            <a:picLocks noChangeAspect="1"/>
          </p:cNvPicPr>
          <p:nvPr/>
        </p:nvPicPr>
        <p:blipFill>
          <a:blip r:embed="rId3"/>
          <a:stretch>
            <a:fillRect/>
          </a:stretch>
        </p:blipFill>
        <p:spPr>
          <a:xfrm>
            <a:off x="10402276" y="329459"/>
            <a:ext cx="894124" cy="894124"/>
          </a:xfrm>
          <a:prstGeom prst="rect">
            <a:avLst/>
          </a:prstGeom>
        </p:spPr>
      </p:pic>
      <p:sp>
        <p:nvSpPr>
          <p:cNvPr id="5" name="Date Placeholder 2">
            <a:extLst>
              <a:ext uri="{FF2B5EF4-FFF2-40B4-BE49-F238E27FC236}">
                <a16:creationId xmlns:a16="http://schemas.microsoft.com/office/drawing/2014/main" id="{355E8D70-25A5-A563-D358-F146C660E980}"/>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1863765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1907A0B-5EC7-F196-F7B9-7CE4A339FDF1}"/>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78B81368-D415-E65E-2C77-578305F40994}"/>
              </a:ext>
            </a:extLst>
          </p:cNvPr>
          <p:cNvSpPr>
            <a:spLocks noGrp="1"/>
          </p:cNvSpPr>
          <p:nvPr>
            <p:ph type="ftr" sz="quarter" idx="11"/>
          </p:nvPr>
        </p:nvSpPr>
        <p:spPr/>
        <p:txBody>
          <a:bodyPr/>
          <a:lstStyle/>
          <a:p>
            <a:r>
              <a:rPr lang="fr-FR"/>
              <a:t>KEOLIS SANTÉ</a:t>
            </a:r>
          </a:p>
        </p:txBody>
      </p:sp>
      <p:sp>
        <p:nvSpPr>
          <p:cNvPr id="5" name="Slide Number Placeholder 4">
            <a:extLst>
              <a:ext uri="{FF2B5EF4-FFF2-40B4-BE49-F238E27FC236}">
                <a16:creationId xmlns:a16="http://schemas.microsoft.com/office/drawing/2014/main" id="{972DBBB9-66AC-6DF9-B5E5-2D1BBCAEA7F1}"/>
              </a:ext>
            </a:extLst>
          </p:cNvPr>
          <p:cNvSpPr>
            <a:spLocks noGrp="1"/>
          </p:cNvSpPr>
          <p:nvPr>
            <p:ph type="sldNum" sz="quarter" idx="12"/>
          </p:nvPr>
        </p:nvSpPr>
        <p:spPr/>
        <p:txBody>
          <a:bodyPr/>
          <a:lstStyle/>
          <a:p>
            <a:fld id="{85FCA5DD-1A2A-441E-8A3A-06F8DC18DFAD}" type="slidenum">
              <a:rPr lang="fr-FR" smtClean="0"/>
              <a:pPr/>
              <a:t>73</a:t>
            </a:fld>
            <a:endParaRPr lang="fr-FR"/>
          </a:p>
        </p:txBody>
      </p:sp>
      <p:sp>
        <p:nvSpPr>
          <p:cNvPr id="6" name="Title 5">
            <a:extLst>
              <a:ext uri="{FF2B5EF4-FFF2-40B4-BE49-F238E27FC236}">
                <a16:creationId xmlns:a16="http://schemas.microsoft.com/office/drawing/2014/main" id="{EABCEC2C-3A6A-A615-85FD-D816F165BD58}"/>
              </a:ext>
            </a:extLst>
          </p:cNvPr>
          <p:cNvSpPr>
            <a:spLocks noGrp="1"/>
          </p:cNvSpPr>
          <p:nvPr>
            <p:ph type="title"/>
          </p:nvPr>
        </p:nvSpPr>
        <p:spPr/>
        <p:txBody>
          <a:bodyPr>
            <a:normAutofit/>
          </a:bodyPr>
          <a:lstStyle/>
          <a:p>
            <a:r>
              <a:rPr lang="en-US" sz="2200" cap="none"/>
              <a:t>AKABI Implemented a PoC for handover delay prediction tool</a:t>
            </a:r>
            <a:endParaRPr lang="fr-FR" sz="2200" cap="none"/>
          </a:p>
        </p:txBody>
      </p:sp>
      <p:sp>
        <p:nvSpPr>
          <p:cNvPr id="8" name="Rectangle 7">
            <a:extLst>
              <a:ext uri="{FF2B5EF4-FFF2-40B4-BE49-F238E27FC236}">
                <a16:creationId xmlns:a16="http://schemas.microsoft.com/office/drawing/2014/main" id="{BFBD18D0-C272-1CBF-49BF-19E9A7375A73}"/>
              </a:ext>
            </a:extLst>
          </p:cNvPr>
          <p:cNvSpPr/>
          <p:nvPr/>
        </p:nvSpPr>
        <p:spPr>
          <a:xfrm>
            <a:off x="888921" y="1858769"/>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9" name="Rectangle 8">
            <a:extLst>
              <a:ext uri="{FF2B5EF4-FFF2-40B4-BE49-F238E27FC236}">
                <a16:creationId xmlns:a16="http://schemas.microsoft.com/office/drawing/2014/main" id="{F9A3B4B8-A1F6-6ED0-9093-28E478CD01B9}"/>
              </a:ext>
            </a:extLst>
          </p:cNvPr>
          <p:cNvSpPr/>
          <p:nvPr/>
        </p:nvSpPr>
        <p:spPr>
          <a:xfrm>
            <a:off x="3143775" y="1855577"/>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a:extLst>
              <a:ext uri="{FF2B5EF4-FFF2-40B4-BE49-F238E27FC236}">
                <a16:creationId xmlns:a16="http://schemas.microsoft.com/office/drawing/2014/main" id="{8D567585-C763-EA1E-2CC6-F2D746B279A3}"/>
              </a:ext>
            </a:extLst>
          </p:cNvPr>
          <p:cNvSpPr txBox="1"/>
          <p:nvPr/>
        </p:nvSpPr>
        <p:spPr>
          <a:xfrm>
            <a:off x="3159633" y="2160959"/>
            <a:ext cx="5113512" cy="923330"/>
          </a:xfrm>
          <a:prstGeom prst="rect">
            <a:avLst/>
          </a:prstGeom>
          <a:noFill/>
        </p:spPr>
        <p:txBody>
          <a:bodyPr wrap="square" lIns="91440" tIns="45720" rIns="91440" bIns="45720" rtlCol="0" anchor="ctr">
            <a:spAutoFit/>
          </a:bodyPr>
          <a:lstStyle/>
          <a:p>
            <a:pPr algn="just"/>
            <a:r>
              <a:rPr lang="en-US" b="1">
                <a:solidFill>
                  <a:srgbClr val="000000"/>
                </a:solidFill>
                <a:latin typeface="Lato Light"/>
                <a:ea typeface="Lato Light"/>
                <a:cs typeface="Lato Light"/>
              </a:rPr>
              <a:t>Mean Absolute Error </a:t>
            </a:r>
            <a:r>
              <a:rPr lang="en-US">
                <a:solidFill>
                  <a:srgbClr val="000000"/>
                </a:solidFill>
                <a:latin typeface="Lato Light"/>
                <a:ea typeface="Lato Light"/>
                <a:cs typeface="Lato Light"/>
              </a:rPr>
              <a:t>(MAE) of 5 minutes for the delays, corresponding to a </a:t>
            </a:r>
            <a:r>
              <a:rPr lang="en-US" b="1">
                <a:solidFill>
                  <a:srgbClr val="000000"/>
                </a:solidFill>
                <a:latin typeface="Lato Light"/>
                <a:ea typeface="Lato Light"/>
                <a:cs typeface="Lato Light"/>
              </a:rPr>
              <a:t>prediction interval of 10 minutes</a:t>
            </a:r>
            <a:endParaRPr lang="en-US">
              <a:solidFill>
                <a:srgbClr val="000000"/>
              </a:solidFill>
              <a:latin typeface="Lato Light"/>
              <a:ea typeface="Lato Light"/>
              <a:cs typeface="Lato Light"/>
            </a:endParaRPr>
          </a:p>
        </p:txBody>
      </p:sp>
      <p:sp>
        <p:nvSpPr>
          <p:cNvPr id="11" name="TextBox 10">
            <a:extLst>
              <a:ext uri="{FF2B5EF4-FFF2-40B4-BE49-F238E27FC236}">
                <a16:creationId xmlns:a16="http://schemas.microsoft.com/office/drawing/2014/main" id="{A077F66C-1E68-7F8D-B09D-383520F76A0B}"/>
              </a:ext>
            </a:extLst>
          </p:cNvPr>
          <p:cNvSpPr txBox="1"/>
          <p:nvPr/>
        </p:nvSpPr>
        <p:spPr>
          <a:xfrm>
            <a:off x="3159631" y="4513007"/>
            <a:ext cx="5145225" cy="1200329"/>
          </a:xfrm>
          <a:prstGeom prst="rect">
            <a:avLst/>
          </a:prstGeom>
          <a:noFill/>
        </p:spPr>
        <p:txBody>
          <a:bodyPr wrap="square" lIns="91440" tIns="45720" rIns="91440" bIns="45720" rtlCol="0" anchor="ctr">
            <a:spAutoFit/>
          </a:bodyPr>
          <a:lstStyle/>
          <a:p>
            <a:pPr algn="just"/>
            <a:r>
              <a:rPr lang="en-US">
                <a:solidFill>
                  <a:srgbClr val="000000"/>
                </a:solidFill>
                <a:latin typeface="Lato Light"/>
                <a:ea typeface="Lato Light"/>
                <a:cs typeface="Lato Light"/>
              </a:rPr>
              <a:t>Scaling the model to learn from multiple hospitals and incorporating additional data points like ambulance staff details and patient flow information to improve accuracy</a:t>
            </a:r>
            <a:endParaRPr lang="fr-FR">
              <a:solidFill>
                <a:srgbClr val="000000"/>
              </a:solidFill>
              <a:latin typeface="Lato Light"/>
              <a:ea typeface="Lato Light"/>
              <a:cs typeface="Lato Light"/>
            </a:endParaRPr>
          </a:p>
        </p:txBody>
      </p:sp>
      <p:sp>
        <p:nvSpPr>
          <p:cNvPr id="13" name="TextBox 12">
            <a:extLst>
              <a:ext uri="{FF2B5EF4-FFF2-40B4-BE49-F238E27FC236}">
                <a16:creationId xmlns:a16="http://schemas.microsoft.com/office/drawing/2014/main" id="{3503483F-4297-3CC4-37FC-8DBCA72C8CAE}"/>
              </a:ext>
            </a:extLst>
          </p:cNvPr>
          <p:cNvSpPr txBox="1"/>
          <p:nvPr/>
        </p:nvSpPr>
        <p:spPr>
          <a:xfrm>
            <a:off x="3159632" y="3175621"/>
            <a:ext cx="5113512" cy="1200329"/>
          </a:xfrm>
          <a:prstGeom prst="rect">
            <a:avLst/>
          </a:prstGeom>
          <a:noFill/>
        </p:spPr>
        <p:txBody>
          <a:bodyPr wrap="square" lIns="91440" tIns="45720" rIns="91440" bIns="45720" rtlCol="0" anchor="ctr">
            <a:spAutoFit/>
          </a:bodyPr>
          <a:lstStyle/>
          <a:p>
            <a:pPr algn="just"/>
            <a:r>
              <a:rPr lang="en-US">
                <a:solidFill>
                  <a:srgbClr val="000000"/>
                </a:solidFill>
                <a:latin typeface="Lato Light"/>
                <a:ea typeface="Lato Light"/>
                <a:cs typeface="Lato Light"/>
              </a:rPr>
              <a:t>Integration of external data sources from </a:t>
            </a:r>
            <a:r>
              <a:rPr lang="en-US" err="1">
                <a:solidFill>
                  <a:srgbClr val="000000"/>
                </a:solidFill>
                <a:latin typeface="Lato Light"/>
                <a:ea typeface="Lato Light"/>
                <a:cs typeface="Lato Light"/>
              </a:rPr>
              <a:t>OpenWeather</a:t>
            </a:r>
            <a:r>
              <a:rPr lang="en-US">
                <a:solidFill>
                  <a:srgbClr val="000000"/>
                </a:solidFill>
                <a:latin typeface="Lato Light"/>
                <a:ea typeface="Lato Light"/>
                <a:cs typeface="Lato Light"/>
              </a:rPr>
              <a:t> and Waze routing API, with backend tools such as Azure SQL, Django, and scikit-learn could further improve it</a:t>
            </a:r>
          </a:p>
        </p:txBody>
      </p:sp>
      <p:pic>
        <p:nvPicPr>
          <p:cNvPr id="22" name="Graphic 21" descr="Réseau avec un remplissage uni">
            <a:extLst>
              <a:ext uri="{FF2B5EF4-FFF2-40B4-BE49-F238E27FC236}">
                <a16:creationId xmlns:a16="http://schemas.microsoft.com/office/drawing/2014/main" id="{4CEFD63E-105F-09C6-CFC1-DBEC07211E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20163" y="3326662"/>
            <a:ext cx="1080000" cy="1080000"/>
          </a:xfrm>
          <a:prstGeom prst="rect">
            <a:avLst/>
          </a:prstGeom>
        </p:spPr>
      </p:pic>
      <p:sp>
        <p:nvSpPr>
          <p:cNvPr id="2" name="Content Placeholder 2">
            <a:extLst>
              <a:ext uri="{FF2B5EF4-FFF2-40B4-BE49-F238E27FC236}">
                <a16:creationId xmlns:a16="http://schemas.microsoft.com/office/drawing/2014/main" id="{A4D4867C-1DF1-1BE2-3611-724D22112721}"/>
              </a:ext>
            </a:extLst>
          </p:cNvPr>
          <p:cNvSpPr txBox="1">
            <a:spLocks/>
          </p:cNvSpPr>
          <p:nvPr/>
        </p:nvSpPr>
        <p:spPr>
          <a:xfrm>
            <a:off x="8605394" y="2151028"/>
            <a:ext cx="3225780" cy="3431268"/>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nSpc>
                <a:spcPct val="107000"/>
              </a:lnSpc>
              <a:spcAft>
                <a:spcPts val="800"/>
              </a:spcAft>
              <a:buNone/>
            </a:pPr>
            <a:r>
              <a:rPr lang="en-US" sz="1600" b="1" kern="100">
                <a:effectLst/>
                <a:latin typeface="Lato Light"/>
                <a:ea typeface="Lato Light"/>
                <a:cs typeface="Lato Light"/>
              </a:rPr>
              <a:t>Optimization of Hospital Resources: </a:t>
            </a:r>
            <a:r>
              <a:rPr lang="en-US" sz="1600" kern="100">
                <a:latin typeface="Lato Light"/>
                <a:ea typeface="Lato Light"/>
                <a:cs typeface="Lato Light"/>
              </a:rPr>
              <a:t>I</a:t>
            </a:r>
            <a:r>
              <a:rPr lang="en-US" sz="1600" kern="100">
                <a:effectLst/>
                <a:latin typeface="Lato Light"/>
                <a:ea typeface="Lato Light"/>
                <a:cs typeface="Lato Light"/>
              </a:rPr>
              <a:t>mproving operational efficiency and reducing wait times for specialized care</a:t>
            </a:r>
          </a:p>
          <a:p>
            <a:pPr marL="0" indent="0">
              <a:lnSpc>
                <a:spcPct val="107000"/>
              </a:lnSpc>
              <a:spcAft>
                <a:spcPts val="800"/>
              </a:spcAft>
              <a:buNone/>
            </a:pPr>
            <a:r>
              <a:rPr lang="en-US" sz="1600" b="1" kern="100">
                <a:effectLst/>
                <a:latin typeface="Lato Light"/>
                <a:ea typeface="Lato Light"/>
                <a:cs typeface="Lato Light"/>
              </a:rPr>
              <a:t>Improvement in Patient Flow: </a:t>
            </a:r>
            <a:r>
              <a:rPr lang="en-US" sz="1600" kern="100">
                <a:latin typeface="Lato Light"/>
                <a:ea typeface="Lato Light"/>
                <a:cs typeface="Lato Light"/>
              </a:rPr>
              <a:t>I</a:t>
            </a:r>
            <a:r>
              <a:rPr lang="en-US" sz="1600" kern="100">
                <a:effectLst/>
                <a:latin typeface="Lato Light"/>
                <a:ea typeface="Lato Light"/>
                <a:cs typeface="Lato Light"/>
              </a:rPr>
              <a:t>ncreas</a:t>
            </a:r>
            <a:r>
              <a:rPr lang="en-US" sz="1600" kern="100">
                <a:latin typeface="Lato Light"/>
                <a:ea typeface="Lato Light"/>
                <a:cs typeface="Lato Light"/>
              </a:rPr>
              <a:t>ing</a:t>
            </a:r>
            <a:r>
              <a:rPr lang="en-US" sz="1600" kern="100">
                <a:effectLst/>
                <a:latin typeface="Lato Light"/>
                <a:ea typeface="Lato Light"/>
                <a:cs typeface="Lato Light"/>
              </a:rPr>
              <a:t> hospital capacity and improving patient satisfaction</a:t>
            </a:r>
          </a:p>
          <a:p>
            <a:pPr marL="0" indent="0">
              <a:lnSpc>
                <a:spcPct val="107000"/>
              </a:lnSpc>
              <a:spcAft>
                <a:spcPts val="800"/>
              </a:spcAft>
              <a:buNone/>
            </a:pPr>
            <a:r>
              <a:rPr lang="en-US" sz="1600" b="1" kern="100">
                <a:effectLst/>
                <a:latin typeface="Lato Light"/>
                <a:ea typeface="Lato Light"/>
                <a:cs typeface="Lato Light"/>
              </a:rPr>
              <a:t>Cost Reduction: </a:t>
            </a:r>
            <a:r>
              <a:rPr lang="en-US" sz="1600" kern="100">
                <a:effectLst/>
                <a:latin typeface="Lato Light"/>
                <a:ea typeface="Lato Light"/>
                <a:cs typeface="Lato Light"/>
              </a:rPr>
              <a:t>Using AI to anticipate care needs helps hospitals reduce the average length of hospital stays, freeing up resources for other patients</a:t>
            </a:r>
            <a:endParaRPr lang="fr-FR" sz="1600" kern="100">
              <a:effectLst/>
              <a:latin typeface="Lato Light"/>
              <a:ea typeface="Lato Light"/>
              <a:cs typeface="Lato Light"/>
            </a:endParaRPr>
          </a:p>
        </p:txBody>
      </p:sp>
      <p:sp>
        <p:nvSpPr>
          <p:cNvPr id="14" name="TextBox 13">
            <a:extLst>
              <a:ext uri="{FF2B5EF4-FFF2-40B4-BE49-F238E27FC236}">
                <a16:creationId xmlns:a16="http://schemas.microsoft.com/office/drawing/2014/main" id="{240EBA27-74CE-05E7-D415-91ADF6C0B2F6}"/>
              </a:ext>
            </a:extLst>
          </p:cNvPr>
          <p:cNvSpPr txBox="1"/>
          <p:nvPr/>
        </p:nvSpPr>
        <p:spPr>
          <a:xfrm>
            <a:off x="8381802" y="1512618"/>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sz="1800">
                <a:latin typeface="Poppins Medium"/>
                <a:ea typeface="Lato Light"/>
                <a:cs typeface="Poppins Medium"/>
              </a:rPr>
              <a:t>Business Impact</a:t>
            </a:r>
          </a:p>
        </p:txBody>
      </p:sp>
      <p:sp>
        <p:nvSpPr>
          <p:cNvPr id="15" name="Rectangle 14">
            <a:extLst>
              <a:ext uri="{FF2B5EF4-FFF2-40B4-BE49-F238E27FC236}">
                <a16:creationId xmlns:a16="http://schemas.microsoft.com/office/drawing/2014/main" id="{88557819-21A3-49D0-05AB-B4ECF0B68D2F}"/>
              </a:ext>
            </a:extLst>
          </p:cNvPr>
          <p:cNvSpPr/>
          <p:nvPr/>
        </p:nvSpPr>
        <p:spPr>
          <a:xfrm>
            <a:off x="8605394" y="1855576"/>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7" name="TextBox 13">
            <a:extLst>
              <a:ext uri="{FF2B5EF4-FFF2-40B4-BE49-F238E27FC236}">
                <a16:creationId xmlns:a16="http://schemas.microsoft.com/office/drawing/2014/main" id="{D260B378-1701-6A6C-A581-15E8155521FC}"/>
              </a:ext>
            </a:extLst>
          </p:cNvPr>
          <p:cNvSpPr txBox="1"/>
          <p:nvPr/>
        </p:nvSpPr>
        <p:spPr>
          <a:xfrm>
            <a:off x="888921" y="2368264"/>
            <a:ext cx="1742484" cy="646331"/>
          </a:xfrm>
          <a:prstGeom prst="rect">
            <a:avLst/>
          </a:prstGeom>
          <a:noFill/>
        </p:spPr>
        <p:txBody>
          <a:bodyPr wrap="square" rtlCol="0" anchor="ctr">
            <a:spAutoFit/>
          </a:bodyPr>
          <a:lstStyle/>
          <a:p>
            <a:pPr algn="ctr"/>
            <a:r>
              <a:rPr lang="fr-FR" sz="3600">
                <a:solidFill>
                  <a:srgbClr val="000000"/>
                </a:solidFill>
                <a:latin typeface="Poppins Medium" panose="00000600000000000000" pitchFamily="2" charset="0"/>
                <a:ea typeface="Lato Light" panose="020F0502020204030203" pitchFamily="34" charset="0"/>
                <a:cs typeface="Poppins Medium" panose="00000600000000000000" pitchFamily="2" charset="0"/>
              </a:rPr>
              <a:t>10 min </a:t>
            </a:r>
          </a:p>
        </p:txBody>
      </p:sp>
      <p:pic>
        <p:nvPicPr>
          <p:cNvPr id="7" name="Image 6" descr="Une image contenant texte, Police, logo, Graphique&#10;&#10;Description générée automatiquement">
            <a:extLst>
              <a:ext uri="{FF2B5EF4-FFF2-40B4-BE49-F238E27FC236}">
                <a16:creationId xmlns:a16="http://schemas.microsoft.com/office/drawing/2014/main" id="{CE3A29B7-A69C-1A2B-451D-203F26602786}"/>
              </a:ext>
            </a:extLst>
          </p:cNvPr>
          <p:cNvPicPr>
            <a:picLocks noChangeAspect="1"/>
          </p:cNvPicPr>
          <p:nvPr/>
        </p:nvPicPr>
        <p:blipFill>
          <a:blip r:embed="rId4"/>
          <a:stretch>
            <a:fillRect/>
          </a:stretch>
        </p:blipFill>
        <p:spPr>
          <a:xfrm>
            <a:off x="10402276" y="329459"/>
            <a:ext cx="894124" cy="894124"/>
          </a:xfrm>
          <a:prstGeom prst="rect">
            <a:avLst/>
          </a:prstGeom>
        </p:spPr>
      </p:pic>
      <p:pic>
        <p:nvPicPr>
          <p:cNvPr id="12" name="Graphic 21" descr="Architecture moderne avec un remplissage uni">
            <a:extLst>
              <a:ext uri="{FF2B5EF4-FFF2-40B4-BE49-F238E27FC236}">
                <a16:creationId xmlns:a16="http://schemas.microsoft.com/office/drawing/2014/main" id="{F7B830CD-3D48-2708-757D-6DC3B917D9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20163" y="4633336"/>
            <a:ext cx="1080000" cy="1080000"/>
          </a:xfrm>
          <a:prstGeom prst="rect">
            <a:avLst/>
          </a:prstGeom>
        </p:spPr>
      </p:pic>
    </p:spTree>
    <p:extLst>
      <p:ext uri="{BB962C8B-B14F-4D97-AF65-F5344CB8AC3E}">
        <p14:creationId xmlns:p14="http://schemas.microsoft.com/office/powerpoint/2010/main" val="3366268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1x Junior Data </a:t>
            </a:r>
            <a:r>
              <a:rPr lang="fr-FR" err="1">
                <a:solidFill>
                  <a:srgbClr val="000000"/>
                </a:solidFill>
              </a:rPr>
              <a:t>Scientist</a:t>
            </a:r>
            <a:r>
              <a:rPr lang="fr-FR">
                <a:solidFill>
                  <a:srgbClr val="000000"/>
                </a:solidFill>
              </a:rPr>
              <a:t> (2 </a:t>
            </a:r>
            <a:r>
              <a:rPr lang="fr-FR" err="1">
                <a:solidFill>
                  <a:srgbClr val="000000"/>
                </a:solidFill>
              </a:rPr>
              <a:t>months</a:t>
            </a:r>
            <a:r>
              <a:rPr lang="fr-FR">
                <a:solidFill>
                  <a:srgbClr val="000000"/>
                </a:solidFill>
              </a:rPr>
              <a:t>)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fontScale="92500" lnSpcReduction="10000"/>
          </a:bodyPr>
          <a:lstStyle/>
          <a:p>
            <a:r>
              <a:rPr lang="fr-FR">
                <a:solidFill>
                  <a:srgbClr val="000000"/>
                </a:solidFill>
              </a:rPr>
              <a:t>Python</a:t>
            </a:r>
          </a:p>
          <a:p>
            <a:r>
              <a:rPr lang="fr-FR">
                <a:solidFill>
                  <a:srgbClr val="000000"/>
                </a:solidFill>
              </a:rPr>
              <a:t>Azure DevOps</a:t>
            </a:r>
          </a:p>
          <a:p>
            <a:r>
              <a:rPr lang="fr-FR">
                <a:solidFill>
                  <a:srgbClr val="000000"/>
                </a:solidFill>
              </a:rPr>
              <a:t>Azure </a:t>
            </a:r>
            <a:r>
              <a:rPr lang="fr-FR" err="1">
                <a:solidFill>
                  <a:srgbClr val="000000"/>
                </a:solidFill>
              </a:rPr>
              <a:t>AutoML</a:t>
            </a:r>
            <a:endParaRPr lang="fr-FR">
              <a:solidFill>
                <a:srgbClr val="000000"/>
              </a:solidFill>
            </a:endParaRPr>
          </a:p>
          <a:p>
            <a:r>
              <a:rPr lang="fr-FR" err="1">
                <a:solidFill>
                  <a:srgbClr val="000000"/>
                </a:solidFill>
              </a:rPr>
              <a:t>Random</a:t>
            </a:r>
            <a:r>
              <a:rPr lang="fr-FR">
                <a:solidFill>
                  <a:srgbClr val="000000"/>
                </a:solidFill>
              </a:rPr>
              <a:t> Forest </a:t>
            </a:r>
          </a:p>
          <a:p>
            <a:r>
              <a:rPr lang="fr-FR" err="1">
                <a:solidFill>
                  <a:srgbClr val="000000"/>
                </a:solidFill>
              </a:rPr>
              <a:t>XGBoost</a:t>
            </a:r>
            <a:endParaRPr lang="fr-FR">
              <a:solidFill>
                <a:srgbClr val="000000"/>
              </a:solidFill>
            </a:endParaRPr>
          </a:p>
          <a:p>
            <a:endParaRPr lang="fr-FR">
              <a:solidFill>
                <a:srgbClr val="000000"/>
              </a:solidFill>
            </a:endParaRPr>
          </a:p>
          <a:p>
            <a:endParaRPr lang="fr-FR">
              <a:solidFill>
                <a:srgbClr val="000000"/>
              </a:solidFill>
            </a:endParaRPr>
          </a:p>
          <a:p>
            <a:endParaRPr lang="fr-FR">
              <a:solidFill>
                <a:srgbClr val="000000"/>
              </a:solidFill>
            </a:endParaRPr>
          </a:p>
          <a:p>
            <a:r>
              <a:rPr lang="fr-FR">
                <a:solidFill>
                  <a:srgbClr val="000000"/>
                </a:solidFill>
              </a:rPr>
              <a:t>
</a:t>
            </a:r>
          </a:p>
        </p:txBody>
      </p:sp>
      <p:pic>
        <p:nvPicPr>
          <p:cNvPr id="11" name="Picture Placeholder 10" descr="Python">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5" name="Picture Placeholder 14" descr="[#LogoTechnology7#]">
            <a:extLst>
              <a:ext uri="{FF2B5EF4-FFF2-40B4-BE49-F238E27FC236}">
                <a16:creationId xmlns:a16="http://schemas.microsoft.com/office/drawing/2014/main" id="{10C345C2-4109-4156-A7CF-AE142E1D51DA}"/>
              </a:ext>
            </a:extLst>
          </p:cNvPr>
          <p:cNvPicPr>
            <a:picLocks noGrp="1" noChangeAspect="1"/>
          </p:cNvPicPr>
          <p:nvPr>
            <p:ph type="pic" sz="quarter" idx="24"/>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7" name="Picture Placeholder 6" descr="Azure DevOps">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32" name="Picture Placeholder 31" descr="[#LogoTechnology6#]">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4" cstate="email">
            <a:extLst>
              <a:ext uri="{28A0092B-C50C-407E-A947-70E740481C1C}">
                <a14:useLocalDpi xmlns:a14="http://schemas.microsoft.com/office/drawing/2010/main" val="0"/>
              </a:ext>
            </a:extLst>
          </a:blip>
          <a:srcRect l="-34532" r="-34532"/>
          <a:stretch/>
        </p:blipFill>
        <p:spPr>
          <a:xfrm>
            <a:off x="9793303" y="3262681"/>
            <a:ext cx="1597736" cy="944800"/>
          </a:xfrm>
        </p:spPr>
      </p:pic>
      <p:pic>
        <p:nvPicPr>
          <p:cNvPr id="34" name="Picture Placeholder 33" descr="[#LogoTechnology9#]">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4"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fr-FR" sz="2200" cap="none"/>
              <a:t>Secure GPT &amp; </a:t>
            </a:r>
            <a:r>
              <a:rPr lang="fr-FR" sz="2200" cap="none" err="1"/>
              <a:t>Generative</a:t>
            </a:r>
            <a:r>
              <a:rPr lang="fr-FR" sz="2200" cap="none"/>
              <a:t> AI</a:t>
            </a:r>
          </a:p>
        </p:txBody>
      </p:sp>
      <p:sp>
        <p:nvSpPr>
          <p:cNvPr id="12" name="Date Placeholder 2">
            <a:extLst>
              <a:ext uri="{FF2B5EF4-FFF2-40B4-BE49-F238E27FC236}">
                <a16:creationId xmlns:a16="http://schemas.microsoft.com/office/drawing/2014/main" id="{1894A82F-8D93-419F-1970-4CB364F9725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14" name="Footer Placeholder 3">
            <a:extLst>
              <a:ext uri="{FF2B5EF4-FFF2-40B4-BE49-F238E27FC236}">
                <a16:creationId xmlns:a16="http://schemas.microsoft.com/office/drawing/2014/main" id="{BB0C2C5F-E3E8-2418-5A95-7E472976E48E}"/>
              </a:ext>
            </a:extLst>
          </p:cNvPr>
          <p:cNvSpPr>
            <a:spLocks noGrp="1"/>
          </p:cNvSpPr>
          <p:nvPr>
            <p:ph type="ftr" sz="quarter" idx="11"/>
          </p:nvPr>
        </p:nvSpPr>
        <p:spPr>
          <a:xfrm>
            <a:off x="3810199" y="6211825"/>
            <a:ext cx="4571603" cy="365125"/>
          </a:xfrm>
        </p:spPr>
        <p:txBody>
          <a:bodyPr/>
          <a:lstStyle/>
          <a:p>
            <a:r>
              <a:rPr lang="fr-FR"/>
              <a:t>KEOLIS SANTÉ</a:t>
            </a:r>
          </a:p>
        </p:txBody>
      </p:sp>
      <p:sp>
        <p:nvSpPr>
          <p:cNvPr id="16" name="Slide Number Placeholder 4">
            <a:extLst>
              <a:ext uri="{FF2B5EF4-FFF2-40B4-BE49-F238E27FC236}">
                <a16:creationId xmlns:a16="http://schemas.microsoft.com/office/drawing/2014/main" id="{901CA676-3720-1C49-7573-E73ECA11551C}"/>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74</a:t>
            </a:fld>
            <a:endParaRPr lang="fr-FR"/>
          </a:p>
        </p:txBody>
      </p:sp>
      <p:sp>
        <p:nvSpPr>
          <p:cNvPr id="5" name="Espace réservé pour une image  4">
            <a:extLst>
              <a:ext uri="{FF2B5EF4-FFF2-40B4-BE49-F238E27FC236}">
                <a16:creationId xmlns:a16="http://schemas.microsoft.com/office/drawing/2014/main" id="{605FAB12-4098-A404-68FE-195B963AA04E}"/>
              </a:ext>
            </a:extLst>
          </p:cNvPr>
          <p:cNvSpPr>
            <a:spLocks noGrp="1"/>
          </p:cNvSpPr>
          <p:nvPr>
            <p:ph type="pic" sz="quarter" idx="21"/>
          </p:nvPr>
        </p:nvSpPr>
        <p:spPr/>
        <p:txBody>
          <a:bodyPr/>
          <a:lstStyle/>
          <a:p>
            <a:endParaRPr lang="en-US"/>
          </a:p>
        </p:txBody>
      </p:sp>
      <p:sp>
        <p:nvSpPr>
          <p:cNvPr id="10" name="Espace réservé pour une image  9">
            <a:extLst>
              <a:ext uri="{FF2B5EF4-FFF2-40B4-BE49-F238E27FC236}">
                <a16:creationId xmlns:a16="http://schemas.microsoft.com/office/drawing/2014/main" id="{5A67B079-0ACF-4231-3C6D-910EE0620184}"/>
              </a:ext>
            </a:extLst>
          </p:cNvPr>
          <p:cNvSpPr>
            <a:spLocks noGrp="1"/>
          </p:cNvSpPr>
          <p:nvPr>
            <p:ph type="pic" sz="quarter" idx="25"/>
          </p:nvPr>
        </p:nvSpPr>
        <p:spPr/>
        <p:txBody>
          <a:bodyPr/>
          <a:lstStyle/>
          <a:p>
            <a:endParaRPr lang="en-US"/>
          </a:p>
        </p:txBody>
      </p:sp>
      <p:pic>
        <p:nvPicPr>
          <p:cNvPr id="24" name="Espace réservé pour une image  23" descr="Une image contenant conception&#10;&#10;Description générée automatiquement">
            <a:extLst>
              <a:ext uri="{FF2B5EF4-FFF2-40B4-BE49-F238E27FC236}">
                <a16:creationId xmlns:a16="http://schemas.microsoft.com/office/drawing/2014/main" id="{E8CF633F-EEE3-216C-A104-1F44FB165300}"/>
              </a:ext>
            </a:extLst>
          </p:cNvPr>
          <p:cNvPicPr>
            <a:picLocks noGrp="1" noChangeAspect="1"/>
          </p:cNvPicPr>
          <p:nvPr>
            <p:ph type="pic" sz="quarter" idx="17"/>
          </p:nvPr>
        </p:nvPicPr>
        <p:blipFill>
          <a:blip r:embed="rId6"/>
          <a:srcRect t="10639" b="10639"/>
          <a:stretch>
            <a:fillRect/>
          </a:stretch>
        </p:blipFill>
        <p:spPr/>
      </p:pic>
      <p:sp>
        <p:nvSpPr>
          <p:cNvPr id="20" name="Espace réservé pour une image  19">
            <a:extLst>
              <a:ext uri="{FF2B5EF4-FFF2-40B4-BE49-F238E27FC236}">
                <a16:creationId xmlns:a16="http://schemas.microsoft.com/office/drawing/2014/main" id="{34620B7B-BD02-88FB-B241-87A176B9DD62}"/>
              </a:ext>
            </a:extLst>
          </p:cNvPr>
          <p:cNvSpPr>
            <a:spLocks noGrp="1"/>
          </p:cNvSpPr>
          <p:nvPr>
            <p:ph type="pic" sz="quarter" idx="49"/>
          </p:nvPr>
        </p:nvSpPr>
        <p:spPr/>
        <p:txBody>
          <a:bodyPr/>
          <a:lstStyle/>
          <a:p>
            <a:endParaRPr lang="en-US"/>
          </a:p>
        </p:txBody>
      </p:sp>
      <p:sp>
        <p:nvSpPr>
          <p:cNvPr id="13" name="Picture Placeholder 12">
            <a:extLst>
              <a:ext uri="{FF2B5EF4-FFF2-40B4-BE49-F238E27FC236}">
                <a16:creationId xmlns:a16="http://schemas.microsoft.com/office/drawing/2014/main" id="{62721C8D-2E07-F6DD-724F-B5351D4A88AA}"/>
              </a:ext>
            </a:extLst>
          </p:cNvPr>
          <p:cNvSpPr>
            <a:spLocks noGrp="1"/>
          </p:cNvSpPr>
          <p:nvPr>
            <p:ph type="pic" sz="quarter" idx="42"/>
          </p:nvPr>
        </p:nvSpPr>
        <p:spPr/>
        <p:txBody>
          <a:bodyPr/>
          <a:lstStyle/>
          <a:p>
            <a:endParaRPr lang="en-US"/>
          </a:p>
        </p:txBody>
      </p:sp>
      <p:pic>
        <p:nvPicPr>
          <p:cNvPr id="19" name="Image 6" descr="Une image contenant texte, Police, logo, Graphique&#10;&#10;Description générée automatiquement">
            <a:extLst>
              <a:ext uri="{FF2B5EF4-FFF2-40B4-BE49-F238E27FC236}">
                <a16:creationId xmlns:a16="http://schemas.microsoft.com/office/drawing/2014/main" id="{670D3FA6-EA26-33E3-FFD7-6417D685EAEE}"/>
              </a:ext>
            </a:extLst>
          </p:cNvPr>
          <p:cNvPicPr>
            <a:picLocks noChangeAspect="1"/>
          </p:cNvPicPr>
          <p:nvPr/>
        </p:nvPicPr>
        <p:blipFill>
          <a:blip r:embed="rId7"/>
          <a:stretch>
            <a:fillRect/>
          </a:stretch>
        </p:blipFill>
        <p:spPr>
          <a:xfrm>
            <a:off x="10402276" y="329459"/>
            <a:ext cx="894124" cy="894124"/>
          </a:xfrm>
          <a:prstGeom prst="rect">
            <a:avLst/>
          </a:prstGeom>
        </p:spPr>
      </p:pic>
    </p:spTree>
    <p:extLst>
      <p:ext uri="{BB962C8B-B14F-4D97-AF65-F5344CB8AC3E}">
        <p14:creationId xmlns:p14="http://schemas.microsoft.com/office/powerpoint/2010/main" val="1840513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EC2D19BA-EC70-FEB0-B20B-EEDBC2F8710C}"/>
              </a:ext>
            </a:extLst>
          </p:cNvPr>
          <p:cNvSpPr>
            <a:spLocks noGrp="1"/>
          </p:cNvSpPr>
          <p:nvPr>
            <p:ph type="body" sz="quarter" idx="11"/>
          </p:nvPr>
        </p:nvSpPr>
        <p:spPr/>
        <p:txBody>
          <a:bodyPr>
            <a:normAutofit fontScale="92500" lnSpcReduction="10000"/>
          </a:bodyPr>
          <a:lstStyle/>
          <a:p>
            <a:endParaRPr lang="en-US"/>
          </a:p>
        </p:txBody>
      </p:sp>
    </p:spTree>
    <p:extLst>
      <p:ext uri="{BB962C8B-B14F-4D97-AF65-F5344CB8AC3E}">
        <p14:creationId xmlns:p14="http://schemas.microsoft.com/office/powerpoint/2010/main" val="1858383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e la date 14">
            <a:extLst>
              <a:ext uri="{FF2B5EF4-FFF2-40B4-BE49-F238E27FC236}">
                <a16:creationId xmlns:a16="http://schemas.microsoft.com/office/drawing/2014/main" id="{F80E3E77-BE3B-4656-9D45-043C74A999C5}"/>
              </a:ext>
            </a:extLst>
          </p:cNvPr>
          <p:cNvSpPr>
            <a:spLocks noGrp="1"/>
          </p:cNvSpPr>
          <p:nvPr>
            <p:ph type="dt" sz="half" idx="10"/>
          </p:nvPr>
        </p:nvSpPr>
        <p:spPr/>
        <p:txBody>
          <a:bodyPr/>
          <a:lstStyle/>
          <a:p>
            <a:fld id="{3333F2A3-12BE-4383-85C3-DABDB1C303DA}" type="datetime1">
              <a:rPr lang="fr-FR" smtClean="0"/>
              <a:t>07/11/2024</a:t>
            </a:fld>
            <a:endParaRPr lang="fr-FR"/>
          </a:p>
        </p:txBody>
      </p:sp>
      <p:sp>
        <p:nvSpPr>
          <p:cNvPr id="16" name="Espace réservé du pied de page 15">
            <a:extLst>
              <a:ext uri="{FF2B5EF4-FFF2-40B4-BE49-F238E27FC236}">
                <a16:creationId xmlns:a16="http://schemas.microsoft.com/office/drawing/2014/main" id="{C9FC038A-15CB-4ECD-9EDD-EADA525E33A7}"/>
              </a:ext>
            </a:extLst>
          </p:cNvPr>
          <p:cNvSpPr>
            <a:spLocks noGrp="1"/>
          </p:cNvSpPr>
          <p:nvPr>
            <p:ph type="ftr" sz="quarter" idx="11"/>
          </p:nvPr>
        </p:nvSpPr>
        <p:spPr/>
        <p:txBody>
          <a:bodyPr/>
          <a:lstStyle/>
          <a:p>
            <a:r>
              <a:rPr lang="fr-FR"/>
              <a:t>AKABI Presentation</a:t>
            </a:r>
          </a:p>
        </p:txBody>
      </p:sp>
      <p:sp>
        <p:nvSpPr>
          <p:cNvPr id="17" name="Espace réservé du numéro de diapositive 16">
            <a:extLst>
              <a:ext uri="{FF2B5EF4-FFF2-40B4-BE49-F238E27FC236}">
                <a16:creationId xmlns:a16="http://schemas.microsoft.com/office/drawing/2014/main" id="{68281038-03D2-478C-BE0B-4D7E2D7DA146}"/>
              </a:ext>
            </a:extLst>
          </p:cNvPr>
          <p:cNvSpPr>
            <a:spLocks noGrp="1"/>
          </p:cNvSpPr>
          <p:nvPr>
            <p:ph type="sldNum" sz="quarter" idx="12"/>
          </p:nvPr>
        </p:nvSpPr>
        <p:spPr/>
        <p:txBody>
          <a:bodyPr/>
          <a:lstStyle/>
          <a:p>
            <a:fld id="{85FCA5DD-1A2A-441E-8A3A-06F8DC18DFAD}" type="slidenum">
              <a:rPr lang="fr-FR" smtClean="0"/>
              <a:pPr/>
              <a:t>8</a:t>
            </a:fld>
            <a:endParaRPr lang="fr-FR"/>
          </a:p>
        </p:txBody>
      </p:sp>
      <p:sp>
        <p:nvSpPr>
          <p:cNvPr id="39" name="Titre 1">
            <a:extLst>
              <a:ext uri="{FF2B5EF4-FFF2-40B4-BE49-F238E27FC236}">
                <a16:creationId xmlns:a16="http://schemas.microsoft.com/office/drawing/2014/main" id="{8870DD51-F5F2-4AD1-A00D-8C23D9071505}"/>
              </a:ext>
            </a:extLst>
          </p:cNvPr>
          <p:cNvSpPr>
            <a:spLocks noGrp="1"/>
          </p:cNvSpPr>
          <p:nvPr>
            <p:ph type="title"/>
          </p:nvPr>
        </p:nvSpPr>
        <p:spPr>
          <a:xfrm>
            <a:off x="839788" y="529200"/>
            <a:ext cx="10512425" cy="507600"/>
          </a:xfrm>
        </p:spPr>
        <p:txBody>
          <a:bodyPr/>
          <a:lstStyle/>
          <a:p>
            <a:r>
              <a:rPr lang="fr-FR"/>
              <a:t>Business </a:t>
            </a:r>
            <a:r>
              <a:rPr lang="fr-FR" err="1"/>
              <a:t>integration</a:t>
            </a:r>
            <a:endParaRPr lang="fr-FR"/>
          </a:p>
        </p:txBody>
      </p:sp>
      <p:pic>
        <p:nvPicPr>
          <p:cNvPr id="40" name="Espace réservé pour une image  18">
            <a:extLst>
              <a:ext uri="{FF2B5EF4-FFF2-40B4-BE49-F238E27FC236}">
                <a16:creationId xmlns:a16="http://schemas.microsoft.com/office/drawing/2014/main" id="{0C01ADCA-347E-4B65-83C3-72766492F1E2}"/>
              </a:ext>
            </a:extLst>
          </p:cNvPr>
          <p:cNvPicPr>
            <a:picLocks noGrp="1" noChangeAspect="1"/>
          </p:cNvPicPr>
          <p:nvPr>
            <p:ph type="pic" sz="quarter" idx="16"/>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55107" y="1881666"/>
            <a:ext cx="667800" cy="667800"/>
          </a:xfrm>
        </p:spPr>
      </p:pic>
      <p:pic>
        <p:nvPicPr>
          <p:cNvPr id="41" name="Espace réservé pour une image  20">
            <a:extLst>
              <a:ext uri="{FF2B5EF4-FFF2-40B4-BE49-F238E27FC236}">
                <a16:creationId xmlns:a16="http://schemas.microsoft.com/office/drawing/2014/main" id="{C8865910-1A69-422D-BA10-42CD6D3A69E9}"/>
              </a:ext>
            </a:extLst>
          </p:cNvPr>
          <p:cNvPicPr>
            <a:picLocks noGrp="1" noChangeAspect="1"/>
          </p:cNvPicPr>
          <p:nvPr>
            <p:ph type="pic" sz="quarter" idx="17"/>
          </p:nvPr>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59769" y="1881666"/>
            <a:ext cx="667800" cy="667800"/>
          </a:xfrm>
        </p:spPr>
      </p:pic>
      <p:pic>
        <p:nvPicPr>
          <p:cNvPr id="42" name="Espace réservé pour une image  24">
            <a:extLst>
              <a:ext uri="{FF2B5EF4-FFF2-40B4-BE49-F238E27FC236}">
                <a16:creationId xmlns:a16="http://schemas.microsoft.com/office/drawing/2014/main" id="{81CB1025-F65B-4AA4-8F7F-F8B6F073743A}"/>
              </a:ext>
            </a:extLst>
          </p:cNvPr>
          <p:cNvPicPr>
            <a:picLocks noGrp="1" noChangeAspect="1"/>
          </p:cNvPicPr>
          <p:nvPr>
            <p:ph type="pic" sz="quarter" idx="18"/>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064431" y="1881666"/>
            <a:ext cx="667800" cy="667800"/>
          </a:xfrm>
        </p:spPr>
      </p:pic>
      <p:pic>
        <p:nvPicPr>
          <p:cNvPr id="43" name="Espace réservé pour une image  22">
            <a:extLst>
              <a:ext uri="{FF2B5EF4-FFF2-40B4-BE49-F238E27FC236}">
                <a16:creationId xmlns:a16="http://schemas.microsoft.com/office/drawing/2014/main" id="{3B3FEF82-5CB5-4124-950F-E9C8BABDDA17}"/>
              </a:ext>
            </a:extLst>
          </p:cNvPr>
          <p:cNvPicPr>
            <a:picLocks noGrp="1" noChangeAspect="1"/>
          </p:cNvPicPr>
          <p:nvPr>
            <p:ph type="pic" sz="quarter" idx="19"/>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69093" y="1881666"/>
            <a:ext cx="667800" cy="667800"/>
          </a:xfrm>
        </p:spPr>
      </p:pic>
      <p:sp>
        <p:nvSpPr>
          <p:cNvPr id="44" name="Espace réservé du texte 6">
            <a:extLst>
              <a:ext uri="{FF2B5EF4-FFF2-40B4-BE49-F238E27FC236}">
                <a16:creationId xmlns:a16="http://schemas.microsoft.com/office/drawing/2014/main" id="{D34C6FE2-B9FB-4D02-A070-297D63A5194C}"/>
              </a:ext>
            </a:extLst>
          </p:cNvPr>
          <p:cNvSpPr>
            <a:spLocks noGrp="1"/>
          </p:cNvSpPr>
          <p:nvPr>
            <p:ph type="body" sz="quarter" idx="20"/>
          </p:nvPr>
        </p:nvSpPr>
        <p:spPr>
          <a:xfrm>
            <a:off x="977410" y="3205477"/>
            <a:ext cx="2423193" cy="324000"/>
          </a:xfrm>
        </p:spPr>
        <p:txBody>
          <a:bodyPr>
            <a:normAutofit fontScale="92500" lnSpcReduction="10000"/>
          </a:bodyPr>
          <a:lstStyle/>
          <a:p>
            <a:r>
              <a:rPr lang="fr-FR"/>
              <a:t>Cloud Technologies</a:t>
            </a:r>
          </a:p>
        </p:txBody>
      </p:sp>
      <p:sp>
        <p:nvSpPr>
          <p:cNvPr id="45" name="Espace réservé du texte 7">
            <a:extLst>
              <a:ext uri="{FF2B5EF4-FFF2-40B4-BE49-F238E27FC236}">
                <a16:creationId xmlns:a16="http://schemas.microsoft.com/office/drawing/2014/main" id="{E8E361A6-FDE9-4A12-BE08-A12669DE1C0C}"/>
              </a:ext>
            </a:extLst>
          </p:cNvPr>
          <p:cNvSpPr>
            <a:spLocks noGrp="1"/>
          </p:cNvSpPr>
          <p:nvPr>
            <p:ph type="body" sz="quarter" idx="21"/>
          </p:nvPr>
        </p:nvSpPr>
        <p:spPr>
          <a:xfrm>
            <a:off x="3835588" y="3205477"/>
            <a:ext cx="1917000" cy="324000"/>
          </a:xfrm>
        </p:spPr>
        <p:txBody>
          <a:bodyPr>
            <a:normAutofit lnSpcReduction="10000"/>
          </a:bodyPr>
          <a:lstStyle/>
          <a:p>
            <a:r>
              <a:rPr lang="fr-FR" err="1"/>
              <a:t>Systems</a:t>
            </a:r>
            <a:endParaRPr lang="fr-FR"/>
          </a:p>
        </p:txBody>
      </p:sp>
      <p:sp>
        <p:nvSpPr>
          <p:cNvPr id="46" name="Espace réservé du texte 8">
            <a:extLst>
              <a:ext uri="{FF2B5EF4-FFF2-40B4-BE49-F238E27FC236}">
                <a16:creationId xmlns:a16="http://schemas.microsoft.com/office/drawing/2014/main" id="{7C857475-78F9-4F91-A21B-3A5D919BF8F3}"/>
              </a:ext>
            </a:extLst>
          </p:cNvPr>
          <p:cNvSpPr>
            <a:spLocks noGrp="1"/>
          </p:cNvSpPr>
          <p:nvPr>
            <p:ph type="body" sz="quarter" idx="22"/>
          </p:nvPr>
        </p:nvSpPr>
        <p:spPr>
          <a:xfrm>
            <a:off x="6440188" y="3205477"/>
            <a:ext cx="1917000" cy="324000"/>
          </a:xfrm>
        </p:spPr>
        <p:txBody>
          <a:bodyPr>
            <a:normAutofit lnSpcReduction="10000"/>
          </a:bodyPr>
          <a:lstStyle/>
          <a:p>
            <a:r>
              <a:rPr lang="fr-FR" err="1"/>
              <a:t>Virtualization</a:t>
            </a:r>
            <a:endParaRPr lang="fr-FR"/>
          </a:p>
        </p:txBody>
      </p:sp>
      <p:sp>
        <p:nvSpPr>
          <p:cNvPr id="47" name="Espace réservé du texte 9">
            <a:extLst>
              <a:ext uri="{FF2B5EF4-FFF2-40B4-BE49-F238E27FC236}">
                <a16:creationId xmlns:a16="http://schemas.microsoft.com/office/drawing/2014/main" id="{B9F02DFC-D77D-4576-89F0-1FCCA329DB57}"/>
              </a:ext>
            </a:extLst>
          </p:cNvPr>
          <p:cNvSpPr>
            <a:spLocks noGrp="1"/>
          </p:cNvSpPr>
          <p:nvPr>
            <p:ph type="body" sz="quarter" idx="23"/>
          </p:nvPr>
        </p:nvSpPr>
        <p:spPr>
          <a:xfrm>
            <a:off x="9044788" y="3205477"/>
            <a:ext cx="1917000" cy="324000"/>
          </a:xfrm>
        </p:spPr>
        <p:txBody>
          <a:bodyPr>
            <a:normAutofit lnSpcReduction="10000"/>
          </a:bodyPr>
          <a:lstStyle/>
          <a:p>
            <a:r>
              <a:rPr lang="fr-FR"/>
              <a:t>DevOps</a:t>
            </a:r>
          </a:p>
        </p:txBody>
      </p:sp>
      <p:pic>
        <p:nvPicPr>
          <p:cNvPr id="48" name="Espace réservé pour une image  26">
            <a:extLst>
              <a:ext uri="{FF2B5EF4-FFF2-40B4-BE49-F238E27FC236}">
                <a16:creationId xmlns:a16="http://schemas.microsoft.com/office/drawing/2014/main" id="{C613A50A-9FEA-40AD-827B-C4EA64971C02}"/>
              </a:ext>
            </a:extLst>
          </p:cNvPr>
          <p:cNvPicPr>
            <a:picLocks noChangeAspect="1"/>
          </p:cNvPicPr>
          <p:nvPr/>
        </p:nvPicPr>
        <p:blipFill>
          <a:blip r:embed="rId10" cstate="email">
            <a:extLst>
              <a:ext uri="{28A0092B-C50C-407E-A947-70E740481C1C}">
                <a14:useLocalDpi xmlns:a14="http://schemas.microsoft.com/office/drawing/2010/main" val="0"/>
              </a:ext>
            </a:extLst>
          </a:blip>
          <a:srcRect/>
          <a:stretch/>
        </p:blipFill>
        <p:spPr>
          <a:xfrm>
            <a:off x="1289007" y="3652648"/>
            <a:ext cx="1800000" cy="670275"/>
          </a:xfrm>
          <a:prstGeom prst="rect">
            <a:avLst/>
          </a:prstGeom>
        </p:spPr>
      </p:pic>
      <p:pic>
        <p:nvPicPr>
          <p:cNvPr id="49" name="Espace réservé pour une image  26">
            <a:extLst>
              <a:ext uri="{FF2B5EF4-FFF2-40B4-BE49-F238E27FC236}">
                <a16:creationId xmlns:a16="http://schemas.microsoft.com/office/drawing/2014/main" id="{36009D0A-2FF0-45A8-B2FA-A81DF70417E4}"/>
              </a:ext>
            </a:extLst>
          </p:cNvPr>
          <p:cNvPicPr>
            <a:picLocks noChangeAspect="1"/>
          </p:cNvPicPr>
          <p:nvPr/>
        </p:nvPicPr>
        <p:blipFill rotWithShape="1">
          <a:blip r:embed="rId11" cstate="email">
            <a:extLst>
              <a:ext uri="{28A0092B-C50C-407E-A947-70E740481C1C}">
                <a14:useLocalDpi xmlns:a14="http://schemas.microsoft.com/office/drawing/2010/main" val="0"/>
              </a:ext>
            </a:extLst>
          </a:blip>
          <a:srcRect l="-32960" r="-32960"/>
          <a:stretch/>
        </p:blipFill>
        <p:spPr>
          <a:xfrm>
            <a:off x="1289007" y="4524155"/>
            <a:ext cx="1800000" cy="670275"/>
          </a:xfrm>
          <a:prstGeom prst="rect">
            <a:avLst/>
          </a:prstGeom>
        </p:spPr>
      </p:pic>
      <p:pic>
        <p:nvPicPr>
          <p:cNvPr id="50" name="Espace réservé pour une image  26">
            <a:extLst>
              <a:ext uri="{FF2B5EF4-FFF2-40B4-BE49-F238E27FC236}">
                <a16:creationId xmlns:a16="http://schemas.microsoft.com/office/drawing/2014/main" id="{534A33A4-5128-485B-96E7-56F7B41DD6BB}"/>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l="-20547" r="-20547"/>
          <a:stretch/>
        </p:blipFill>
        <p:spPr>
          <a:xfrm>
            <a:off x="1289007" y="5395662"/>
            <a:ext cx="1800000" cy="670275"/>
          </a:xfrm>
          <a:prstGeom prst="rect">
            <a:avLst/>
          </a:prstGeom>
        </p:spPr>
      </p:pic>
      <p:pic>
        <p:nvPicPr>
          <p:cNvPr id="51" name="Espace réservé pour une image  26">
            <a:extLst>
              <a:ext uri="{FF2B5EF4-FFF2-40B4-BE49-F238E27FC236}">
                <a16:creationId xmlns:a16="http://schemas.microsoft.com/office/drawing/2014/main" id="{83BC88F5-6BE6-493B-A102-5C01DC121D03}"/>
              </a:ext>
            </a:extLst>
          </p:cNvPr>
          <p:cNvPicPr>
            <a:picLocks noChangeAspect="1"/>
          </p:cNvPicPr>
          <p:nvPr/>
        </p:nvPicPr>
        <p:blipFill rotWithShape="1">
          <a:blip r:embed="rId13" cstate="email">
            <a:extLst>
              <a:ext uri="{28A0092B-C50C-407E-A947-70E740481C1C}">
                <a14:useLocalDpi xmlns:a14="http://schemas.microsoft.com/office/drawing/2010/main" val="0"/>
              </a:ext>
            </a:extLst>
          </a:blip>
          <a:srcRect l="-21613" r="-21613"/>
          <a:stretch/>
        </p:blipFill>
        <p:spPr>
          <a:xfrm>
            <a:off x="3893777" y="3652648"/>
            <a:ext cx="1800000" cy="670275"/>
          </a:xfrm>
          <a:prstGeom prst="rect">
            <a:avLst/>
          </a:prstGeom>
        </p:spPr>
      </p:pic>
      <p:pic>
        <p:nvPicPr>
          <p:cNvPr id="52" name="Espace réservé pour une image  26">
            <a:extLst>
              <a:ext uri="{FF2B5EF4-FFF2-40B4-BE49-F238E27FC236}">
                <a16:creationId xmlns:a16="http://schemas.microsoft.com/office/drawing/2014/main" id="{CF3FE51C-53B4-402E-B035-F2D2C00DA1F0}"/>
              </a:ext>
            </a:extLst>
          </p:cNvPr>
          <p:cNvPicPr>
            <a:picLocks noChangeAspect="1"/>
          </p:cNvPicPr>
          <p:nvPr/>
        </p:nvPicPr>
        <p:blipFill rotWithShape="1">
          <a:blip r:embed="rId14" cstate="email">
            <a:extLst>
              <a:ext uri="{28A0092B-C50C-407E-A947-70E740481C1C}">
                <a14:useLocalDpi xmlns:a14="http://schemas.microsoft.com/office/drawing/2010/main" val="0"/>
              </a:ext>
            </a:extLst>
          </a:blip>
          <a:srcRect l="-108947" r="-108947"/>
          <a:stretch/>
        </p:blipFill>
        <p:spPr>
          <a:xfrm>
            <a:off x="3893777" y="4524155"/>
            <a:ext cx="1800000" cy="670275"/>
          </a:xfrm>
          <a:prstGeom prst="rect">
            <a:avLst/>
          </a:prstGeom>
        </p:spPr>
      </p:pic>
      <p:pic>
        <p:nvPicPr>
          <p:cNvPr id="53" name="Espace réservé pour une image  26">
            <a:extLst>
              <a:ext uri="{FF2B5EF4-FFF2-40B4-BE49-F238E27FC236}">
                <a16:creationId xmlns:a16="http://schemas.microsoft.com/office/drawing/2014/main" id="{B92C137C-0286-4211-9961-C53F019623B8}"/>
              </a:ext>
            </a:extLst>
          </p:cNvPr>
          <p:cNvPicPr>
            <a:picLocks noChangeAspect="1"/>
          </p:cNvPicPr>
          <p:nvPr/>
        </p:nvPicPr>
        <p:blipFill rotWithShape="1">
          <a:blip r:embed="rId15" cstate="email">
            <a:extLst>
              <a:ext uri="{28A0092B-C50C-407E-A947-70E740481C1C}">
                <a14:useLocalDpi xmlns:a14="http://schemas.microsoft.com/office/drawing/2010/main" val="0"/>
              </a:ext>
            </a:extLst>
          </a:blip>
          <a:srcRect l="-38410" r="-38410"/>
          <a:stretch/>
        </p:blipFill>
        <p:spPr>
          <a:xfrm>
            <a:off x="3893777" y="5395662"/>
            <a:ext cx="1800000" cy="670275"/>
          </a:xfrm>
          <a:prstGeom prst="rect">
            <a:avLst/>
          </a:prstGeom>
        </p:spPr>
      </p:pic>
      <p:pic>
        <p:nvPicPr>
          <p:cNvPr id="54" name="Espace réservé pour une image  26">
            <a:extLst>
              <a:ext uri="{FF2B5EF4-FFF2-40B4-BE49-F238E27FC236}">
                <a16:creationId xmlns:a16="http://schemas.microsoft.com/office/drawing/2014/main" id="{9CBEBC2A-1C99-4AD5-AE7C-1F00DEE84FE6}"/>
              </a:ext>
            </a:extLst>
          </p:cNvPr>
          <p:cNvPicPr>
            <a:picLocks noChangeAspect="1"/>
          </p:cNvPicPr>
          <p:nvPr/>
        </p:nvPicPr>
        <p:blipFill rotWithShape="1">
          <a:blip r:embed="rId16" cstate="email">
            <a:extLst>
              <a:ext uri="{28A0092B-C50C-407E-A947-70E740481C1C}">
                <a14:useLocalDpi xmlns:a14="http://schemas.microsoft.com/office/drawing/2010/main" val="0"/>
              </a:ext>
            </a:extLst>
          </a:blip>
          <a:srcRect t="-69520" b="-69520"/>
          <a:stretch/>
        </p:blipFill>
        <p:spPr>
          <a:xfrm>
            <a:off x="6498225" y="3652648"/>
            <a:ext cx="1800000" cy="670275"/>
          </a:xfrm>
          <a:prstGeom prst="rect">
            <a:avLst/>
          </a:prstGeom>
        </p:spPr>
      </p:pic>
      <p:pic>
        <p:nvPicPr>
          <p:cNvPr id="55" name="Espace réservé pour une image  26">
            <a:extLst>
              <a:ext uri="{FF2B5EF4-FFF2-40B4-BE49-F238E27FC236}">
                <a16:creationId xmlns:a16="http://schemas.microsoft.com/office/drawing/2014/main" id="{853016A6-6625-4D6E-9018-2EFD358FEEC2}"/>
              </a:ext>
            </a:extLst>
          </p:cNvPr>
          <p:cNvPicPr>
            <a:picLocks noChangeAspect="1"/>
          </p:cNvPicPr>
          <p:nvPr/>
        </p:nvPicPr>
        <p:blipFill rotWithShape="1">
          <a:blip r:embed="rId17" cstate="email">
            <a:extLst>
              <a:ext uri="{28A0092B-C50C-407E-A947-70E740481C1C}">
                <a14:useLocalDpi xmlns:a14="http://schemas.microsoft.com/office/drawing/2010/main" val="0"/>
              </a:ext>
            </a:extLst>
          </a:blip>
          <a:srcRect l="-621" r="-621"/>
          <a:stretch/>
        </p:blipFill>
        <p:spPr>
          <a:xfrm>
            <a:off x="6498225" y="4524155"/>
            <a:ext cx="1800000" cy="670275"/>
          </a:xfrm>
          <a:prstGeom prst="rect">
            <a:avLst/>
          </a:prstGeom>
        </p:spPr>
      </p:pic>
      <p:pic>
        <p:nvPicPr>
          <p:cNvPr id="56" name="Espace réservé pour une image  26">
            <a:extLst>
              <a:ext uri="{FF2B5EF4-FFF2-40B4-BE49-F238E27FC236}">
                <a16:creationId xmlns:a16="http://schemas.microsoft.com/office/drawing/2014/main" id="{383DBDEE-604B-4653-B6A2-5E291B665E52}"/>
              </a:ext>
            </a:extLst>
          </p:cNvPr>
          <p:cNvPicPr>
            <a:picLocks noChangeAspect="1"/>
          </p:cNvPicPr>
          <p:nvPr/>
        </p:nvPicPr>
        <p:blipFill rotWithShape="1">
          <a:blip r:embed="rId18" cstate="email">
            <a:extLst>
              <a:ext uri="{28A0092B-C50C-407E-A947-70E740481C1C}">
                <a14:useLocalDpi xmlns:a14="http://schemas.microsoft.com/office/drawing/2010/main" val="0"/>
              </a:ext>
            </a:extLst>
          </a:blip>
          <a:srcRect l="-7737" r="-7737"/>
          <a:stretch/>
        </p:blipFill>
        <p:spPr>
          <a:xfrm>
            <a:off x="6498225" y="5395662"/>
            <a:ext cx="1800000" cy="670275"/>
          </a:xfrm>
          <a:prstGeom prst="rect">
            <a:avLst/>
          </a:prstGeom>
        </p:spPr>
      </p:pic>
      <p:pic>
        <p:nvPicPr>
          <p:cNvPr id="57" name="Espace réservé pour une image  26">
            <a:extLst>
              <a:ext uri="{FF2B5EF4-FFF2-40B4-BE49-F238E27FC236}">
                <a16:creationId xmlns:a16="http://schemas.microsoft.com/office/drawing/2014/main" id="{55E38F62-4528-4F04-A8C7-546C141CCBF9}"/>
              </a:ext>
            </a:extLst>
          </p:cNvPr>
          <p:cNvPicPr>
            <a:picLocks noChangeAspect="1"/>
          </p:cNvPicPr>
          <p:nvPr/>
        </p:nvPicPr>
        <p:blipFill rotWithShape="1">
          <a:blip r:embed="rId19" cstate="email">
            <a:extLst>
              <a:ext uri="{28A0092B-C50C-407E-A947-70E740481C1C}">
                <a14:useLocalDpi xmlns:a14="http://schemas.microsoft.com/office/drawing/2010/main" val="0"/>
              </a:ext>
            </a:extLst>
          </a:blip>
          <a:srcRect l="-352" r="-352"/>
          <a:stretch/>
        </p:blipFill>
        <p:spPr>
          <a:xfrm>
            <a:off x="9102673" y="3652648"/>
            <a:ext cx="1800000" cy="670275"/>
          </a:xfrm>
          <a:prstGeom prst="rect">
            <a:avLst/>
          </a:prstGeom>
        </p:spPr>
      </p:pic>
      <p:pic>
        <p:nvPicPr>
          <p:cNvPr id="58" name="Espace réservé pour une image  26">
            <a:extLst>
              <a:ext uri="{FF2B5EF4-FFF2-40B4-BE49-F238E27FC236}">
                <a16:creationId xmlns:a16="http://schemas.microsoft.com/office/drawing/2014/main" id="{668331DD-B882-454D-BE16-E3255CA56934}"/>
              </a:ext>
            </a:extLst>
          </p:cNvPr>
          <p:cNvPicPr>
            <a:picLocks noChangeAspect="1"/>
          </p:cNvPicPr>
          <p:nvPr/>
        </p:nvPicPr>
        <p:blipFill rotWithShape="1">
          <a:blip r:embed="rId20" cstate="email">
            <a:extLst>
              <a:ext uri="{28A0092B-C50C-407E-A947-70E740481C1C}">
                <a14:useLocalDpi xmlns:a14="http://schemas.microsoft.com/office/drawing/2010/main" val="0"/>
              </a:ext>
            </a:extLst>
          </a:blip>
          <a:srcRect t="-22426" b="-22426"/>
          <a:stretch/>
        </p:blipFill>
        <p:spPr>
          <a:xfrm>
            <a:off x="9102673" y="5395662"/>
            <a:ext cx="1800000" cy="670275"/>
          </a:xfrm>
          <a:prstGeom prst="rect">
            <a:avLst/>
          </a:prstGeom>
        </p:spPr>
      </p:pic>
      <p:pic>
        <p:nvPicPr>
          <p:cNvPr id="59" name="Espace réservé pour une image  26">
            <a:extLst>
              <a:ext uri="{FF2B5EF4-FFF2-40B4-BE49-F238E27FC236}">
                <a16:creationId xmlns:a16="http://schemas.microsoft.com/office/drawing/2014/main" id="{5DDB1B4E-B98A-4C99-94CD-ADE5AAA958C4}"/>
              </a:ext>
            </a:extLst>
          </p:cNvPr>
          <p:cNvPicPr>
            <a:picLocks noChangeAspect="1"/>
          </p:cNvPicPr>
          <p:nvPr/>
        </p:nvPicPr>
        <p:blipFill rotWithShape="1">
          <a:blip r:embed="rId21" cstate="email">
            <a:extLst>
              <a:ext uri="{28A0092B-C50C-407E-A947-70E740481C1C}">
                <a14:useLocalDpi xmlns:a14="http://schemas.microsoft.com/office/drawing/2010/main" val="0"/>
              </a:ext>
            </a:extLst>
          </a:blip>
          <a:srcRect l="-59364" r="-59364"/>
          <a:stretch/>
        </p:blipFill>
        <p:spPr>
          <a:xfrm>
            <a:off x="9102673" y="4524155"/>
            <a:ext cx="899126" cy="670275"/>
          </a:xfrm>
          <a:prstGeom prst="rect">
            <a:avLst/>
          </a:prstGeom>
        </p:spPr>
      </p:pic>
      <p:pic>
        <p:nvPicPr>
          <p:cNvPr id="60" name="Espace réservé pour une image  26">
            <a:extLst>
              <a:ext uri="{FF2B5EF4-FFF2-40B4-BE49-F238E27FC236}">
                <a16:creationId xmlns:a16="http://schemas.microsoft.com/office/drawing/2014/main" id="{3EF59E26-F645-4399-AB4B-049A2616087E}"/>
              </a:ext>
            </a:extLst>
          </p:cNvPr>
          <p:cNvPicPr>
            <a:picLocks noChangeAspect="1"/>
          </p:cNvPicPr>
          <p:nvPr/>
        </p:nvPicPr>
        <p:blipFill rotWithShape="1">
          <a:blip r:embed="rId22" cstate="email">
            <a:extLst>
              <a:ext uri="{28A0092B-C50C-407E-A947-70E740481C1C}">
                <a14:useLocalDpi xmlns:a14="http://schemas.microsoft.com/office/drawing/2010/main" val="0"/>
              </a:ext>
            </a:extLst>
          </a:blip>
          <a:srcRect l="-38141" r="-38141"/>
          <a:stretch/>
        </p:blipFill>
        <p:spPr>
          <a:xfrm>
            <a:off x="10001799" y="4524155"/>
            <a:ext cx="959989" cy="670275"/>
          </a:xfrm>
          <a:prstGeom prst="rect">
            <a:avLst/>
          </a:prstGeom>
        </p:spPr>
      </p:pic>
    </p:spTree>
    <p:extLst>
      <p:ext uri="{BB962C8B-B14F-4D97-AF65-F5344CB8AC3E}">
        <p14:creationId xmlns:p14="http://schemas.microsoft.com/office/powerpoint/2010/main" val="3870721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e la date 10">
            <a:extLst>
              <a:ext uri="{FF2B5EF4-FFF2-40B4-BE49-F238E27FC236}">
                <a16:creationId xmlns:a16="http://schemas.microsoft.com/office/drawing/2014/main" id="{6829096C-BC29-4AAB-8FB6-72EA0A58D9CB}"/>
              </a:ext>
            </a:extLst>
          </p:cNvPr>
          <p:cNvSpPr>
            <a:spLocks noGrp="1"/>
          </p:cNvSpPr>
          <p:nvPr>
            <p:ph type="dt" sz="half" idx="10"/>
          </p:nvPr>
        </p:nvSpPr>
        <p:spPr/>
        <p:txBody>
          <a:bodyPr/>
          <a:lstStyle/>
          <a:p>
            <a:fld id="{C4F30E72-5E27-4DE5-AA23-8286F8ED8125}" type="datetime1">
              <a:rPr lang="fr-FR" smtClean="0"/>
              <a:t>07/11/2024</a:t>
            </a:fld>
            <a:endParaRPr lang="fr-FR"/>
          </a:p>
        </p:txBody>
      </p:sp>
      <p:sp>
        <p:nvSpPr>
          <p:cNvPr id="13" name="Espace réservé du numéro de diapositive 12">
            <a:extLst>
              <a:ext uri="{FF2B5EF4-FFF2-40B4-BE49-F238E27FC236}">
                <a16:creationId xmlns:a16="http://schemas.microsoft.com/office/drawing/2014/main" id="{692DF261-49A6-4F5E-BF01-A89AB7FC432D}"/>
              </a:ext>
            </a:extLst>
          </p:cNvPr>
          <p:cNvSpPr>
            <a:spLocks noGrp="1"/>
          </p:cNvSpPr>
          <p:nvPr>
            <p:ph type="sldNum" sz="quarter" idx="12"/>
          </p:nvPr>
        </p:nvSpPr>
        <p:spPr/>
        <p:txBody>
          <a:bodyPr/>
          <a:lstStyle/>
          <a:p>
            <a:fld id="{85FCA5DD-1A2A-441E-8A3A-06F8DC18DFAD}" type="slidenum">
              <a:rPr lang="fr-FR" smtClean="0"/>
              <a:pPr/>
              <a:t>9</a:t>
            </a:fld>
            <a:endParaRPr lang="fr-FR"/>
          </a:p>
        </p:txBody>
      </p:sp>
      <p:sp>
        <p:nvSpPr>
          <p:cNvPr id="15" name="Espace réservé du pied de page 14">
            <a:extLst>
              <a:ext uri="{FF2B5EF4-FFF2-40B4-BE49-F238E27FC236}">
                <a16:creationId xmlns:a16="http://schemas.microsoft.com/office/drawing/2014/main" id="{ACCD7470-5036-4F03-BD83-4566F8367486}"/>
              </a:ext>
            </a:extLst>
          </p:cNvPr>
          <p:cNvSpPr>
            <a:spLocks noGrp="1"/>
          </p:cNvSpPr>
          <p:nvPr>
            <p:ph type="ftr" sz="quarter" idx="11"/>
          </p:nvPr>
        </p:nvSpPr>
        <p:spPr/>
        <p:txBody>
          <a:bodyPr/>
          <a:lstStyle/>
          <a:p>
            <a:r>
              <a:rPr lang="fr-FR"/>
              <a:t>AKABI Presentation</a:t>
            </a:r>
          </a:p>
        </p:txBody>
      </p:sp>
      <p:sp>
        <p:nvSpPr>
          <p:cNvPr id="14" name="Titre 1">
            <a:extLst>
              <a:ext uri="{FF2B5EF4-FFF2-40B4-BE49-F238E27FC236}">
                <a16:creationId xmlns:a16="http://schemas.microsoft.com/office/drawing/2014/main" id="{6F65517F-2019-49B2-971C-30A416B5EC68}"/>
              </a:ext>
            </a:extLst>
          </p:cNvPr>
          <p:cNvSpPr>
            <a:spLocks noGrp="1"/>
          </p:cNvSpPr>
          <p:nvPr>
            <p:ph type="title"/>
          </p:nvPr>
        </p:nvSpPr>
        <p:spPr>
          <a:xfrm>
            <a:off x="839788" y="529200"/>
            <a:ext cx="10512425" cy="507600"/>
          </a:xfrm>
        </p:spPr>
        <p:txBody>
          <a:bodyPr/>
          <a:lstStyle/>
          <a:p>
            <a:r>
              <a:rPr lang="fr-FR"/>
              <a:t>Our services</a:t>
            </a:r>
          </a:p>
        </p:txBody>
      </p:sp>
      <p:pic>
        <p:nvPicPr>
          <p:cNvPr id="16" name="Espace réservé pour une image  14">
            <a:extLst>
              <a:ext uri="{FF2B5EF4-FFF2-40B4-BE49-F238E27FC236}">
                <a16:creationId xmlns:a16="http://schemas.microsoft.com/office/drawing/2014/main" id="{D7DFACE1-9B5F-48EB-BD39-0CA01DE06872}"/>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val="0"/>
              </a:ext>
            </a:extLst>
          </a:blip>
          <a:srcRect/>
          <a:stretch/>
        </p:blipFill>
        <p:spPr>
          <a:xfrm>
            <a:off x="839787" y="1688820"/>
            <a:ext cx="5256213" cy="4045868"/>
          </a:xfrm>
        </p:spPr>
      </p:pic>
      <p:sp>
        <p:nvSpPr>
          <p:cNvPr id="17" name="Espace réservé du texte 3">
            <a:extLst>
              <a:ext uri="{FF2B5EF4-FFF2-40B4-BE49-F238E27FC236}">
                <a16:creationId xmlns:a16="http://schemas.microsoft.com/office/drawing/2014/main" id="{E6F6B58A-5606-4032-94EB-AE6BCCB86E92}"/>
              </a:ext>
            </a:extLst>
          </p:cNvPr>
          <p:cNvSpPr>
            <a:spLocks noGrp="1"/>
          </p:cNvSpPr>
          <p:nvPr>
            <p:ph type="body" sz="quarter" idx="27"/>
          </p:nvPr>
        </p:nvSpPr>
        <p:spPr>
          <a:xfrm>
            <a:off x="7370788" y="1688400"/>
            <a:ext cx="3981600" cy="324000"/>
          </a:xfrm>
        </p:spPr>
        <p:txBody>
          <a:bodyPr>
            <a:normAutofit lnSpcReduction="10000"/>
          </a:bodyPr>
          <a:lstStyle/>
          <a:p>
            <a:r>
              <a:rPr lang="fr-FR" err="1"/>
              <a:t>Contracting</a:t>
            </a:r>
            <a:r>
              <a:rPr lang="fr-FR"/>
              <a:t> &amp; </a:t>
            </a:r>
            <a:r>
              <a:rPr lang="fr-FR" err="1"/>
              <a:t>Staffing</a:t>
            </a:r>
            <a:endParaRPr lang="fr-FR"/>
          </a:p>
        </p:txBody>
      </p:sp>
      <p:sp>
        <p:nvSpPr>
          <p:cNvPr id="18" name="Espace réservé du texte 4">
            <a:extLst>
              <a:ext uri="{FF2B5EF4-FFF2-40B4-BE49-F238E27FC236}">
                <a16:creationId xmlns:a16="http://schemas.microsoft.com/office/drawing/2014/main" id="{B449D0C0-47F6-4CDD-874E-18055DB84524}"/>
              </a:ext>
            </a:extLst>
          </p:cNvPr>
          <p:cNvSpPr>
            <a:spLocks noGrp="1"/>
          </p:cNvSpPr>
          <p:nvPr>
            <p:ph type="body" sz="quarter" idx="28"/>
          </p:nvPr>
        </p:nvSpPr>
        <p:spPr>
          <a:xfrm>
            <a:off x="7370788" y="3308400"/>
            <a:ext cx="3981600" cy="324000"/>
          </a:xfrm>
        </p:spPr>
        <p:txBody>
          <a:bodyPr>
            <a:normAutofit lnSpcReduction="10000"/>
          </a:bodyPr>
          <a:lstStyle/>
          <a:p>
            <a:r>
              <a:rPr lang="fr-FR"/>
              <a:t>Project / POC</a:t>
            </a:r>
          </a:p>
        </p:txBody>
      </p:sp>
      <p:sp>
        <p:nvSpPr>
          <p:cNvPr id="19" name="Espace réservé du texte 5">
            <a:extLst>
              <a:ext uri="{FF2B5EF4-FFF2-40B4-BE49-F238E27FC236}">
                <a16:creationId xmlns:a16="http://schemas.microsoft.com/office/drawing/2014/main" id="{486814E0-E366-4523-B3CD-74EAD8D34353}"/>
              </a:ext>
            </a:extLst>
          </p:cNvPr>
          <p:cNvSpPr>
            <a:spLocks noGrp="1"/>
          </p:cNvSpPr>
          <p:nvPr>
            <p:ph type="body" sz="quarter" idx="36"/>
          </p:nvPr>
        </p:nvSpPr>
        <p:spPr>
          <a:xfrm>
            <a:off x="7370788" y="2059200"/>
            <a:ext cx="3981600" cy="881976"/>
          </a:xfrm>
        </p:spPr>
        <p:txBody>
          <a:bodyPr>
            <a:normAutofit/>
          </a:bodyPr>
          <a:lstStyle/>
          <a:p>
            <a:pPr algn="just"/>
            <a:r>
              <a:rPr lang="en-US"/>
              <a:t>All our consultants are continuously trained by AKABI and can work on medium or long-term missions, onsite in our client’s offices or remotely from AKABI’s offices</a:t>
            </a:r>
          </a:p>
        </p:txBody>
      </p:sp>
      <p:sp>
        <p:nvSpPr>
          <p:cNvPr id="20" name="Espace réservé du texte 6">
            <a:extLst>
              <a:ext uri="{FF2B5EF4-FFF2-40B4-BE49-F238E27FC236}">
                <a16:creationId xmlns:a16="http://schemas.microsoft.com/office/drawing/2014/main" id="{27C33FA0-ACFA-487E-9933-15459A200E63}"/>
              </a:ext>
            </a:extLst>
          </p:cNvPr>
          <p:cNvSpPr>
            <a:spLocks noGrp="1"/>
          </p:cNvSpPr>
          <p:nvPr>
            <p:ph type="body" sz="quarter" idx="37"/>
          </p:nvPr>
        </p:nvSpPr>
        <p:spPr>
          <a:xfrm>
            <a:off x="7370788" y="3679200"/>
            <a:ext cx="3981600" cy="1158808"/>
          </a:xfrm>
        </p:spPr>
        <p:txBody>
          <a:bodyPr>
            <a:normAutofit/>
          </a:bodyPr>
          <a:lstStyle/>
          <a:p>
            <a:pPr algn="just"/>
            <a:r>
              <a:rPr lang="en-US"/>
              <a:t>Our consultants can work on your projects in a fixed price model. </a:t>
            </a:r>
          </a:p>
          <a:p>
            <a:pPr algn="just"/>
            <a:r>
              <a:rPr lang="en-US"/>
              <a:t>They can implement projects like POC, technical analysis, data warehouse implementation, digital development, …</a:t>
            </a:r>
          </a:p>
        </p:txBody>
      </p:sp>
      <p:sp>
        <p:nvSpPr>
          <p:cNvPr id="21" name="Espace réservé du texte 7">
            <a:extLst>
              <a:ext uri="{FF2B5EF4-FFF2-40B4-BE49-F238E27FC236}">
                <a16:creationId xmlns:a16="http://schemas.microsoft.com/office/drawing/2014/main" id="{1190BBA3-BA01-420D-BFF3-2E339439CD95}"/>
              </a:ext>
            </a:extLst>
          </p:cNvPr>
          <p:cNvSpPr>
            <a:spLocks noGrp="1"/>
          </p:cNvSpPr>
          <p:nvPr>
            <p:ph type="body" sz="quarter" idx="38"/>
          </p:nvPr>
        </p:nvSpPr>
        <p:spPr>
          <a:xfrm>
            <a:off x="6369988" y="4928400"/>
            <a:ext cx="4982400" cy="592201"/>
          </a:xfrm>
        </p:spPr>
        <p:txBody>
          <a:bodyPr/>
          <a:lstStyle/>
          <a:p>
            <a:pPr algn="just"/>
            <a:r>
              <a:rPr lang="en-US"/>
              <a:t>Our</a:t>
            </a:r>
            <a:r>
              <a:rPr lang="en-US" sz="1200">
                <a:solidFill>
                  <a:srgbClr val="4D4D4D"/>
                </a:solidFill>
              </a:rPr>
              <a:t> </a:t>
            </a:r>
            <a:r>
              <a:rPr lang="en-US"/>
              <a:t>main objective is to provide the best engineers on the market to make your projects a success !</a:t>
            </a:r>
          </a:p>
        </p:txBody>
      </p:sp>
      <p:pic>
        <p:nvPicPr>
          <p:cNvPr id="22" name="Espace réservé pour une image  16">
            <a:extLst>
              <a:ext uri="{FF2B5EF4-FFF2-40B4-BE49-F238E27FC236}">
                <a16:creationId xmlns:a16="http://schemas.microsoft.com/office/drawing/2014/main" id="{A6FF784F-395C-4763-9061-FB8D91788CE2}"/>
              </a:ext>
            </a:extLst>
          </p:cNvPr>
          <p:cNvPicPr>
            <a:picLocks noGrp="1" noChangeAspect="1"/>
          </p:cNvPicPr>
          <p:nvPr>
            <p:ph type="pic" sz="quarter" idx="23"/>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45947" y="1916767"/>
            <a:ext cx="504000" cy="504000"/>
          </a:xfrm>
        </p:spPr>
      </p:pic>
      <p:pic>
        <p:nvPicPr>
          <p:cNvPr id="23" name="Espace réservé pour une image  18">
            <a:extLst>
              <a:ext uri="{FF2B5EF4-FFF2-40B4-BE49-F238E27FC236}">
                <a16:creationId xmlns:a16="http://schemas.microsoft.com/office/drawing/2014/main" id="{67DDF8DB-F30C-423A-AE01-4883AF282B65}"/>
              </a:ext>
            </a:extLst>
          </p:cNvPr>
          <p:cNvPicPr>
            <a:picLocks noGrp="1" noChangeAspect="1"/>
          </p:cNvPicPr>
          <p:nvPr>
            <p:ph type="pic" sz="quarter" idx="39"/>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544432" y="3542971"/>
            <a:ext cx="504000" cy="504000"/>
          </a:xfrm>
        </p:spPr>
      </p:pic>
    </p:spTree>
    <p:extLst>
      <p:ext uri="{BB962C8B-B14F-4D97-AF65-F5344CB8AC3E}">
        <p14:creationId xmlns:p14="http://schemas.microsoft.com/office/powerpoint/2010/main" val="2032933780"/>
      </p:ext>
    </p:extLst>
  </p:cSld>
  <p:clrMapOvr>
    <a:masterClrMapping/>
  </p:clrMapOvr>
</p:sld>
</file>

<file path=ppt/theme/theme1.xml><?xml version="1.0" encoding="utf-8"?>
<a:theme xmlns:a="http://schemas.openxmlformats.org/drawingml/2006/main" name="AKABI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KABI Light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75</Slides>
  <Notes>34</Notes>
  <HiddenSlides>0</HiddenSlides>
  <ScaleCrop>false</ScaleCrop>
  <HeadingPairs>
    <vt:vector size="4" baseType="variant">
      <vt:variant>
        <vt:lpstr>Theme</vt:lpstr>
      </vt:variant>
      <vt:variant>
        <vt:i4>2</vt:i4>
      </vt:variant>
      <vt:variant>
        <vt:lpstr>Slide Titles</vt:lpstr>
      </vt:variant>
      <vt:variant>
        <vt:i4>75</vt:i4>
      </vt:variant>
    </vt:vector>
  </HeadingPairs>
  <TitlesOfParts>
    <vt:vector size="77" baseType="lpstr">
      <vt:lpstr>AKABI Theme</vt:lpstr>
      <vt:lpstr>AKABI Light Theme</vt:lpstr>
      <vt:lpstr>COMPANY PRESENTATION</vt:lpstr>
      <vt:lpstr>WHO we are</vt:lpstr>
      <vt:lpstr>PowerPoint Presentation</vt:lpstr>
      <vt:lpstr>Our 3 divisions</vt:lpstr>
      <vt:lpstr>Business intelligence</vt:lpstr>
      <vt:lpstr>A new department !</vt:lpstr>
      <vt:lpstr>Business innovation</vt:lpstr>
      <vt:lpstr>Business integration</vt:lpstr>
      <vt:lpstr>Our services</vt:lpstr>
      <vt:lpstr>Our values</vt:lpstr>
      <vt:lpstr>Our values</vt:lpstr>
      <vt:lpstr>Our values</vt:lpstr>
      <vt:lpstr>Akabi is a best place to work </vt:lpstr>
      <vt:lpstr>Our engagements</vt:lpstr>
      <vt:lpstr>Our customers</vt:lpstr>
      <vt:lpstr>Real-Time Voice Transcription</vt:lpstr>
      <vt:lpstr>The Luxembourg government faces an urgent need to automate the transcription of press conferences to improve the diffusion of public information</vt:lpstr>
      <vt:lpstr>Current manual transcriptions delay the publication of information, reducing its accessibility</vt:lpstr>
      <vt:lpstr>AKABI is implementing a real-time transcription solution based on fine-tuned AI models for Luxembourgish and other European languages</vt:lpstr>
      <vt:lpstr>A robust and specialized technical stack to support real-time multilingual transcription</vt:lpstr>
      <vt:lpstr>Semantic Search</vt:lpstr>
      <vt:lpstr>Users of MyGuichet.lu face challenges finding relevant information quickly and accurately</vt:lpstr>
      <vt:lpstr>Existing search functionalities fail at capturing the meaning of the user query</vt:lpstr>
      <vt:lpstr>A semantic search solution enhances user experience by improving accuracy, speed, and multilingual capabilities</vt:lpstr>
      <vt:lpstr>A robust and specialized technical stack to support natural language queries</vt:lpstr>
      <vt:lpstr>PowerPoint Presentation</vt:lpstr>
      <vt:lpstr>Functional view</vt:lpstr>
      <vt:lpstr>Response to a complex query</vt:lpstr>
      <vt:lpstr>Response to a complex query</vt:lpstr>
      <vt:lpstr>Response to a complex query</vt:lpstr>
      <vt:lpstr>Home interface</vt:lpstr>
      <vt:lpstr>Results presentation</vt:lpstr>
      <vt:lpstr>Detailed results presentation</vt:lpstr>
      <vt:lpstr>Functional view</vt:lpstr>
      <vt:lpstr>Technical View</vt:lpstr>
      <vt:lpstr>Architecture Diagram</vt:lpstr>
      <vt:lpstr>AXA Secure GPT Deployment</vt:lpstr>
      <vt:lpstr>AXA faces a strategic need to integrate generative AI technologies while ensuring maximum security and strict compliance with regulatory frameworks</vt:lpstr>
      <vt:lpstr>The challenges of implementing Generative AI in a highly regulated environment</vt:lpstr>
      <vt:lpstr>AXA Secure GPT enhances AI deployment with a focus on security</vt:lpstr>
      <vt:lpstr>Secure GPT &amp; Generative AI</vt:lpstr>
      <vt:lpstr>Retrieval-Augmented Generation for Subjects matter experts</vt:lpstr>
      <vt:lpstr>AXA employees deal with an overwhelming volume of information from various sources and formats</vt:lpstr>
      <vt:lpstr>Overcoming data complexity and ensuring security in the implementation of AI for financial analysis</vt:lpstr>
      <vt:lpstr>Enhancing financial analysts' productivity and decision with a secure RAG solution</vt:lpstr>
      <vt:lpstr>AUTOMATED CREDIT ASSESSMENT</vt:lpstr>
      <vt:lpstr>REGULATION COMPLIANCE ASSESSMENT</vt:lpstr>
      <vt:lpstr>Empowering AXA SMEs with Secure AI-driven RAG</vt:lpstr>
      <vt:lpstr>Retrieval Augmented Generation</vt:lpstr>
      <vt:lpstr>Sensitive Surveys Analysis with LLMs</vt:lpstr>
      <vt:lpstr>AXA conducts annual surveys to assess workplace inclusion and diversity, focusing on identifying non-inclusive behaviors.</vt:lpstr>
      <vt:lpstr>AXA faced tight deadlines to process 15,000 verbatims within a tight deadline, while ensuring absolute confidentiality of employee responses</vt:lpstr>
      <vt:lpstr>AKABI Implemented a strategy using LLM models to securely process verbatims efficiently</vt:lpstr>
      <vt:lpstr>Inclusion &amp; Diversity verbatim classification</vt:lpstr>
      <vt:lpstr>AI-Powered Automation for Fast, Accurate Insurance Document Processing</vt:lpstr>
      <vt:lpstr>Diot-Siaci faces an increasing volume of unstructured documents (contracts, policies, reports) that need to be analyzed quickly and efficiently.</vt:lpstr>
      <vt:lpstr>Insurance documents, such as contracts and policies, vary significantly in structure, making it difficult to apply a one-size-fits-all approach to data extraction</vt:lpstr>
      <vt:lpstr>Optimized solutions using advanced NLP and retrieval models to automate PDF data extraction</vt:lpstr>
      <vt:lpstr>The technical Stack servicing information extraction</vt:lpstr>
      <vt:lpstr>Automated Entities EXTRACTIon ON Insurance DOCUMENTS</vt:lpstr>
      <vt:lpstr>Foyer Insurance faced increasing challenges with addressing larger volumes of complex documents, such as  co-insurance statements and "décompte" statements</vt:lpstr>
      <vt:lpstr>Processing large, unstructured documents required advanced tools, and proprietaries LLMs do not offer the requested level of security</vt:lpstr>
      <vt:lpstr>A mixture of Multimodal LLMs and RegEx allow to automate information extraction from co-insurance and "décompte" statements  </vt:lpstr>
      <vt:lpstr>The technical Stack servicing automation</vt:lpstr>
      <vt:lpstr>PowerPoint Presentation</vt:lpstr>
      <vt:lpstr>Automate ESG Responses from LPs surveys</vt:lpstr>
      <vt:lpstr>Eurazeo, a leader in asset management and ESG integration, is facing increasing demand for accurate and detailed ESG reports</vt:lpstr>
      <vt:lpstr>The deadlock of manual methods: an impossible equation between workload, speed, and accuracy in ESG responses</vt:lpstr>
      <vt:lpstr>Adoption of an AI Tool to Automate ESG Responses</vt:lpstr>
      <vt:lpstr>Automated ESG questionnaire completion with AI engine</vt:lpstr>
      <vt:lpstr>AMBULANCE handover DELAY PREDICTION</vt:lpstr>
      <vt:lpstr>Keolis ship patients to hospital and often faces delays for the handover </vt:lpstr>
      <vt:lpstr>AKABI Implemented a PoC for handover delay prediction tool</vt:lpstr>
      <vt:lpstr>Secure GPT &amp; Generative 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2024-10-10T08:33:38Z</dcterms:created>
  <dcterms:modified xsi:type="dcterms:W3CDTF">2024-11-07T13:19:58Z</dcterms:modified>
</cp:coreProperties>
</file>